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875" r:id="rId2"/>
  </p:sldMasterIdLst>
  <p:sldIdLst>
    <p:sldId id="666" r:id="rId3"/>
    <p:sldId id="665" r:id="rId4"/>
    <p:sldId id="643" r:id="rId5"/>
    <p:sldId id="524" r:id="rId6"/>
    <p:sldId id="501" r:id="rId7"/>
    <p:sldId id="619" r:id="rId8"/>
    <p:sldId id="620" r:id="rId9"/>
    <p:sldId id="542" r:id="rId10"/>
    <p:sldId id="503" r:id="rId11"/>
    <p:sldId id="504" r:id="rId12"/>
    <p:sldId id="505" r:id="rId13"/>
    <p:sldId id="506" r:id="rId14"/>
    <p:sldId id="507" r:id="rId15"/>
    <p:sldId id="498" r:id="rId16"/>
    <p:sldId id="508" r:id="rId17"/>
    <p:sldId id="510" r:id="rId18"/>
    <p:sldId id="543" r:id="rId19"/>
    <p:sldId id="509" r:id="rId20"/>
    <p:sldId id="512" r:id="rId21"/>
    <p:sldId id="544" r:id="rId22"/>
    <p:sldId id="545" r:id="rId23"/>
    <p:sldId id="511" r:id="rId24"/>
    <p:sldId id="513" r:id="rId25"/>
    <p:sldId id="518" r:id="rId26"/>
    <p:sldId id="515" r:id="rId27"/>
    <p:sldId id="612" r:id="rId28"/>
    <p:sldId id="614" r:id="rId29"/>
    <p:sldId id="624" r:id="rId30"/>
    <p:sldId id="516" r:id="rId31"/>
    <p:sldId id="547" r:id="rId32"/>
    <p:sldId id="520" r:id="rId33"/>
    <p:sldId id="548" r:id="rId34"/>
    <p:sldId id="517" r:id="rId35"/>
    <p:sldId id="615" r:id="rId36"/>
    <p:sldId id="621" r:id="rId37"/>
    <p:sldId id="623" r:id="rId38"/>
    <p:sldId id="658" r:id="rId39"/>
    <p:sldId id="657" r:id="rId40"/>
    <p:sldId id="659" r:id="rId41"/>
    <p:sldId id="660" r:id="rId42"/>
    <p:sldId id="661" r:id="rId43"/>
    <p:sldId id="663" r:id="rId44"/>
    <p:sldId id="525" r:id="rId45"/>
    <p:sldId id="656" r:id="rId46"/>
    <p:sldId id="636" r:id="rId47"/>
    <p:sldId id="526" r:id="rId48"/>
    <p:sldId id="584" r:id="rId49"/>
    <p:sldId id="530" r:id="rId50"/>
    <p:sldId id="563" r:id="rId51"/>
    <p:sldId id="564" r:id="rId52"/>
    <p:sldId id="625" r:id="rId53"/>
    <p:sldId id="567" r:id="rId54"/>
    <p:sldId id="631" r:id="rId55"/>
    <p:sldId id="588" r:id="rId56"/>
    <p:sldId id="627" r:id="rId57"/>
    <p:sldId id="628" r:id="rId58"/>
    <p:sldId id="582" r:id="rId59"/>
    <p:sldId id="630" r:id="rId60"/>
    <p:sldId id="533" r:id="rId61"/>
    <p:sldId id="534" r:id="rId62"/>
    <p:sldId id="537" r:id="rId63"/>
    <p:sldId id="629" r:id="rId64"/>
    <p:sldId id="575" r:id="rId65"/>
    <p:sldId id="572" r:id="rId66"/>
    <p:sldId id="634" r:id="rId67"/>
    <p:sldId id="540" r:id="rId68"/>
    <p:sldId id="640" r:id="rId69"/>
    <p:sldId id="577" r:id="rId70"/>
    <p:sldId id="639" r:id="rId71"/>
    <p:sldId id="650" r:id="rId72"/>
    <p:sldId id="649" r:id="rId73"/>
    <p:sldId id="591" r:id="rId74"/>
    <p:sldId id="592" r:id="rId75"/>
    <p:sldId id="651" r:id="rId76"/>
    <p:sldId id="594" r:id="rId77"/>
    <p:sldId id="644" r:id="rId78"/>
    <p:sldId id="603" r:id="rId79"/>
    <p:sldId id="604" r:id="rId80"/>
    <p:sldId id="646" r:id="rId81"/>
    <p:sldId id="605" r:id="rId82"/>
    <p:sldId id="606" r:id="rId83"/>
    <p:sldId id="652" r:id="rId84"/>
    <p:sldId id="645" r:id="rId85"/>
    <p:sldId id="607" r:id="rId86"/>
    <p:sldId id="609" r:id="rId87"/>
    <p:sldId id="611" r:id="rId88"/>
    <p:sldId id="647" r:id="rId89"/>
    <p:sldId id="616" r:id="rId90"/>
    <p:sldId id="617" r:id="rId91"/>
    <p:sldId id="618" r:id="rId92"/>
    <p:sldId id="648" r:id="rId93"/>
    <p:sldId id="641" r:id="rId94"/>
    <p:sldId id="595" r:id="rId95"/>
    <p:sldId id="597" r:id="rId96"/>
    <p:sldId id="593" r:id="rId97"/>
    <p:sldId id="642" r:id="rId98"/>
    <p:sldId id="599" r:id="rId99"/>
    <p:sldId id="598" r:id="rId100"/>
    <p:sldId id="600" r:id="rId101"/>
    <p:sldId id="601" r:id="rId102"/>
    <p:sldId id="653" r:id="rId103"/>
    <p:sldId id="590" r:id="rId104"/>
  </p:sldIdLst>
  <p:sldSz cx="9144000" cy="5143500" type="screen16x9"/>
  <p:notesSz cx="6858000" cy="9144000"/>
  <p:defaultTextStyle>
    <a:defPPr>
      <a:defRPr lang="ko-KR"/>
    </a:defPPr>
    <a:lvl1pPr marL="0" algn="l" defTabSz="641893" rtl="0" eaLnBrk="1" latinLnBrk="1" hangingPunct="1">
      <a:defRPr sz="1264" kern="1200">
        <a:solidFill>
          <a:schemeClr val="tx1"/>
        </a:solidFill>
        <a:latin typeface="+mn-lt"/>
        <a:ea typeface="+mn-ea"/>
        <a:cs typeface="+mn-cs"/>
      </a:defRPr>
    </a:lvl1pPr>
    <a:lvl2pPr marL="320946" algn="l" defTabSz="641893" rtl="0" eaLnBrk="1" latinLnBrk="1" hangingPunct="1">
      <a:defRPr sz="1264" kern="1200">
        <a:solidFill>
          <a:schemeClr val="tx1"/>
        </a:solidFill>
        <a:latin typeface="+mn-lt"/>
        <a:ea typeface="+mn-ea"/>
        <a:cs typeface="+mn-cs"/>
      </a:defRPr>
    </a:lvl2pPr>
    <a:lvl3pPr marL="641893" algn="l" defTabSz="641893" rtl="0" eaLnBrk="1" latinLnBrk="1" hangingPunct="1">
      <a:defRPr sz="1264" kern="1200">
        <a:solidFill>
          <a:schemeClr val="tx1"/>
        </a:solidFill>
        <a:latin typeface="+mn-lt"/>
        <a:ea typeface="+mn-ea"/>
        <a:cs typeface="+mn-cs"/>
      </a:defRPr>
    </a:lvl3pPr>
    <a:lvl4pPr marL="962839" algn="l" defTabSz="641893" rtl="0" eaLnBrk="1" latinLnBrk="1" hangingPunct="1">
      <a:defRPr sz="1264" kern="1200">
        <a:solidFill>
          <a:schemeClr val="tx1"/>
        </a:solidFill>
        <a:latin typeface="+mn-lt"/>
        <a:ea typeface="+mn-ea"/>
        <a:cs typeface="+mn-cs"/>
      </a:defRPr>
    </a:lvl4pPr>
    <a:lvl5pPr marL="1283785" algn="l" defTabSz="641893" rtl="0" eaLnBrk="1" latinLnBrk="1" hangingPunct="1">
      <a:defRPr sz="1264" kern="1200">
        <a:solidFill>
          <a:schemeClr val="tx1"/>
        </a:solidFill>
        <a:latin typeface="+mn-lt"/>
        <a:ea typeface="+mn-ea"/>
        <a:cs typeface="+mn-cs"/>
      </a:defRPr>
    </a:lvl5pPr>
    <a:lvl6pPr marL="1604732" algn="l" defTabSz="641893" rtl="0" eaLnBrk="1" latinLnBrk="1" hangingPunct="1">
      <a:defRPr sz="1264" kern="1200">
        <a:solidFill>
          <a:schemeClr val="tx1"/>
        </a:solidFill>
        <a:latin typeface="+mn-lt"/>
        <a:ea typeface="+mn-ea"/>
        <a:cs typeface="+mn-cs"/>
      </a:defRPr>
    </a:lvl6pPr>
    <a:lvl7pPr marL="1925679" algn="l" defTabSz="641893" rtl="0" eaLnBrk="1" latinLnBrk="1" hangingPunct="1">
      <a:defRPr sz="1264" kern="1200">
        <a:solidFill>
          <a:schemeClr val="tx1"/>
        </a:solidFill>
        <a:latin typeface="+mn-lt"/>
        <a:ea typeface="+mn-ea"/>
        <a:cs typeface="+mn-cs"/>
      </a:defRPr>
    </a:lvl7pPr>
    <a:lvl8pPr marL="2246625" algn="l" defTabSz="641893" rtl="0" eaLnBrk="1" latinLnBrk="1" hangingPunct="1">
      <a:defRPr sz="1264" kern="1200">
        <a:solidFill>
          <a:schemeClr val="tx1"/>
        </a:solidFill>
        <a:latin typeface="+mn-lt"/>
        <a:ea typeface="+mn-ea"/>
        <a:cs typeface="+mn-cs"/>
      </a:defRPr>
    </a:lvl8pPr>
    <a:lvl9pPr marL="2567571" algn="l" defTabSz="641893" rtl="0" eaLnBrk="1" latinLnBrk="1" hangingPunct="1">
      <a:defRPr sz="12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ppy" initials="H" lastIdx="0" clrIdx="0">
    <p:extLst>
      <p:ext uri="{19B8F6BF-5375-455C-9EA6-DF929625EA0E}">
        <p15:presenceInfo xmlns:p15="http://schemas.microsoft.com/office/powerpoint/2012/main" userId="Happ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2A6E"/>
    <a:srgbClr val="893DF9"/>
    <a:srgbClr val="FCD2DF"/>
    <a:srgbClr val="FFCCCC"/>
    <a:srgbClr val="99FF99"/>
    <a:srgbClr val="66FFCC"/>
    <a:srgbClr val="0000FF"/>
    <a:srgbClr val="CCFFFF"/>
    <a:srgbClr val="008000"/>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35" autoAdjust="0"/>
    <p:restoredTop sz="95838" autoAdjust="0"/>
  </p:normalViewPr>
  <p:slideViewPr>
    <p:cSldViewPr snapToGrid="0">
      <p:cViewPr varScale="1">
        <p:scale>
          <a:sx n="144" d="100"/>
          <a:sy n="144" d="100"/>
        </p:scale>
        <p:origin x="179" y="10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364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896" indent="0">
              <a:buNone/>
              <a:defRPr sz="2100"/>
            </a:lvl2pPr>
            <a:lvl3pPr marL="685793" indent="0">
              <a:buNone/>
              <a:defRPr sz="1800"/>
            </a:lvl3pPr>
            <a:lvl4pPr marL="1028690" indent="0">
              <a:buNone/>
              <a:defRPr sz="1500"/>
            </a:lvl4pPr>
            <a:lvl5pPr marL="1371587" indent="0">
              <a:buNone/>
              <a:defRPr sz="1500"/>
            </a:lvl5pPr>
            <a:lvl6pPr marL="1714483" indent="0">
              <a:buNone/>
              <a:defRPr sz="1500"/>
            </a:lvl6pPr>
            <a:lvl7pPr marL="2057379" indent="0">
              <a:buNone/>
              <a:defRPr sz="1500"/>
            </a:lvl7pPr>
            <a:lvl8pPr marL="2400276" indent="0">
              <a:buNone/>
              <a:defRPr sz="1500"/>
            </a:lvl8pPr>
            <a:lvl9pPr marL="2743173"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96" indent="0">
              <a:buNone/>
              <a:defRPr sz="1050"/>
            </a:lvl2pPr>
            <a:lvl3pPr marL="685793" indent="0">
              <a:buNone/>
              <a:defRPr sz="900"/>
            </a:lvl3pPr>
            <a:lvl4pPr marL="1028690" indent="0">
              <a:buNone/>
              <a:defRPr sz="750"/>
            </a:lvl4pPr>
            <a:lvl5pPr marL="1371587" indent="0">
              <a:buNone/>
              <a:defRPr sz="750"/>
            </a:lvl5pPr>
            <a:lvl6pPr marL="1714483" indent="0">
              <a:buNone/>
              <a:defRPr sz="750"/>
            </a:lvl6pPr>
            <a:lvl7pPr marL="2057379" indent="0">
              <a:buNone/>
              <a:defRPr sz="750"/>
            </a:lvl7pPr>
            <a:lvl8pPr marL="2400276" indent="0">
              <a:buNone/>
              <a:defRPr sz="750"/>
            </a:lvl8pPr>
            <a:lvl9pPr marL="2743173" indent="0">
              <a:buNone/>
              <a:defRPr sz="75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1049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52833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2" y="273845"/>
            <a:ext cx="5800725" cy="4358879"/>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91677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slide">
    <p:spTree>
      <p:nvGrpSpPr>
        <p:cNvPr id="1" name=""/>
        <p:cNvGrpSpPr/>
        <p:nvPr/>
      </p:nvGrpSpPr>
      <p:grpSpPr>
        <a:xfrm>
          <a:off x="0" y="0"/>
          <a:ext cx="0" cy="0"/>
          <a:chOff x="0" y="0"/>
          <a:chExt cx="0" cy="0"/>
        </a:xfrm>
      </p:grpSpPr>
      <p:grpSp>
        <p:nvGrpSpPr>
          <p:cNvPr id="2" name="그룹 1"/>
          <p:cNvGrpSpPr/>
          <p:nvPr userDrawn="1"/>
        </p:nvGrpSpPr>
        <p:grpSpPr>
          <a:xfrm>
            <a:off x="1" y="1"/>
            <a:ext cx="9144001" cy="5150031"/>
            <a:chOff x="0" y="1"/>
            <a:chExt cx="9144001" cy="6849290"/>
          </a:xfrm>
        </p:grpSpPr>
        <p:sp>
          <p:nvSpPr>
            <p:cNvPr id="8" name="직사각형 7"/>
            <p:cNvSpPr/>
            <p:nvPr/>
          </p:nvSpPr>
          <p:spPr>
            <a:xfrm>
              <a:off x="8229343" y="6158766"/>
              <a:ext cx="914658" cy="690525"/>
            </a:xfrm>
            <a:prstGeom prst="rect">
              <a:avLst/>
            </a:prstGeom>
            <a:solidFill>
              <a:srgbClr val="E7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 name="직사각형 8"/>
            <p:cNvSpPr/>
            <p:nvPr/>
          </p:nvSpPr>
          <p:spPr>
            <a:xfrm>
              <a:off x="8229342" y="5473115"/>
              <a:ext cx="914658" cy="690525"/>
            </a:xfrm>
            <a:prstGeom prst="rect">
              <a:avLst/>
            </a:prstGeom>
            <a:solidFill>
              <a:srgbClr val="E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0" name="직사각형 9"/>
            <p:cNvSpPr/>
            <p:nvPr/>
          </p:nvSpPr>
          <p:spPr>
            <a:xfrm>
              <a:off x="8229343" y="4788776"/>
              <a:ext cx="914658" cy="690525"/>
            </a:xfrm>
            <a:prstGeom prst="rect">
              <a:avLst/>
            </a:prstGeom>
            <a:solidFill>
              <a:srgbClr val="EC6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1" name="직사각형 10"/>
            <p:cNvSpPr/>
            <p:nvPr/>
          </p:nvSpPr>
          <p:spPr>
            <a:xfrm>
              <a:off x="8229343" y="4105471"/>
              <a:ext cx="914658" cy="690525"/>
            </a:xfrm>
            <a:prstGeom prst="rect">
              <a:avLst/>
            </a:prstGeom>
            <a:solidFill>
              <a:srgbClr val="EC6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2" name="직사각형 11"/>
            <p:cNvSpPr/>
            <p:nvPr/>
          </p:nvSpPr>
          <p:spPr>
            <a:xfrm>
              <a:off x="8229343" y="3421132"/>
              <a:ext cx="914658" cy="690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3" name="직사각형 12"/>
            <p:cNvSpPr/>
            <p:nvPr/>
          </p:nvSpPr>
          <p:spPr>
            <a:xfrm>
              <a:off x="8229343" y="2738092"/>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4" name="직사각형 13"/>
            <p:cNvSpPr/>
            <p:nvPr/>
          </p:nvSpPr>
          <p:spPr>
            <a:xfrm>
              <a:off x="8229343" y="2053754"/>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5" name="직사각형 14"/>
            <p:cNvSpPr/>
            <p:nvPr/>
          </p:nvSpPr>
          <p:spPr>
            <a:xfrm>
              <a:off x="8229343" y="1368116"/>
              <a:ext cx="914658" cy="690525"/>
            </a:xfrm>
            <a:prstGeom prst="rect">
              <a:avLst/>
            </a:prstGeom>
            <a:solidFill>
              <a:srgbClr val="B9CD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6" name="직사각형 15"/>
            <p:cNvSpPr/>
            <p:nvPr/>
          </p:nvSpPr>
          <p:spPr>
            <a:xfrm>
              <a:off x="8229343" y="682461"/>
              <a:ext cx="914658" cy="690525"/>
            </a:xfrm>
            <a:prstGeom prst="rect">
              <a:avLst/>
            </a:prstGeom>
            <a:solidFill>
              <a:srgbClr val="B9CD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7" name="직사각형 16"/>
            <p:cNvSpPr/>
            <p:nvPr/>
          </p:nvSpPr>
          <p:spPr>
            <a:xfrm>
              <a:off x="8229343" y="1"/>
              <a:ext cx="914658" cy="690525"/>
            </a:xfrm>
            <a:prstGeom prst="rect">
              <a:avLst/>
            </a:prstGeom>
            <a:solidFill>
              <a:srgbClr val="C6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8" name="직사각형 17"/>
            <p:cNvSpPr/>
            <p:nvPr/>
          </p:nvSpPr>
          <p:spPr>
            <a:xfrm>
              <a:off x="7314943" y="6158766"/>
              <a:ext cx="914658" cy="690525"/>
            </a:xfrm>
            <a:prstGeom prst="rect">
              <a:avLst/>
            </a:prstGeom>
            <a:solidFill>
              <a:srgbClr val="E73B6D"/>
            </a:solidFill>
            <a:ln>
              <a:noFill/>
            </a:ln>
            <a:effectLst>
              <a:innerShdw blurRad="1524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9" name="직사각형 18"/>
            <p:cNvSpPr/>
            <p:nvPr/>
          </p:nvSpPr>
          <p:spPr>
            <a:xfrm>
              <a:off x="7314943" y="5473115"/>
              <a:ext cx="914658" cy="690525"/>
            </a:xfrm>
            <a:prstGeom prst="rect">
              <a:avLst/>
            </a:prstGeom>
            <a:solidFill>
              <a:srgbClr val="F5A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0" name="직사각형 19"/>
            <p:cNvSpPr/>
            <p:nvPr/>
          </p:nvSpPr>
          <p:spPr>
            <a:xfrm>
              <a:off x="7314943" y="4788776"/>
              <a:ext cx="914658" cy="690525"/>
            </a:xfrm>
            <a:prstGeom prst="rect">
              <a:avLst/>
            </a:prstGeom>
            <a:solidFill>
              <a:srgbClr val="F18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1" name="직사각형 20"/>
            <p:cNvSpPr/>
            <p:nvPr/>
          </p:nvSpPr>
          <p:spPr>
            <a:xfrm>
              <a:off x="7314943" y="4105471"/>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2" name="직사각형 21"/>
            <p:cNvSpPr/>
            <p:nvPr/>
          </p:nvSpPr>
          <p:spPr>
            <a:xfrm>
              <a:off x="7314943" y="3421132"/>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3" name="직사각형 22"/>
            <p:cNvSpPr/>
            <p:nvPr/>
          </p:nvSpPr>
          <p:spPr>
            <a:xfrm>
              <a:off x="7314943" y="2738092"/>
              <a:ext cx="914658" cy="690525"/>
            </a:xfrm>
            <a:prstGeom prst="rect">
              <a:avLst/>
            </a:prstGeom>
            <a:solidFill>
              <a:srgbClr val="FCD702"/>
            </a:solidFill>
            <a:ln>
              <a:noFill/>
            </a:ln>
            <a:effectLst>
              <a:innerShdw blurRad="127000" dist="50800" dir="18900000">
                <a:srgbClr val="9F3373">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4" name="직사각형 23"/>
            <p:cNvSpPr/>
            <p:nvPr/>
          </p:nvSpPr>
          <p:spPr>
            <a:xfrm>
              <a:off x="7314943" y="2053754"/>
              <a:ext cx="914658" cy="690525"/>
            </a:xfrm>
            <a:prstGeom prst="rect">
              <a:avLst/>
            </a:prstGeom>
            <a:solidFill>
              <a:srgbClr val="B9CD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5" name="직사각형 24"/>
            <p:cNvSpPr/>
            <p:nvPr/>
          </p:nvSpPr>
          <p:spPr>
            <a:xfrm>
              <a:off x="7314943" y="1368116"/>
              <a:ext cx="914658" cy="690525"/>
            </a:xfrm>
            <a:prstGeom prst="rect">
              <a:avLst/>
            </a:prstGeom>
            <a:solidFill>
              <a:srgbClr val="DEC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6" name="직사각형 25"/>
            <p:cNvSpPr/>
            <p:nvPr/>
          </p:nvSpPr>
          <p:spPr>
            <a:xfrm>
              <a:off x="7314943" y="682461"/>
              <a:ext cx="914658" cy="690525"/>
            </a:xfrm>
            <a:prstGeom prst="rect">
              <a:avLst/>
            </a:prstGeom>
            <a:solidFill>
              <a:srgbClr val="DDD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7" name="직사각형 26"/>
            <p:cNvSpPr/>
            <p:nvPr/>
          </p:nvSpPr>
          <p:spPr>
            <a:xfrm>
              <a:off x="7314943" y="1"/>
              <a:ext cx="914658" cy="690525"/>
            </a:xfrm>
            <a:prstGeom prst="rect">
              <a:avLst/>
            </a:prstGeom>
            <a:solidFill>
              <a:srgbClr val="C6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8" name="직사각형 27"/>
            <p:cNvSpPr/>
            <p:nvPr/>
          </p:nvSpPr>
          <p:spPr>
            <a:xfrm>
              <a:off x="6400543" y="6158766"/>
              <a:ext cx="914658" cy="690525"/>
            </a:xfrm>
            <a:prstGeom prst="rect">
              <a:avLst/>
            </a:prstGeom>
            <a:solidFill>
              <a:srgbClr val="DC2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29" name="직사각형 28"/>
            <p:cNvSpPr/>
            <p:nvPr/>
          </p:nvSpPr>
          <p:spPr>
            <a:xfrm>
              <a:off x="6400543" y="5473115"/>
              <a:ext cx="914658" cy="690525"/>
            </a:xfrm>
            <a:prstGeom prst="rect">
              <a:avLst/>
            </a:prstGeom>
            <a:solidFill>
              <a:srgbClr val="F5A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0" name="직사각형 29"/>
            <p:cNvSpPr/>
            <p:nvPr/>
          </p:nvSpPr>
          <p:spPr>
            <a:xfrm>
              <a:off x="6400543" y="4788776"/>
              <a:ext cx="914658" cy="690525"/>
            </a:xfrm>
            <a:prstGeom prst="rect">
              <a:avLst/>
            </a:prstGeom>
            <a:solidFill>
              <a:srgbClr val="F18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1" name="직사각형 30"/>
            <p:cNvSpPr/>
            <p:nvPr/>
          </p:nvSpPr>
          <p:spPr>
            <a:xfrm>
              <a:off x="6400543" y="4105471"/>
              <a:ext cx="914658" cy="690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2" name="직사각형 31"/>
            <p:cNvSpPr/>
            <p:nvPr/>
          </p:nvSpPr>
          <p:spPr>
            <a:xfrm>
              <a:off x="6400543" y="3421132"/>
              <a:ext cx="914658" cy="690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3" name="직사각형 32"/>
            <p:cNvSpPr/>
            <p:nvPr/>
          </p:nvSpPr>
          <p:spPr>
            <a:xfrm>
              <a:off x="6400543" y="2738092"/>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4" name="직사각형 33"/>
            <p:cNvSpPr/>
            <p:nvPr/>
          </p:nvSpPr>
          <p:spPr>
            <a:xfrm>
              <a:off x="6400543" y="2053754"/>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5" name="직사각형 34"/>
            <p:cNvSpPr/>
            <p:nvPr/>
          </p:nvSpPr>
          <p:spPr>
            <a:xfrm>
              <a:off x="6400543" y="1368116"/>
              <a:ext cx="914658" cy="690525"/>
            </a:xfrm>
            <a:prstGeom prst="rect">
              <a:avLst/>
            </a:prstGeom>
            <a:solidFill>
              <a:srgbClr val="C6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6" name="직사각형 35"/>
            <p:cNvSpPr/>
            <p:nvPr/>
          </p:nvSpPr>
          <p:spPr>
            <a:xfrm>
              <a:off x="6400543" y="682461"/>
              <a:ext cx="914658" cy="690525"/>
            </a:xfrm>
            <a:prstGeom prst="rect">
              <a:avLst/>
            </a:prstGeom>
            <a:solidFill>
              <a:srgbClr val="DDD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7" name="직사각형 36"/>
            <p:cNvSpPr/>
            <p:nvPr/>
          </p:nvSpPr>
          <p:spPr>
            <a:xfrm>
              <a:off x="6400543" y="1"/>
              <a:ext cx="914658" cy="690525"/>
            </a:xfrm>
            <a:prstGeom prst="rect">
              <a:avLst/>
            </a:prstGeom>
            <a:solidFill>
              <a:srgbClr val="DDD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8" name="직사각형 37"/>
            <p:cNvSpPr/>
            <p:nvPr/>
          </p:nvSpPr>
          <p:spPr>
            <a:xfrm>
              <a:off x="0" y="6158766"/>
              <a:ext cx="914658" cy="690525"/>
            </a:xfrm>
            <a:prstGeom prst="rect">
              <a:avLst/>
            </a:prstGeom>
            <a:solidFill>
              <a:srgbClr val="E7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39" name="직사각형 38"/>
            <p:cNvSpPr/>
            <p:nvPr/>
          </p:nvSpPr>
          <p:spPr>
            <a:xfrm>
              <a:off x="0" y="5473115"/>
              <a:ext cx="914658" cy="690525"/>
            </a:xfrm>
            <a:prstGeom prst="rect">
              <a:avLst/>
            </a:prstGeom>
            <a:solidFill>
              <a:srgbClr val="9F4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0" name="직사각형 39"/>
            <p:cNvSpPr/>
            <p:nvPr/>
          </p:nvSpPr>
          <p:spPr>
            <a:xfrm>
              <a:off x="0" y="4788776"/>
              <a:ext cx="914658" cy="690525"/>
            </a:xfrm>
            <a:prstGeom prst="rect">
              <a:avLst/>
            </a:prstGeom>
            <a:solidFill>
              <a:srgbClr val="913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1" name="직사각형 40"/>
            <p:cNvSpPr/>
            <p:nvPr/>
          </p:nvSpPr>
          <p:spPr>
            <a:xfrm>
              <a:off x="0" y="4105471"/>
              <a:ext cx="914658" cy="690525"/>
            </a:xfrm>
            <a:prstGeom prst="rect">
              <a:avLst/>
            </a:prstGeom>
            <a:solidFill>
              <a:srgbClr val="713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2" name="직사각형 41"/>
            <p:cNvSpPr/>
            <p:nvPr/>
          </p:nvSpPr>
          <p:spPr>
            <a:xfrm>
              <a:off x="0" y="3421132"/>
              <a:ext cx="914658" cy="690525"/>
            </a:xfrm>
            <a:prstGeom prst="rect">
              <a:avLst/>
            </a:prstGeom>
            <a:solidFill>
              <a:srgbClr val="713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3" name="직사각형 42"/>
            <p:cNvSpPr/>
            <p:nvPr/>
          </p:nvSpPr>
          <p:spPr>
            <a:xfrm>
              <a:off x="0" y="2738092"/>
              <a:ext cx="914658" cy="690525"/>
            </a:xfrm>
            <a:prstGeom prst="rect">
              <a:avLst/>
            </a:prstGeom>
            <a:solidFill>
              <a:srgbClr val="713C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4" name="직사각형 43"/>
            <p:cNvSpPr/>
            <p:nvPr/>
          </p:nvSpPr>
          <p:spPr>
            <a:xfrm>
              <a:off x="0" y="2053754"/>
              <a:ext cx="914658" cy="690525"/>
            </a:xfrm>
            <a:prstGeom prst="rect">
              <a:avLst/>
            </a:prstGeom>
            <a:solidFill>
              <a:srgbClr val="4C2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5" name="직사각형 44"/>
            <p:cNvSpPr/>
            <p:nvPr/>
          </p:nvSpPr>
          <p:spPr>
            <a:xfrm>
              <a:off x="0" y="1368116"/>
              <a:ext cx="914658" cy="690525"/>
            </a:xfrm>
            <a:prstGeom prst="rect">
              <a:avLst/>
            </a:prstGeom>
            <a:solidFill>
              <a:srgbClr val="4C2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6" name="직사각형 45"/>
            <p:cNvSpPr/>
            <p:nvPr/>
          </p:nvSpPr>
          <p:spPr>
            <a:xfrm>
              <a:off x="0" y="682461"/>
              <a:ext cx="914658" cy="690525"/>
            </a:xfrm>
            <a:prstGeom prst="rect">
              <a:avLst/>
            </a:prstGeom>
            <a:solidFill>
              <a:srgbClr val="603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7" name="직사각형 46"/>
            <p:cNvSpPr/>
            <p:nvPr/>
          </p:nvSpPr>
          <p:spPr>
            <a:xfrm>
              <a:off x="0" y="1"/>
              <a:ext cx="914658" cy="690525"/>
            </a:xfrm>
            <a:prstGeom prst="rect">
              <a:avLst/>
            </a:prstGeom>
            <a:solidFill>
              <a:srgbClr val="4C2882"/>
            </a:solidFill>
            <a:ln>
              <a:noFill/>
            </a:ln>
            <a:effectLst>
              <a:innerShdw blurRad="4953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8" name="직사각형 47"/>
            <p:cNvSpPr/>
            <p:nvPr/>
          </p:nvSpPr>
          <p:spPr>
            <a:xfrm>
              <a:off x="914400" y="6158766"/>
              <a:ext cx="914658" cy="690525"/>
            </a:xfrm>
            <a:prstGeom prst="rect">
              <a:avLst/>
            </a:prstGeom>
            <a:solidFill>
              <a:srgbClr val="C14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49" name="직사각형 48"/>
            <p:cNvSpPr/>
            <p:nvPr/>
          </p:nvSpPr>
          <p:spPr>
            <a:xfrm>
              <a:off x="914400" y="5473115"/>
              <a:ext cx="914658" cy="690525"/>
            </a:xfrm>
            <a:prstGeom prst="rect">
              <a:avLst/>
            </a:prstGeom>
            <a:solidFill>
              <a:srgbClr val="923B8C"/>
            </a:solidFill>
            <a:ln>
              <a:noFill/>
            </a:ln>
            <a:effectLst>
              <a:innerShdw blurRad="2032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effectLst>
                  <a:outerShdw dist="50800" dir="5400000" algn="ctr" rotWithShape="0">
                    <a:srgbClr val="000000">
                      <a:alpha val="43137"/>
                    </a:srgbClr>
                  </a:outerShdw>
                </a:effectLst>
              </a:endParaRPr>
            </a:p>
          </p:txBody>
        </p:sp>
        <p:sp>
          <p:nvSpPr>
            <p:cNvPr id="50" name="직사각형 49"/>
            <p:cNvSpPr/>
            <p:nvPr/>
          </p:nvSpPr>
          <p:spPr>
            <a:xfrm>
              <a:off x="914400" y="4788776"/>
              <a:ext cx="914658" cy="690525"/>
            </a:xfrm>
            <a:prstGeom prst="rect">
              <a:avLst/>
            </a:prstGeom>
            <a:solidFill>
              <a:srgbClr val="913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51" name="직사각형 50"/>
            <p:cNvSpPr/>
            <p:nvPr/>
          </p:nvSpPr>
          <p:spPr>
            <a:xfrm>
              <a:off x="914400" y="4105471"/>
              <a:ext cx="914658" cy="690525"/>
            </a:xfrm>
            <a:prstGeom prst="rect">
              <a:avLst/>
            </a:prstGeom>
            <a:solidFill>
              <a:srgbClr val="9D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52" name="직사각형 51"/>
            <p:cNvSpPr/>
            <p:nvPr/>
          </p:nvSpPr>
          <p:spPr>
            <a:xfrm>
              <a:off x="914400" y="3421132"/>
              <a:ext cx="914658" cy="690525"/>
            </a:xfrm>
            <a:prstGeom prst="rect">
              <a:avLst/>
            </a:prstGeom>
            <a:solidFill>
              <a:srgbClr val="603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53" name="직사각형 52"/>
            <p:cNvSpPr/>
            <p:nvPr/>
          </p:nvSpPr>
          <p:spPr>
            <a:xfrm>
              <a:off x="914400" y="2738092"/>
              <a:ext cx="914658" cy="690525"/>
            </a:xfrm>
            <a:prstGeom prst="rect">
              <a:avLst/>
            </a:prstGeom>
            <a:solidFill>
              <a:srgbClr val="603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54" name="직사각형 53"/>
            <p:cNvSpPr/>
            <p:nvPr/>
          </p:nvSpPr>
          <p:spPr>
            <a:xfrm>
              <a:off x="914400" y="2053754"/>
              <a:ext cx="914658" cy="690525"/>
            </a:xfrm>
            <a:prstGeom prst="rect">
              <a:avLst/>
            </a:prstGeom>
            <a:solidFill>
              <a:srgbClr val="923B8C"/>
            </a:solidFill>
            <a:ln>
              <a:noFill/>
            </a:ln>
            <a:effectLst>
              <a:innerShdw blurRad="2159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55" name="직사각형 54"/>
            <p:cNvSpPr/>
            <p:nvPr/>
          </p:nvSpPr>
          <p:spPr>
            <a:xfrm>
              <a:off x="914400" y="1368116"/>
              <a:ext cx="914658" cy="690525"/>
            </a:xfrm>
            <a:prstGeom prst="rect">
              <a:avLst/>
            </a:prstGeom>
            <a:solidFill>
              <a:srgbClr val="923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56" name="직사각형 55"/>
            <p:cNvSpPr/>
            <p:nvPr/>
          </p:nvSpPr>
          <p:spPr>
            <a:xfrm>
              <a:off x="914400" y="682461"/>
              <a:ext cx="914658" cy="690525"/>
            </a:xfrm>
            <a:prstGeom prst="rect">
              <a:avLst/>
            </a:prstGeom>
            <a:solidFill>
              <a:srgbClr val="9F4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57" name="직사각형 56"/>
            <p:cNvSpPr/>
            <p:nvPr/>
          </p:nvSpPr>
          <p:spPr>
            <a:xfrm>
              <a:off x="914400" y="1"/>
              <a:ext cx="914658" cy="690525"/>
            </a:xfrm>
            <a:prstGeom prst="rect">
              <a:avLst/>
            </a:prstGeom>
            <a:solidFill>
              <a:srgbClr val="603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58" name="직사각형 57"/>
            <p:cNvSpPr/>
            <p:nvPr/>
          </p:nvSpPr>
          <p:spPr>
            <a:xfrm>
              <a:off x="1828800" y="6158766"/>
              <a:ext cx="914658" cy="690525"/>
            </a:xfrm>
            <a:prstGeom prst="rect">
              <a:avLst/>
            </a:prstGeom>
            <a:solidFill>
              <a:srgbClr val="A04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59" name="직사각형 58"/>
            <p:cNvSpPr/>
            <p:nvPr/>
          </p:nvSpPr>
          <p:spPr>
            <a:xfrm>
              <a:off x="1828800" y="5473115"/>
              <a:ext cx="914658" cy="690525"/>
            </a:xfrm>
            <a:prstGeom prst="rect">
              <a:avLst/>
            </a:prstGeom>
            <a:solidFill>
              <a:srgbClr val="A04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0" name="직사각형 59"/>
            <p:cNvSpPr/>
            <p:nvPr/>
          </p:nvSpPr>
          <p:spPr>
            <a:xfrm>
              <a:off x="1828800" y="4788776"/>
              <a:ext cx="914658" cy="690525"/>
            </a:xfrm>
            <a:prstGeom prst="rect">
              <a:avLst/>
            </a:prstGeom>
            <a:solidFill>
              <a:srgbClr val="913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1" name="직사각형 60"/>
            <p:cNvSpPr/>
            <p:nvPr/>
          </p:nvSpPr>
          <p:spPr>
            <a:xfrm>
              <a:off x="1828800" y="4105471"/>
              <a:ext cx="914658" cy="690525"/>
            </a:xfrm>
            <a:prstGeom prst="rect">
              <a:avLst/>
            </a:prstGeom>
            <a:solidFill>
              <a:srgbClr val="9D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2" name="직사각형 61"/>
            <p:cNvSpPr/>
            <p:nvPr/>
          </p:nvSpPr>
          <p:spPr>
            <a:xfrm>
              <a:off x="1828800" y="3421132"/>
              <a:ext cx="914658" cy="690525"/>
            </a:xfrm>
            <a:prstGeom prst="rect">
              <a:avLst/>
            </a:prstGeom>
            <a:solidFill>
              <a:srgbClr val="9D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3" name="직사각형 62"/>
            <p:cNvSpPr/>
            <p:nvPr/>
          </p:nvSpPr>
          <p:spPr>
            <a:xfrm>
              <a:off x="1828800" y="2738092"/>
              <a:ext cx="914658" cy="690525"/>
            </a:xfrm>
            <a:prstGeom prst="rect">
              <a:avLst/>
            </a:prstGeom>
            <a:solidFill>
              <a:srgbClr val="603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4" name="직사각형 63"/>
            <p:cNvSpPr/>
            <p:nvPr/>
          </p:nvSpPr>
          <p:spPr>
            <a:xfrm>
              <a:off x="1828800" y="2053754"/>
              <a:ext cx="914658" cy="690525"/>
            </a:xfrm>
            <a:prstGeom prst="rect">
              <a:avLst/>
            </a:prstGeom>
            <a:solidFill>
              <a:srgbClr val="923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5" name="직사각형 64"/>
            <p:cNvSpPr/>
            <p:nvPr/>
          </p:nvSpPr>
          <p:spPr>
            <a:xfrm>
              <a:off x="1828800" y="1368116"/>
              <a:ext cx="914658" cy="690525"/>
            </a:xfrm>
            <a:prstGeom prst="rect">
              <a:avLst/>
            </a:prstGeom>
            <a:solidFill>
              <a:srgbClr val="9F4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6" name="직사각형 65"/>
            <p:cNvSpPr/>
            <p:nvPr/>
          </p:nvSpPr>
          <p:spPr>
            <a:xfrm>
              <a:off x="1828800" y="682461"/>
              <a:ext cx="914658" cy="690525"/>
            </a:xfrm>
            <a:prstGeom prst="rect">
              <a:avLst/>
            </a:prstGeom>
            <a:solidFill>
              <a:srgbClr val="9F4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7" name="직사각형 66"/>
            <p:cNvSpPr/>
            <p:nvPr/>
          </p:nvSpPr>
          <p:spPr>
            <a:xfrm>
              <a:off x="1828800" y="1"/>
              <a:ext cx="914658" cy="690525"/>
            </a:xfrm>
            <a:prstGeom prst="rect">
              <a:avLst/>
            </a:prstGeom>
            <a:solidFill>
              <a:srgbClr val="603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8" name="직사각형 67"/>
            <p:cNvSpPr/>
            <p:nvPr/>
          </p:nvSpPr>
          <p:spPr>
            <a:xfrm>
              <a:off x="2743200" y="6158766"/>
              <a:ext cx="914658" cy="690525"/>
            </a:xfrm>
            <a:prstGeom prst="rect">
              <a:avLst/>
            </a:prstGeom>
            <a:solidFill>
              <a:srgbClr val="C24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69" name="직사각형 68"/>
            <p:cNvSpPr/>
            <p:nvPr/>
          </p:nvSpPr>
          <p:spPr>
            <a:xfrm>
              <a:off x="2743200" y="5473115"/>
              <a:ext cx="914658" cy="690525"/>
            </a:xfrm>
            <a:prstGeom prst="rect">
              <a:avLst/>
            </a:prstGeom>
            <a:solidFill>
              <a:srgbClr val="B943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0" name="직사각형 69"/>
            <p:cNvSpPr/>
            <p:nvPr/>
          </p:nvSpPr>
          <p:spPr>
            <a:xfrm>
              <a:off x="2743200" y="4788776"/>
              <a:ext cx="914658" cy="690525"/>
            </a:xfrm>
            <a:prstGeom prst="rect">
              <a:avLst/>
            </a:prstGeom>
            <a:solidFill>
              <a:srgbClr val="E7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1" name="직사각형 70"/>
            <p:cNvSpPr/>
            <p:nvPr/>
          </p:nvSpPr>
          <p:spPr>
            <a:xfrm>
              <a:off x="2743200" y="4105471"/>
              <a:ext cx="914658" cy="690525"/>
            </a:xfrm>
            <a:prstGeom prst="rect">
              <a:avLst/>
            </a:prstGeom>
            <a:solidFill>
              <a:srgbClr val="E7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2" name="직사각형 71"/>
            <p:cNvSpPr/>
            <p:nvPr/>
          </p:nvSpPr>
          <p:spPr>
            <a:xfrm>
              <a:off x="2743200" y="3421132"/>
              <a:ext cx="914658" cy="690525"/>
            </a:xfrm>
            <a:prstGeom prst="rect">
              <a:avLst/>
            </a:prstGeom>
            <a:solidFill>
              <a:srgbClr val="9D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3" name="직사각형 72"/>
            <p:cNvSpPr/>
            <p:nvPr/>
          </p:nvSpPr>
          <p:spPr>
            <a:xfrm>
              <a:off x="2743200" y="2738092"/>
              <a:ext cx="914658" cy="690525"/>
            </a:xfrm>
            <a:prstGeom prst="rect">
              <a:avLst/>
            </a:prstGeom>
            <a:solidFill>
              <a:srgbClr val="9D3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4" name="직사각형 73"/>
            <p:cNvSpPr/>
            <p:nvPr/>
          </p:nvSpPr>
          <p:spPr>
            <a:xfrm>
              <a:off x="2743200" y="2053754"/>
              <a:ext cx="914658" cy="690525"/>
            </a:xfrm>
            <a:prstGeom prst="rect">
              <a:avLst/>
            </a:prstGeom>
            <a:solidFill>
              <a:srgbClr val="603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5" name="직사각형 74"/>
            <p:cNvSpPr/>
            <p:nvPr/>
          </p:nvSpPr>
          <p:spPr>
            <a:xfrm>
              <a:off x="2743200" y="1368116"/>
              <a:ext cx="914658" cy="690525"/>
            </a:xfrm>
            <a:prstGeom prst="rect">
              <a:avLst/>
            </a:prstGeom>
            <a:solidFill>
              <a:srgbClr val="9F4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6" name="직사각형 75"/>
            <p:cNvSpPr/>
            <p:nvPr/>
          </p:nvSpPr>
          <p:spPr>
            <a:xfrm>
              <a:off x="2743200" y="682461"/>
              <a:ext cx="914658" cy="690525"/>
            </a:xfrm>
            <a:prstGeom prst="rect">
              <a:avLst/>
            </a:prstGeom>
            <a:solidFill>
              <a:srgbClr val="E7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7" name="직사각형 76"/>
            <p:cNvSpPr/>
            <p:nvPr/>
          </p:nvSpPr>
          <p:spPr>
            <a:xfrm>
              <a:off x="2743200" y="1"/>
              <a:ext cx="914658" cy="690525"/>
            </a:xfrm>
            <a:prstGeom prst="rect">
              <a:avLst/>
            </a:prstGeom>
            <a:solidFill>
              <a:srgbClr val="E7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8" name="직사각형 77"/>
            <p:cNvSpPr/>
            <p:nvPr/>
          </p:nvSpPr>
          <p:spPr>
            <a:xfrm>
              <a:off x="3657600" y="6158766"/>
              <a:ext cx="914658" cy="690525"/>
            </a:xfrm>
            <a:prstGeom prst="rect">
              <a:avLst/>
            </a:prstGeom>
            <a:solidFill>
              <a:srgbClr val="E7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79" name="직사각형 78"/>
            <p:cNvSpPr/>
            <p:nvPr/>
          </p:nvSpPr>
          <p:spPr>
            <a:xfrm>
              <a:off x="3657600" y="5473115"/>
              <a:ext cx="914658" cy="690525"/>
            </a:xfrm>
            <a:prstGeom prst="rect">
              <a:avLst/>
            </a:prstGeom>
            <a:solidFill>
              <a:srgbClr val="E40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0" name="직사각형 79"/>
            <p:cNvSpPr/>
            <p:nvPr/>
          </p:nvSpPr>
          <p:spPr>
            <a:xfrm>
              <a:off x="3657600" y="4788776"/>
              <a:ext cx="914658" cy="690525"/>
            </a:xfrm>
            <a:prstGeom prst="rect">
              <a:avLst/>
            </a:prstGeom>
            <a:solidFill>
              <a:srgbClr val="E40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1" name="직사각형 80"/>
            <p:cNvSpPr/>
            <p:nvPr/>
          </p:nvSpPr>
          <p:spPr>
            <a:xfrm>
              <a:off x="3657600" y="4105471"/>
              <a:ext cx="914658" cy="690525"/>
            </a:xfrm>
            <a:prstGeom prst="rect">
              <a:avLst/>
            </a:prstGeom>
            <a:solidFill>
              <a:srgbClr val="E40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2" name="직사각형 81"/>
            <p:cNvSpPr/>
            <p:nvPr/>
          </p:nvSpPr>
          <p:spPr>
            <a:xfrm>
              <a:off x="3657600" y="3421132"/>
              <a:ext cx="914658" cy="690525"/>
            </a:xfrm>
            <a:prstGeom prst="rect">
              <a:avLst/>
            </a:prstGeom>
            <a:solidFill>
              <a:srgbClr val="E40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3" name="직사각형 82"/>
            <p:cNvSpPr/>
            <p:nvPr/>
          </p:nvSpPr>
          <p:spPr>
            <a:xfrm>
              <a:off x="3657600" y="2738092"/>
              <a:ext cx="914658" cy="690525"/>
            </a:xfrm>
            <a:prstGeom prst="rect">
              <a:avLst/>
            </a:prstGeom>
            <a:solidFill>
              <a:srgbClr val="E40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4" name="직사각형 83"/>
            <p:cNvSpPr/>
            <p:nvPr/>
          </p:nvSpPr>
          <p:spPr>
            <a:xfrm>
              <a:off x="3657600" y="2053754"/>
              <a:ext cx="914658" cy="690525"/>
            </a:xfrm>
            <a:prstGeom prst="rect">
              <a:avLst/>
            </a:prstGeom>
            <a:solidFill>
              <a:srgbClr val="E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5" name="직사각형 84"/>
            <p:cNvSpPr/>
            <p:nvPr/>
          </p:nvSpPr>
          <p:spPr>
            <a:xfrm>
              <a:off x="3657600" y="1368116"/>
              <a:ext cx="914658" cy="690525"/>
            </a:xfrm>
            <a:prstGeom prst="rect">
              <a:avLst/>
            </a:prstGeom>
            <a:solidFill>
              <a:srgbClr val="E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6" name="직사각형 85"/>
            <p:cNvSpPr/>
            <p:nvPr/>
          </p:nvSpPr>
          <p:spPr>
            <a:xfrm>
              <a:off x="3657600" y="682461"/>
              <a:ext cx="914658" cy="690525"/>
            </a:xfrm>
            <a:prstGeom prst="rect">
              <a:avLst/>
            </a:prstGeom>
            <a:solidFill>
              <a:srgbClr val="E84A3E"/>
            </a:solidFill>
            <a:ln>
              <a:noFill/>
            </a:ln>
            <a:effectLst>
              <a:innerShdw blurRad="2032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7" name="직사각형 86"/>
            <p:cNvSpPr/>
            <p:nvPr/>
          </p:nvSpPr>
          <p:spPr>
            <a:xfrm>
              <a:off x="3657600" y="1"/>
              <a:ext cx="914658" cy="690525"/>
            </a:xfrm>
            <a:prstGeom prst="rect">
              <a:avLst/>
            </a:prstGeom>
            <a:solidFill>
              <a:srgbClr val="E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8" name="직사각형 87"/>
            <p:cNvSpPr/>
            <p:nvPr/>
          </p:nvSpPr>
          <p:spPr>
            <a:xfrm>
              <a:off x="4572000" y="6158766"/>
              <a:ext cx="914658" cy="690525"/>
            </a:xfrm>
            <a:prstGeom prst="rect">
              <a:avLst/>
            </a:prstGeom>
            <a:solidFill>
              <a:srgbClr val="E73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89" name="직사각형 88"/>
            <p:cNvSpPr/>
            <p:nvPr/>
          </p:nvSpPr>
          <p:spPr>
            <a:xfrm>
              <a:off x="4572000" y="5473115"/>
              <a:ext cx="914658" cy="690525"/>
            </a:xfrm>
            <a:prstGeom prst="rect">
              <a:avLst/>
            </a:prstGeom>
            <a:solidFill>
              <a:srgbClr val="E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0" name="직사각형 89"/>
            <p:cNvSpPr/>
            <p:nvPr/>
          </p:nvSpPr>
          <p:spPr>
            <a:xfrm>
              <a:off x="4572000" y="4788776"/>
              <a:ext cx="914658" cy="690525"/>
            </a:xfrm>
            <a:prstGeom prst="rect">
              <a:avLst/>
            </a:prstGeom>
            <a:solidFill>
              <a:srgbClr val="EC6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1" name="직사각형 90"/>
            <p:cNvSpPr/>
            <p:nvPr/>
          </p:nvSpPr>
          <p:spPr>
            <a:xfrm>
              <a:off x="4572000" y="4105471"/>
              <a:ext cx="914658" cy="690525"/>
            </a:xfrm>
            <a:prstGeom prst="rect">
              <a:avLst/>
            </a:prstGeom>
            <a:solidFill>
              <a:srgbClr val="EC6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2" name="직사각형 91"/>
            <p:cNvSpPr/>
            <p:nvPr/>
          </p:nvSpPr>
          <p:spPr>
            <a:xfrm>
              <a:off x="4572000" y="3421132"/>
              <a:ext cx="914658" cy="690525"/>
            </a:xfrm>
            <a:prstGeom prst="rect">
              <a:avLst/>
            </a:prstGeom>
            <a:solidFill>
              <a:srgbClr val="F18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3" name="직사각형 92"/>
            <p:cNvSpPr/>
            <p:nvPr/>
          </p:nvSpPr>
          <p:spPr>
            <a:xfrm>
              <a:off x="4572000" y="2738092"/>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4" name="직사각형 93"/>
            <p:cNvSpPr/>
            <p:nvPr/>
          </p:nvSpPr>
          <p:spPr>
            <a:xfrm>
              <a:off x="4572000" y="2053754"/>
              <a:ext cx="914658" cy="690525"/>
            </a:xfrm>
            <a:prstGeom prst="rect">
              <a:avLst/>
            </a:prstGeom>
            <a:solidFill>
              <a:srgbClr val="FCE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5" name="직사각형 94"/>
            <p:cNvSpPr/>
            <p:nvPr/>
          </p:nvSpPr>
          <p:spPr>
            <a:xfrm>
              <a:off x="4572000" y="1368116"/>
              <a:ext cx="914658" cy="690525"/>
            </a:xfrm>
            <a:prstGeom prst="rect">
              <a:avLst/>
            </a:prstGeom>
            <a:solidFill>
              <a:srgbClr val="F18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6" name="직사각형 95"/>
            <p:cNvSpPr/>
            <p:nvPr/>
          </p:nvSpPr>
          <p:spPr>
            <a:xfrm>
              <a:off x="4572000" y="682461"/>
              <a:ext cx="914658" cy="690525"/>
            </a:xfrm>
            <a:prstGeom prst="rect">
              <a:avLst/>
            </a:prstGeom>
            <a:solidFill>
              <a:srgbClr val="F18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7" name="직사각형 96"/>
            <p:cNvSpPr/>
            <p:nvPr/>
          </p:nvSpPr>
          <p:spPr>
            <a:xfrm>
              <a:off x="4572000" y="1"/>
              <a:ext cx="914658" cy="690525"/>
            </a:xfrm>
            <a:prstGeom prst="rect">
              <a:avLst/>
            </a:prstGeom>
            <a:solidFill>
              <a:srgbClr val="E84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8" name="직사각형 97"/>
            <p:cNvSpPr/>
            <p:nvPr/>
          </p:nvSpPr>
          <p:spPr>
            <a:xfrm>
              <a:off x="5486400" y="6158766"/>
              <a:ext cx="914658" cy="690525"/>
            </a:xfrm>
            <a:prstGeom prst="rect">
              <a:avLst/>
            </a:prstGeom>
            <a:solidFill>
              <a:srgbClr val="DC2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99" name="직사각형 98"/>
            <p:cNvSpPr/>
            <p:nvPr/>
          </p:nvSpPr>
          <p:spPr>
            <a:xfrm>
              <a:off x="5486400" y="5473115"/>
              <a:ext cx="914658" cy="690525"/>
            </a:xfrm>
            <a:prstGeom prst="rect">
              <a:avLst/>
            </a:prstGeom>
            <a:solidFill>
              <a:srgbClr val="E84A3E"/>
            </a:solidFill>
            <a:ln>
              <a:noFill/>
            </a:ln>
            <a:effectLst>
              <a:innerShdw blurRad="2286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00" name="직사각형 99"/>
            <p:cNvSpPr/>
            <p:nvPr/>
          </p:nvSpPr>
          <p:spPr>
            <a:xfrm>
              <a:off x="5486400" y="4788776"/>
              <a:ext cx="914658" cy="690525"/>
            </a:xfrm>
            <a:prstGeom prst="rect">
              <a:avLst/>
            </a:prstGeom>
            <a:solidFill>
              <a:srgbClr val="F18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01" name="직사각형 100"/>
            <p:cNvSpPr/>
            <p:nvPr/>
          </p:nvSpPr>
          <p:spPr>
            <a:xfrm>
              <a:off x="5486400" y="4105471"/>
              <a:ext cx="914658" cy="690525"/>
            </a:xfrm>
            <a:prstGeom prst="rect">
              <a:avLst/>
            </a:prstGeom>
            <a:solidFill>
              <a:srgbClr val="F18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02" name="직사각형 101"/>
            <p:cNvSpPr/>
            <p:nvPr/>
          </p:nvSpPr>
          <p:spPr>
            <a:xfrm>
              <a:off x="5486400" y="3421132"/>
              <a:ext cx="914658" cy="690525"/>
            </a:xfrm>
            <a:prstGeom prst="rect">
              <a:avLst/>
            </a:prstGeom>
            <a:solidFill>
              <a:srgbClr val="F5A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03" name="직사각형 102"/>
            <p:cNvSpPr/>
            <p:nvPr/>
          </p:nvSpPr>
          <p:spPr>
            <a:xfrm>
              <a:off x="5486400" y="2738092"/>
              <a:ext cx="914658" cy="690525"/>
            </a:xfrm>
            <a:prstGeom prst="rect">
              <a:avLst/>
            </a:prstGeom>
            <a:solidFill>
              <a:srgbClr val="FCE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04" name="직사각형 103"/>
            <p:cNvSpPr/>
            <p:nvPr/>
          </p:nvSpPr>
          <p:spPr>
            <a:xfrm>
              <a:off x="5486400" y="2053754"/>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05" name="직사각형 104"/>
            <p:cNvSpPr/>
            <p:nvPr/>
          </p:nvSpPr>
          <p:spPr>
            <a:xfrm>
              <a:off x="5486400" y="1368116"/>
              <a:ext cx="914658" cy="690525"/>
            </a:xfrm>
            <a:prstGeom prst="rect">
              <a:avLst/>
            </a:prstGeom>
            <a:solidFill>
              <a:srgbClr val="FCD702"/>
            </a:solidFill>
            <a:ln>
              <a:noFill/>
            </a:ln>
            <a:effectLst>
              <a:innerShdw blurRad="127000" dist="50800" dir="18900000">
                <a:srgbClr val="9F3373">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06" name="직사각형 105"/>
            <p:cNvSpPr/>
            <p:nvPr/>
          </p:nvSpPr>
          <p:spPr>
            <a:xfrm>
              <a:off x="5486400" y="682461"/>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07" name="직사각형 106"/>
            <p:cNvSpPr/>
            <p:nvPr/>
          </p:nvSpPr>
          <p:spPr>
            <a:xfrm>
              <a:off x="5486400" y="1"/>
              <a:ext cx="914658" cy="690525"/>
            </a:xfrm>
            <a:prstGeom prst="rect">
              <a:avLst/>
            </a:prstGeom>
            <a:solidFill>
              <a:srgbClr val="FCD7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grpSp>
      <p:sp>
        <p:nvSpPr>
          <p:cNvPr id="109" name="직사각형 108"/>
          <p:cNvSpPr/>
          <p:nvPr userDrawn="1"/>
        </p:nvSpPr>
        <p:spPr>
          <a:xfrm>
            <a:off x="0" y="1635919"/>
            <a:ext cx="9144000" cy="187166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48"/>
          </a:p>
        </p:txBody>
      </p:sp>
      <p:sp>
        <p:nvSpPr>
          <p:cNvPr id="111" name="텍스트 개체 틀 110"/>
          <p:cNvSpPr>
            <a:spLocks noGrp="1"/>
          </p:cNvSpPr>
          <p:nvPr userDrawn="1">
            <p:ph type="body" sz="quarter" idx="10" hasCustomPrompt="1"/>
          </p:nvPr>
        </p:nvSpPr>
        <p:spPr>
          <a:xfrm>
            <a:off x="2752271" y="1933033"/>
            <a:ext cx="2750753" cy="415498"/>
          </a:xfrm>
          <a:prstGeom prst="rect">
            <a:avLst/>
          </a:prstGeom>
        </p:spPr>
        <p:txBody>
          <a:bodyPr wrap="none" lIns="0" tIns="0" rIns="0" bIns="0">
            <a:spAutoFit/>
          </a:bodyPr>
          <a:lstStyle>
            <a:lvl1pPr marL="0" indent="0">
              <a:buNone/>
              <a:defRPr sz="3000" baseline="0">
                <a:latin typeface="Impact" panose="020B0806030902050204" pitchFamily="34" charset="0"/>
              </a:defRPr>
            </a:lvl1pPr>
          </a:lstStyle>
          <a:p>
            <a:pPr lvl="0"/>
            <a:r>
              <a:rPr lang="en-US" altLang="ko-KR"/>
              <a:t>Presentation title</a:t>
            </a:r>
            <a:endParaRPr lang="ko-KR" altLang="en-US"/>
          </a:p>
        </p:txBody>
      </p:sp>
    </p:spTree>
    <p:extLst>
      <p:ext uri="{BB962C8B-B14F-4D97-AF65-F5344CB8AC3E}">
        <p14:creationId xmlns:p14="http://schemas.microsoft.com/office/powerpoint/2010/main" val="210772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896" indent="0" algn="ctr">
              <a:buNone/>
              <a:defRPr sz="1500"/>
            </a:lvl2pPr>
            <a:lvl3pPr marL="685793" indent="0" algn="ctr">
              <a:buNone/>
              <a:defRPr sz="1350"/>
            </a:lvl3pPr>
            <a:lvl4pPr marL="1028690" indent="0" algn="ctr">
              <a:buNone/>
              <a:defRPr sz="1200"/>
            </a:lvl4pPr>
            <a:lvl5pPr marL="1371587"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9744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35037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896" indent="0">
              <a:buNone/>
              <a:defRPr sz="1500">
                <a:solidFill>
                  <a:schemeClr val="tx1">
                    <a:tint val="75000"/>
                  </a:schemeClr>
                </a:solidFill>
              </a:defRPr>
            </a:lvl2pPr>
            <a:lvl3pPr marL="685793" indent="0">
              <a:buNone/>
              <a:defRPr sz="1350">
                <a:solidFill>
                  <a:schemeClr val="tx1">
                    <a:tint val="75000"/>
                  </a:schemeClr>
                </a:solidFill>
              </a:defRPr>
            </a:lvl3pPr>
            <a:lvl4pPr marL="1028690" indent="0">
              <a:buNone/>
              <a:defRPr sz="1200">
                <a:solidFill>
                  <a:schemeClr val="tx1">
                    <a:tint val="75000"/>
                  </a:schemeClr>
                </a:solidFill>
              </a:defRPr>
            </a:lvl4pPr>
            <a:lvl5pPr marL="1371587" indent="0">
              <a:buNone/>
              <a:defRPr sz="1200">
                <a:solidFill>
                  <a:schemeClr val="tx1">
                    <a:tint val="75000"/>
                  </a:schemeClr>
                </a:solidFill>
              </a:defRPr>
            </a:lvl5pPr>
            <a:lvl6pPr marL="1714483" indent="0">
              <a:buNone/>
              <a:defRPr sz="1200">
                <a:solidFill>
                  <a:schemeClr val="tx1">
                    <a:tint val="75000"/>
                  </a:schemeClr>
                </a:solidFill>
              </a:defRPr>
            </a:lvl6pPr>
            <a:lvl7pPr marL="2057379" indent="0">
              <a:buNone/>
              <a:defRPr sz="1200">
                <a:solidFill>
                  <a:schemeClr val="tx1">
                    <a:tint val="75000"/>
                  </a:schemeClr>
                </a:solidFill>
              </a:defRPr>
            </a:lvl7pPr>
            <a:lvl8pPr marL="2400276" indent="0">
              <a:buNone/>
              <a:defRPr sz="1200">
                <a:solidFill>
                  <a:schemeClr val="tx1">
                    <a:tint val="75000"/>
                  </a:schemeClr>
                </a:solidFill>
              </a:defRPr>
            </a:lvl8pPr>
            <a:lvl9pPr marL="2743173" indent="0">
              <a:buNone/>
              <a:defRPr sz="12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72623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9030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96" indent="0">
              <a:buNone/>
              <a:defRPr sz="1500" b="1"/>
            </a:lvl2pPr>
            <a:lvl3pPr marL="685793" indent="0">
              <a:buNone/>
              <a:defRPr sz="1350" b="1"/>
            </a:lvl3pPr>
            <a:lvl4pPr marL="1028690" indent="0">
              <a:buNone/>
              <a:defRPr sz="1200" b="1"/>
            </a:lvl4pPr>
            <a:lvl5pPr marL="1371587"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ko-KR" altLang="en-US"/>
              <a:t>마스터 텍스트 스타일 편집</a:t>
            </a:r>
          </a:p>
        </p:txBody>
      </p:sp>
      <p:sp>
        <p:nvSpPr>
          <p:cNvPr id="4" name="Content Placeholder 3"/>
          <p:cNvSpPr>
            <a:spLocks noGrp="1"/>
          </p:cNvSpPr>
          <p:nvPr>
            <p:ph sz="half" idx="2"/>
          </p:nvPr>
        </p:nvSpPr>
        <p:spPr>
          <a:xfrm>
            <a:off x="629842" y="1878807"/>
            <a:ext cx="3868340" cy="276344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896" indent="0">
              <a:buNone/>
              <a:defRPr sz="1500" b="1"/>
            </a:lvl2pPr>
            <a:lvl3pPr marL="685793" indent="0">
              <a:buNone/>
              <a:defRPr sz="1350" b="1"/>
            </a:lvl3pPr>
            <a:lvl4pPr marL="1028690" indent="0">
              <a:buNone/>
              <a:defRPr sz="1200" b="1"/>
            </a:lvl4pPr>
            <a:lvl5pPr marL="1371587"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ko-KR" altLang="en-US"/>
              <a:t>마스터 텍스트 스타일 편집</a:t>
            </a:r>
          </a:p>
        </p:txBody>
      </p:sp>
      <p:sp>
        <p:nvSpPr>
          <p:cNvPr id="6" name="Content Placeholder 5"/>
          <p:cNvSpPr>
            <a:spLocks noGrp="1"/>
          </p:cNvSpPr>
          <p:nvPr>
            <p:ph sz="quarter" idx="4"/>
          </p:nvPr>
        </p:nvSpPr>
        <p:spPr>
          <a:xfrm>
            <a:off x="4629152" y="1878807"/>
            <a:ext cx="3887391" cy="276344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24234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09912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13691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96" indent="0">
              <a:buNone/>
              <a:defRPr sz="1050"/>
            </a:lvl2pPr>
            <a:lvl3pPr marL="685793" indent="0">
              <a:buNone/>
              <a:defRPr sz="900"/>
            </a:lvl3pPr>
            <a:lvl4pPr marL="1028690" indent="0">
              <a:buNone/>
              <a:defRPr sz="750"/>
            </a:lvl4pPr>
            <a:lvl5pPr marL="1371587" indent="0">
              <a:buNone/>
              <a:defRPr sz="750"/>
            </a:lvl5pPr>
            <a:lvl6pPr marL="1714483" indent="0">
              <a:buNone/>
              <a:defRPr sz="750"/>
            </a:lvl6pPr>
            <a:lvl7pPr marL="2057379" indent="0">
              <a:buNone/>
              <a:defRPr sz="750"/>
            </a:lvl7pPr>
            <a:lvl8pPr marL="2400276" indent="0">
              <a:buNone/>
              <a:defRPr sz="750"/>
            </a:lvl8pPr>
            <a:lvl9pPr marL="2743173" indent="0">
              <a:buNone/>
              <a:defRPr sz="75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C764DE79-268F-4C1A-8933-263129D2AF90}" type="datetimeFigureOut">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40547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직사각형 6"/>
          <p:cNvSpPr/>
          <p:nvPr userDrawn="1"/>
        </p:nvSpPr>
        <p:spPr>
          <a:xfrm>
            <a:off x="0" y="0"/>
            <a:ext cx="9144000"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1500" dirty="0">
              <a:solidFill>
                <a:prstClr val="white"/>
              </a:solidFill>
            </a:endParaRPr>
          </a:p>
        </p:txBody>
      </p:sp>
      <p:pic>
        <p:nvPicPr>
          <p:cNvPr id="9" name="그림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481144"/>
            <a:ext cx="9144000" cy="2181225"/>
          </a:xfrm>
          <a:prstGeom prst="rect">
            <a:avLst/>
          </a:prstGeom>
        </p:spPr>
      </p:pic>
      <p:sp>
        <p:nvSpPr>
          <p:cNvPr id="10" name="TextBox 9"/>
          <p:cNvSpPr txBox="1"/>
          <p:nvPr userDrawn="1"/>
        </p:nvSpPr>
        <p:spPr>
          <a:xfrm>
            <a:off x="3419486" y="4264438"/>
            <a:ext cx="2305051" cy="323165"/>
          </a:xfrm>
          <a:prstGeom prst="rect">
            <a:avLst/>
          </a:prstGeom>
          <a:noFill/>
        </p:spPr>
        <p:txBody>
          <a:bodyPr wrap="square" rtlCol="0">
            <a:spAutoFit/>
          </a:bodyPr>
          <a:lstStyle/>
          <a:p>
            <a:pPr algn="ctr" latinLnBrk="1"/>
            <a:r>
              <a:rPr lang="en-US" altLang="ko-KR" sz="1500" dirty="0">
                <a:solidFill>
                  <a:prstClr val="white">
                    <a:lumMod val="85000"/>
                  </a:prstClr>
                </a:solidFill>
              </a:rPr>
              <a:t>www.goodpello.com</a:t>
            </a:r>
            <a:endParaRPr lang="ko-KR" altLang="en-US" sz="1500" dirty="0">
              <a:solidFill>
                <a:prstClr val="white">
                  <a:lumMod val="85000"/>
                </a:prstClr>
              </a:solidFill>
            </a:endParaRPr>
          </a:p>
        </p:txBody>
      </p:sp>
      <p:grpSp>
        <p:nvGrpSpPr>
          <p:cNvPr id="14" name="그룹 13"/>
          <p:cNvGrpSpPr/>
          <p:nvPr userDrawn="1"/>
        </p:nvGrpSpPr>
        <p:grpSpPr>
          <a:xfrm>
            <a:off x="2133602" y="4402931"/>
            <a:ext cx="4876800" cy="0"/>
            <a:chOff x="2105025" y="5566291"/>
            <a:chExt cx="4876800" cy="0"/>
          </a:xfrm>
        </p:grpSpPr>
        <p:cxnSp>
          <p:nvCxnSpPr>
            <p:cNvPr id="12" name="직선 연결선 11"/>
            <p:cNvCxnSpPr/>
            <p:nvPr userDrawn="1"/>
          </p:nvCxnSpPr>
          <p:spPr>
            <a:xfrm flipH="1">
              <a:off x="2105025" y="5566291"/>
              <a:ext cx="120015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flipH="1">
              <a:off x="5781675" y="5566291"/>
              <a:ext cx="120015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0417694"/>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761885" rtl="0" eaLnBrk="1" latinLnBrk="1" hangingPunct="1">
        <a:lnSpc>
          <a:spcPct val="90000"/>
        </a:lnSpc>
        <a:spcBef>
          <a:spcPct val="0"/>
        </a:spcBef>
        <a:buNone/>
        <a:defRPr sz="3668" kern="1200">
          <a:solidFill>
            <a:schemeClr val="tx1"/>
          </a:solidFill>
          <a:latin typeface="+mj-lt"/>
          <a:ea typeface="+mj-ea"/>
          <a:cs typeface="+mj-cs"/>
        </a:defRPr>
      </a:lvl1pPr>
    </p:titleStyle>
    <p:bodyStyle>
      <a:lvl1pPr marL="190473" indent="-190473" algn="l" defTabSz="761885" rtl="0" eaLnBrk="1" latinLnBrk="1" hangingPunct="1">
        <a:lnSpc>
          <a:spcPct val="90000"/>
        </a:lnSpc>
        <a:spcBef>
          <a:spcPts val="833"/>
        </a:spcBef>
        <a:buFont typeface="Arial" panose="020B0604020202020204" pitchFamily="34" charset="0"/>
        <a:buChar char="•"/>
        <a:defRPr sz="2334" kern="1200">
          <a:solidFill>
            <a:schemeClr val="tx1"/>
          </a:solidFill>
          <a:latin typeface="+mn-lt"/>
          <a:ea typeface="+mn-ea"/>
          <a:cs typeface="+mn-cs"/>
        </a:defRPr>
      </a:lvl1pPr>
      <a:lvl2pPr marL="571416" indent="-190473" algn="l" defTabSz="761885" rtl="0" eaLnBrk="1" latinLnBrk="1" hangingPunct="1">
        <a:lnSpc>
          <a:spcPct val="90000"/>
        </a:lnSpc>
        <a:spcBef>
          <a:spcPts val="419"/>
        </a:spcBef>
        <a:buFont typeface="Arial" panose="020B0604020202020204" pitchFamily="34" charset="0"/>
        <a:buChar char="•"/>
        <a:defRPr sz="2000" kern="1200">
          <a:solidFill>
            <a:schemeClr val="tx1"/>
          </a:solidFill>
          <a:latin typeface="+mn-lt"/>
          <a:ea typeface="+mn-ea"/>
          <a:cs typeface="+mn-cs"/>
        </a:defRPr>
      </a:lvl2pPr>
      <a:lvl3pPr marL="952357" indent="-190473" algn="l" defTabSz="761885" rtl="0" eaLnBrk="1" latinLnBrk="1" hangingPunct="1">
        <a:lnSpc>
          <a:spcPct val="90000"/>
        </a:lnSpc>
        <a:spcBef>
          <a:spcPts val="419"/>
        </a:spcBef>
        <a:buFont typeface="Arial" panose="020B0604020202020204" pitchFamily="34" charset="0"/>
        <a:buChar char="•"/>
        <a:defRPr sz="1668" kern="1200">
          <a:solidFill>
            <a:schemeClr val="tx1"/>
          </a:solidFill>
          <a:latin typeface="+mn-lt"/>
          <a:ea typeface="+mn-ea"/>
          <a:cs typeface="+mn-cs"/>
        </a:defRPr>
      </a:lvl3pPr>
      <a:lvl4pPr marL="1333301" indent="-190473" algn="l" defTabSz="761885" rtl="0" eaLnBrk="1" latinLnBrk="1" hangingPunct="1">
        <a:lnSpc>
          <a:spcPct val="90000"/>
        </a:lnSpc>
        <a:spcBef>
          <a:spcPts val="419"/>
        </a:spcBef>
        <a:buFont typeface="Arial" panose="020B0604020202020204" pitchFamily="34" charset="0"/>
        <a:buChar char="•"/>
        <a:defRPr sz="1500" kern="1200">
          <a:solidFill>
            <a:schemeClr val="tx1"/>
          </a:solidFill>
          <a:latin typeface="+mn-lt"/>
          <a:ea typeface="+mn-ea"/>
          <a:cs typeface="+mn-cs"/>
        </a:defRPr>
      </a:lvl4pPr>
      <a:lvl5pPr marL="1714244" indent="-190473" algn="l" defTabSz="761885" rtl="0" eaLnBrk="1" latinLnBrk="1" hangingPunct="1">
        <a:lnSpc>
          <a:spcPct val="90000"/>
        </a:lnSpc>
        <a:spcBef>
          <a:spcPts val="419"/>
        </a:spcBef>
        <a:buFont typeface="Arial" panose="020B0604020202020204" pitchFamily="34" charset="0"/>
        <a:buChar char="•"/>
        <a:defRPr sz="1500" kern="1200">
          <a:solidFill>
            <a:schemeClr val="tx1"/>
          </a:solidFill>
          <a:latin typeface="+mn-lt"/>
          <a:ea typeface="+mn-ea"/>
          <a:cs typeface="+mn-cs"/>
        </a:defRPr>
      </a:lvl5pPr>
      <a:lvl6pPr marL="2095187" indent="-190473" algn="l" defTabSz="761885" rtl="0" eaLnBrk="1" latinLnBrk="1" hangingPunct="1">
        <a:lnSpc>
          <a:spcPct val="90000"/>
        </a:lnSpc>
        <a:spcBef>
          <a:spcPts val="419"/>
        </a:spcBef>
        <a:buFont typeface="Arial" panose="020B0604020202020204" pitchFamily="34" charset="0"/>
        <a:buChar char="•"/>
        <a:defRPr sz="1500" kern="1200">
          <a:solidFill>
            <a:schemeClr val="tx1"/>
          </a:solidFill>
          <a:latin typeface="+mn-lt"/>
          <a:ea typeface="+mn-ea"/>
          <a:cs typeface="+mn-cs"/>
        </a:defRPr>
      </a:lvl6pPr>
      <a:lvl7pPr marL="2476131" indent="-190473" algn="l" defTabSz="761885" rtl="0" eaLnBrk="1" latinLnBrk="1" hangingPunct="1">
        <a:lnSpc>
          <a:spcPct val="90000"/>
        </a:lnSpc>
        <a:spcBef>
          <a:spcPts val="419"/>
        </a:spcBef>
        <a:buFont typeface="Arial" panose="020B0604020202020204" pitchFamily="34" charset="0"/>
        <a:buChar char="•"/>
        <a:defRPr sz="1500" kern="1200">
          <a:solidFill>
            <a:schemeClr val="tx1"/>
          </a:solidFill>
          <a:latin typeface="+mn-lt"/>
          <a:ea typeface="+mn-ea"/>
          <a:cs typeface="+mn-cs"/>
        </a:defRPr>
      </a:lvl7pPr>
      <a:lvl8pPr marL="2857073" indent="-190473" algn="l" defTabSz="761885" rtl="0" eaLnBrk="1" latinLnBrk="1" hangingPunct="1">
        <a:lnSpc>
          <a:spcPct val="90000"/>
        </a:lnSpc>
        <a:spcBef>
          <a:spcPts val="419"/>
        </a:spcBef>
        <a:buFont typeface="Arial" panose="020B0604020202020204" pitchFamily="34" charset="0"/>
        <a:buChar char="•"/>
        <a:defRPr sz="1500" kern="1200">
          <a:solidFill>
            <a:schemeClr val="tx1"/>
          </a:solidFill>
          <a:latin typeface="+mn-lt"/>
          <a:ea typeface="+mn-ea"/>
          <a:cs typeface="+mn-cs"/>
        </a:defRPr>
      </a:lvl8pPr>
      <a:lvl9pPr marL="3238016" indent="-190473" algn="l" defTabSz="761885" rtl="0" eaLnBrk="1" latinLnBrk="1" hangingPunct="1">
        <a:lnSpc>
          <a:spcPct val="90000"/>
        </a:lnSpc>
        <a:spcBef>
          <a:spcPts val="419"/>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885" rtl="0" eaLnBrk="1" latinLnBrk="1" hangingPunct="1">
        <a:defRPr sz="1500" kern="1200">
          <a:solidFill>
            <a:schemeClr val="tx1"/>
          </a:solidFill>
          <a:latin typeface="+mn-lt"/>
          <a:ea typeface="+mn-ea"/>
          <a:cs typeface="+mn-cs"/>
        </a:defRPr>
      </a:lvl1pPr>
      <a:lvl2pPr marL="380944" algn="l" defTabSz="761885" rtl="0" eaLnBrk="1" latinLnBrk="1" hangingPunct="1">
        <a:defRPr sz="1500" kern="1200">
          <a:solidFill>
            <a:schemeClr val="tx1"/>
          </a:solidFill>
          <a:latin typeface="+mn-lt"/>
          <a:ea typeface="+mn-ea"/>
          <a:cs typeface="+mn-cs"/>
        </a:defRPr>
      </a:lvl2pPr>
      <a:lvl3pPr marL="761885" algn="l" defTabSz="761885" rtl="0" eaLnBrk="1" latinLnBrk="1" hangingPunct="1">
        <a:defRPr sz="1500" kern="1200">
          <a:solidFill>
            <a:schemeClr val="tx1"/>
          </a:solidFill>
          <a:latin typeface="+mn-lt"/>
          <a:ea typeface="+mn-ea"/>
          <a:cs typeface="+mn-cs"/>
        </a:defRPr>
      </a:lvl3pPr>
      <a:lvl4pPr marL="1142832" algn="l" defTabSz="761885" rtl="0" eaLnBrk="1" latinLnBrk="1" hangingPunct="1">
        <a:defRPr sz="1500" kern="1200">
          <a:solidFill>
            <a:schemeClr val="tx1"/>
          </a:solidFill>
          <a:latin typeface="+mn-lt"/>
          <a:ea typeface="+mn-ea"/>
          <a:cs typeface="+mn-cs"/>
        </a:defRPr>
      </a:lvl4pPr>
      <a:lvl5pPr marL="1523774" algn="l" defTabSz="761885" rtl="0" eaLnBrk="1" latinLnBrk="1" hangingPunct="1">
        <a:defRPr sz="1500" kern="1200">
          <a:solidFill>
            <a:schemeClr val="tx1"/>
          </a:solidFill>
          <a:latin typeface="+mn-lt"/>
          <a:ea typeface="+mn-ea"/>
          <a:cs typeface="+mn-cs"/>
        </a:defRPr>
      </a:lvl5pPr>
      <a:lvl6pPr marL="1904715" algn="l" defTabSz="761885" rtl="0" eaLnBrk="1" latinLnBrk="1" hangingPunct="1">
        <a:defRPr sz="1500" kern="1200">
          <a:solidFill>
            <a:schemeClr val="tx1"/>
          </a:solidFill>
          <a:latin typeface="+mn-lt"/>
          <a:ea typeface="+mn-ea"/>
          <a:cs typeface="+mn-cs"/>
        </a:defRPr>
      </a:lvl6pPr>
      <a:lvl7pPr marL="2285658" algn="l" defTabSz="761885" rtl="0" eaLnBrk="1" latinLnBrk="1" hangingPunct="1">
        <a:defRPr sz="1500" kern="1200">
          <a:solidFill>
            <a:schemeClr val="tx1"/>
          </a:solidFill>
          <a:latin typeface="+mn-lt"/>
          <a:ea typeface="+mn-ea"/>
          <a:cs typeface="+mn-cs"/>
        </a:defRPr>
      </a:lvl7pPr>
      <a:lvl8pPr marL="2666599" algn="l" defTabSz="761885" rtl="0" eaLnBrk="1" latinLnBrk="1" hangingPunct="1">
        <a:defRPr sz="1500" kern="1200">
          <a:solidFill>
            <a:schemeClr val="tx1"/>
          </a:solidFill>
          <a:latin typeface="+mn-lt"/>
          <a:ea typeface="+mn-ea"/>
          <a:cs typeface="+mn-cs"/>
        </a:defRPr>
      </a:lvl8pPr>
      <a:lvl9pPr marL="3047543" algn="l" defTabSz="761885" rtl="0" eaLnBrk="1" latinLnBrk="1"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6/26/2018</a:t>
            </a:fld>
            <a:endParaRPr lang="en-US" dirty="0"/>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2809424"/>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793"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48" indent="-171448" algn="l" defTabSz="685793"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5" indent="-171448" algn="l" defTabSz="685793"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41" indent="-171448" algn="l" defTabSz="685793"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8" indent="-171448" algn="l" defTabSz="685793"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35" indent="-171448" algn="l" defTabSz="685793"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31" indent="-171448" algn="l" defTabSz="685793"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1" hangingPunct="1">
        <a:defRPr sz="1350" kern="1200">
          <a:solidFill>
            <a:schemeClr val="tx1"/>
          </a:solidFill>
          <a:latin typeface="+mn-lt"/>
          <a:ea typeface="+mn-ea"/>
          <a:cs typeface="+mn-cs"/>
        </a:defRPr>
      </a:lvl1pPr>
      <a:lvl2pPr marL="342896" algn="l" defTabSz="685793" rtl="0" eaLnBrk="1" latinLnBrk="1" hangingPunct="1">
        <a:defRPr sz="1350" kern="1200">
          <a:solidFill>
            <a:schemeClr val="tx1"/>
          </a:solidFill>
          <a:latin typeface="+mn-lt"/>
          <a:ea typeface="+mn-ea"/>
          <a:cs typeface="+mn-cs"/>
        </a:defRPr>
      </a:lvl2pPr>
      <a:lvl3pPr marL="685793" algn="l" defTabSz="685793" rtl="0" eaLnBrk="1" latinLnBrk="1" hangingPunct="1">
        <a:defRPr sz="1350" kern="1200">
          <a:solidFill>
            <a:schemeClr val="tx1"/>
          </a:solidFill>
          <a:latin typeface="+mn-lt"/>
          <a:ea typeface="+mn-ea"/>
          <a:cs typeface="+mn-cs"/>
        </a:defRPr>
      </a:lvl3pPr>
      <a:lvl4pPr marL="1028690" algn="l" defTabSz="685793" rtl="0" eaLnBrk="1" latinLnBrk="1" hangingPunct="1">
        <a:defRPr sz="1350" kern="1200">
          <a:solidFill>
            <a:schemeClr val="tx1"/>
          </a:solidFill>
          <a:latin typeface="+mn-lt"/>
          <a:ea typeface="+mn-ea"/>
          <a:cs typeface="+mn-cs"/>
        </a:defRPr>
      </a:lvl4pPr>
      <a:lvl5pPr marL="1371587" algn="l" defTabSz="685793" rtl="0" eaLnBrk="1" latinLnBrk="1" hangingPunct="1">
        <a:defRPr sz="1350" kern="1200">
          <a:solidFill>
            <a:schemeClr val="tx1"/>
          </a:solidFill>
          <a:latin typeface="+mn-lt"/>
          <a:ea typeface="+mn-ea"/>
          <a:cs typeface="+mn-cs"/>
        </a:defRPr>
      </a:lvl5pPr>
      <a:lvl6pPr marL="1714483" algn="l" defTabSz="685793" rtl="0" eaLnBrk="1" latinLnBrk="1" hangingPunct="1">
        <a:defRPr sz="1350" kern="1200">
          <a:solidFill>
            <a:schemeClr val="tx1"/>
          </a:solidFill>
          <a:latin typeface="+mn-lt"/>
          <a:ea typeface="+mn-ea"/>
          <a:cs typeface="+mn-cs"/>
        </a:defRPr>
      </a:lvl6pPr>
      <a:lvl7pPr marL="2057379" algn="l" defTabSz="685793" rtl="0" eaLnBrk="1" latinLnBrk="1" hangingPunct="1">
        <a:defRPr sz="1350" kern="1200">
          <a:solidFill>
            <a:schemeClr val="tx1"/>
          </a:solidFill>
          <a:latin typeface="+mn-lt"/>
          <a:ea typeface="+mn-ea"/>
          <a:cs typeface="+mn-cs"/>
        </a:defRPr>
      </a:lvl7pPr>
      <a:lvl8pPr marL="2400276" algn="l" defTabSz="685793" rtl="0" eaLnBrk="1" latinLnBrk="1" hangingPunct="1">
        <a:defRPr sz="1350" kern="1200">
          <a:solidFill>
            <a:schemeClr val="tx1"/>
          </a:solidFill>
          <a:latin typeface="+mn-lt"/>
          <a:ea typeface="+mn-ea"/>
          <a:cs typeface="+mn-cs"/>
        </a:defRPr>
      </a:lvl8pPr>
      <a:lvl9pPr marL="2743173" algn="l" defTabSz="685793"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hyperlink" Target="http://taewan.kim/post/numpy_sum_axis/" TargetMode="External"/><Relationship Id="rId2" Type="http://schemas.openxmlformats.org/officeDocument/2006/relationships/hyperlink" Target="http://datascience.la/benchmarking-random-forest-implementations/"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hyperlink" Target="http://blog.kaggle.com/2015/12/03/dato-winners-interview-1st-place-mad-professors/" TargetMode="Externa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8.xml"/><Relationship Id="rId4" Type="http://schemas.openxmlformats.org/officeDocument/2006/relationships/image" Target="../media/image31.jpg"/></Relationships>
</file>

<file path=ppt/slides/_rels/slide86.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image" Target="../media/image32.gif"/><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27.png"/><Relationship Id="rId4" Type="http://schemas.openxmlformats.org/officeDocument/2006/relationships/image" Target="../media/image34.jp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3"/>
          <p:cNvSpPr txBox="1">
            <a:spLocks noChangeArrowheads="1"/>
          </p:cNvSpPr>
          <p:nvPr/>
        </p:nvSpPr>
        <p:spPr bwMode="auto">
          <a:xfrm>
            <a:off x="3748064" y="2004549"/>
            <a:ext cx="1647887" cy="3323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eaLnBrk="1" hangingPunct="1">
              <a:lnSpc>
                <a:spcPct val="90000"/>
              </a:lnSpc>
              <a:defRPr/>
            </a:pPr>
            <a:r>
              <a:rPr lang="ko-KR" altLang="en-US" sz="2400" dirty="0" smtClean="0">
                <a:latin typeface="Impact" panose="020B0806030902050204" pitchFamily="34" charset="0"/>
                <a:ea typeface="Tahoma" panose="020B0604030504040204" pitchFamily="34" charset="0"/>
                <a:cs typeface="Tahoma" panose="020B0604030504040204" pitchFamily="34" charset="0"/>
              </a:rPr>
              <a:t>자연어 처리 </a:t>
            </a:r>
            <a:endParaRPr lang="en-US" altLang="ko-KR" sz="2400" dirty="0">
              <a:latin typeface="Impact" panose="020B0806030902050204" pitchFamily="34" charset="0"/>
              <a:ea typeface="Tahoma" panose="020B0604030504040204" pitchFamily="34" charset="0"/>
              <a:cs typeface="Tahoma" panose="020B0604030504040204" pitchFamily="34" charset="0"/>
            </a:endParaRPr>
          </a:p>
        </p:txBody>
      </p:sp>
      <p:sp>
        <p:nvSpPr>
          <p:cNvPr id="242" name="Rectangle 3"/>
          <p:cNvSpPr txBox="1">
            <a:spLocks noChangeArrowheads="1"/>
          </p:cNvSpPr>
          <p:nvPr/>
        </p:nvSpPr>
        <p:spPr bwMode="auto">
          <a:xfrm>
            <a:off x="3195722" y="2807190"/>
            <a:ext cx="2752557" cy="5297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scene3d>
              <a:camera prst="orthographicFront"/>
              <a:lightRig rig="threePt" dir="t"/>
            </a:scene3d>
            <a:sp3d/>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eaLnBrk="1" hangingPunct="1">
              <a:lnSpc>
                <a:spcPct val="90000"/>
              </a:lnSpc>
              <a:defRPr/>
            </a:pPr>
            <a:r>
              <a:rPr lang="ko-KR" altLang="en-US" sz="1275" b="1" dirty="0" err="1">
                <a:latin typeface="+mn-lt"/>
                <a:ea typeface="Tahoma" panose="020B0604030504040204" pitchFamily="34" charset="0"/>
                <a:cs typeface="Tahoma" panose="020B0604030504040204" pitchFamily="34" charset="0"/>
              </a:rPr>
              <a:t>신승훤</a:t>
            </a:r>
            <a:r>
              <a:rPr lang="ko-KR" altLang="en-US" sz="1275" b="1" dirty="0">
                <a:latin typeface="+mn-lt"/>
                <a:ea typeface="Tahoma" panose="020B0604030504040204" pitchFamily="34" charset="0"/>
                <a:cs typeface="Tahoma" panose="020B0604030504040204" pitchFamily="34" charset="0"/>
              </a:rPr>
              <a:t> </a:t>
            </a:r>
            <a:endParaRPr lang="en-US" altLang="ko-KR" sz="1275" b="1" dirty="0">
              <a:latin typeface="+mn-lt"/>
              <a:ea typeface="Tahoma" panose="020B0604030504040204" pitchFamily="34" charset="0"/>
              <a:cs typeface="Tahoma" panose="020B0604030504040204" pitchFamily="34" charset="0"/>
            </a:endParaRPr>
          </a:p>
          <a:p>
            <a:pPr algn="ctr" eaLnBrk="1" hangingPunct="1">
              <a:lnSpc>
                <a:spcPct val="90000"/>
              </a:lnSpc>
              <a:defRPr/>
            </a:pPr>
            <a:endParaRPr lang="en-US" altLang="ko-KR" sz="1275" b="1" dirty="0">
              <a:latin typeface="+mn-lt"/>
              <a:ea typeface="Tahoma" panose="020B0604030504040204" pitchFamily="34" charset="0"/>
              <a:cs typeface="Tahoma" panose="020B0604030504040204" pitchFamily="34" charset="0"/>
            </a:endParaRPr>
          </a:p>
          <a:p>
            <a:pPr algn="ctr" eaLnBrk="1" hangingPunct="1">
              <a:lnSpc>
                <a:spcPct val="90000"/>
              </a:lnSpc>
              <a:defRPr/>
            </a:pPr>
            <a:r>
              <a:rPr lang="ko-KR" altLang="en-US" sz="1275" b="1" dirty="0">
                <a:latin typeface="+mn-lt"/>
                <a:ea typeface="Tahoma" panose="020B0604030504040204" pitchFamily="34" charset="0"/>
                <a:cs typeface="Tahoma" panose="020B0604030504040204" pitchFamily="34" charset="0"/>
              </a:rPr>
              <a:t>대한상공회의소 서울기술교육센터</a:t>
            </a:r>
            <a:endParaRPr lang="en-US" altLang="ko-KR" sz="1275" b="1" dirty="0">
              <a:latin typeface="+mn-lt"/>
              <a:ea typeface="Tahoma" panose="020B0604030504040204" pitchFamily="34" charset="0"/>
              <a:cs typeface="Tahoma" panose="020B0604030504040204" pitchFamily="34" charset="0"/>
            </a:endParaRPr>
          </a:p>
        </p:txBody>
      </p:sp>
      <p:cxnSp>
        <p:nvCxnSpPr>
          <p:cNvPr id="259" name="직선 연결선 258"/>
          <p:cNvCxnSpPr/>
          <p:nvPr/>
        </p:nvCxnSpPr>
        <p:spPr>
          <a:xfrm>
            <a:off x="1608152" y="2494448"/>
            <a:ext cx="5977594" cy="0"/>
          </a:xfrm>
          <a:prstGeom prst="line">
            <a:avLst/>
          </a:prstGeom>
          <a:ln w="22225">
            <a:gradFill flip="none" rotWithShape="1">
              <a:gsLst>
                <a:gs pos="0">
                  <a:srgbClr val="60398C"/>
                </a:gs>
                <a:gs pos="14000">
                  <a:srgbClr val="9D3A8D"/>
                </a:gs>
                <a:gs pos="27000">
                  <a:srgbClr val="DC205B"/>
                </a:gs>
                <a:gs pos="39000">
                  <a:srgbClr val="E73B6D"/>
                </a:gs>
                <a:gs pos="54000">
                  <a:srgbClr val="E84A3E"/>
                </a:gs>
                <a:gs pos="68000">
                  <a:srgbClr val="F18E39"/>
                </a:gs>
                <a:gs pos="83500">
                  <a:srgbClr val="FFC000"/>
                </a:gs>
                <a:gs pos="100000">
                  <a:srgbClr val="FCD702"/>
                </a:gs>
              </a:gsLst>
              <a:lin ang="3000000" scaled="0"/>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62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xmlns="" id="{9600DEA3-A03E-410B-BCDC-140C47B0F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546" y="109330"/>
            <a:ext cx="4299373" cy="4924839"/>
          </a:xfrm>
          <a:prstGeom prst="rect">
            <a:avLst/>
          </a:prstGeom>
        </p:spPr>
      </p:pic>
      <p:sp>
        <p:nvSpPr>
          <p:cNvPr id="3" name="TextBox 2">
            <a:extLst>
              <a:ext uri="{FF2B5EF4-FFF2-40B4-BE49-F238E27FC236}">
                <a16:creationId xmlns:a16="http://schemas.microsoft.com/office/drawing/2014/main" xmlns="" id="{20DA8E49-B6CE-46BB-9DDC-AA8013FC40F9}"/>
              </a:ext>
            </a:extLst>
          </p:cNvPr>
          <p:cNvSpPr txBox="1"/>
          <p:nvPr/>
        </p:nvSpPr>
        <p:spPr>
          <a:xfrm>
            <a:off x="512597" y="620340"/>
            <a:ext cx="2163336" cy="531364"/>
          </a:xfrm>
          <a:prstGeom prst="rect">
            <a:avLst/>
          </a:prstGeom>
          <a:solidFill>
            <a:schemeClr val="bg1"/>
          </a:solidFill>
        </p:spPr>
        <p:txBody>
          <a:bodyPr wrap="square" rtlCol="0">
            <a:spAutoFit/>
          </a:bodyPr>
          <a:lstStyle/>
          <a:p>
            <a:pPr>
              <a:buClr>
                <a:srgbClr val="6600FF"/>
              </a:buClr>
            </a:pPr>
            <a:r>
              <a:rPr lang="en-US" altLang="ko-KR"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trainData</a:t>
            </a:r>
            <a:endParaRPr lang="en-US" altLang="ko-KR" sz="2000" dirty="0">
              <a:solidFill>
                <a:srgbClr val="D92A6E"/>
              </a:solidFill>
            </a:endParaRPr>
          </a:p>
          <a:p>
            <a:endParaRPr lang="ko-KR" altLang="en-US" sz="853" dirty="0"/>
          </a:p>
        </p:txBody>
      </p:sp>
      <p:cxnSp>
        <p:nvCxnSpPr>
          <p:cNvPr id="4" name="직선 연결선 3">
            <a:extLst>
              <a:ext uri="{FF2B5EF4-FFF2-40B4-BE49-F238E27FC236}">
                <a16:creationId xmlns:a16="http://schemas.microsoft.com/office/drawing/2014/main" xmlns="" id="{ED1AEC29-94E8-4C33-A6B6-7D537874F4D5}"/>
              </a:ext>
            </a:extLst>
          </p:cNvPr>
          <p:cNvCxnSpPr>
            <a:cxnSpLocks/>
          </p:cNvCxnSpPr>
          <p:nvPr/>
        </p:nvCxnSpPr>
        <p:spPr>
          <a:xfrm>
            <a:off x="2545755" y="233606"/>
            <a:ext cx="0" cy="4692140"/>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84997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3BDC08B7-234F-4711-A736-AC1E96106A41}"/>
              </a:ext>
            </a:extLst>
          </p:cNvPr>
          <p:cNvGraphicFramePr>
            <a:graphicFrameLocks noGrp="1"/>
          </p:cNvGraphicFramePr>
          <p:nvPr>
            <p:extLst>
              <p:ext uri="{D42A27DB-BD31-4B8C-83A1-F6EECF244321}">
                <p14:modId xmlns:p14="http://schemas.microsoft.com/office/powerpoint/2010/main" val="3472043989"/>
              </p:ext>
            </p:extLst>
          </p:nvPr>
        </p:nvGraphicFramePr>
        <p:xfrm>
          <a:off x="2389193" y="680578"/>
          <a:ext cx="6473038" cy="2182608"/>
        </p:xfrm>
        <a:graphic>
          <a:graphicData uri="http://schemas.openxmlformats.org/drawingml/2006/table">
            <a:tbl>
              <a:tblPr firstRow="1" bandRow="1">
                <a:tableStyleId>{5C22544A-7EE6-4342-B048-85BDC9FD1C3A}</a:tableStyleId>
              </a:tblPr>
              <a:tblGrid>
                <a:gridCol w="6473038">
                  <a:extLst>
                    <a:ext uri="{9D8B030D-6E8A-4147-A177-3AD203B41FA5}">
                      <a16:colId xmlns:a16="http://schemas.microsoft.com/office/drawing/2014/main" xmlns="" val="20001"/>
                    </a:ext>
                  </a:extLst>
                </a:gridCol>
              </a:tblGrid>
              <a:tr h="78044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pandas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as</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pd</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numpy</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as</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np</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df_train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pd.</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read_csv</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train_review.txt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delimiter</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E81FF"/>
                          </a:solidFill>
                          <a:effectLst/>
                          <a:latin typeface="굴림체" panose="020B0609000101010101" pitchFamily="49" charset="-127"/>
                          <a:ea typeface="굴림체" panose="020B0609000101010101" pitchFamily="49" charset="-127"/>
                        </a:rPr>
                        <a:t>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keep_default_na</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False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df_train.</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tail</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n</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38</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1390128">
                <a:tc>
                  <a:txBody>
                    <a:bodyPr/>
                    <a:lstStyle/>
                    <a:p>
                      <a:pPr marL="0" indent="0" latinLnBrk="1">
                        <a:lnSpc>
                          <a:spcPct val="130000"/>
                        </a:lnSpc>
                        <a:buClr>
                          <a:srgbClr val="6600FF"/>
                        </a:buClr>
                        <a:buFont typeface="Wingdings" panose="05000000000000000000" pitchFamily="2" charset="2"/>
                        <a:buNone/>
                      </a:pPr>
                      <a:endParaRPr lang="en-US" altLang="ko-KR" sz="800" b="1" dirty="0">
                        <a:solidFill>
                          <a:srgbClr val="611CA1"/>
                        </a:solidFill>
                        <a:latin typeface="굴림" panose="020B0600000101010101" pitchFamily="50" charset="-127"/>
                        <a:ea typeface="굴림" panose="020B0600000101010101" pitchFamily="50" charset="-127"/>
                        <a:cs typeface="Tahoma" panose="020B0604030504040204" pitchFamily="34" charset="0"/>
                      </a:endParaRPr>
                    </a:p>
                    <a:p>
                      <a:pPr marL="0" indent="0" latinLnBrk="1">
                        <a:lnSpc>
                          <a:spcPct val="130000"/>
                        </a:lnSpc>
                        <a:buClr>
                          <a:srgbClr val="6600FF"/>
                        </a:buClr>
                        <a:buFont typeface="Wingdings" panose="05000000000000000000" pitchFamily="2" charset="2"/>
                        <a:buNone/>
                      </a:pPr>
                      <a:endParaRPr lang="en-US" altLang="ko-KR" sz="13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sp>
        <p:nvSpPr>
          <p:cNvPr id="2" name="TextBox 1">
            <a:extLst>
              <a:ext uri="{FF2B5EF4-FFF2-40B4-BE49-F238E27FC236}">
                <a16:creationId xmlns:a16="http://schemas.microsoft.com/office/drawing/2014/main" xmlns="" id="{FA02267F-401E-43E9-82AC-405338E55C04}"/>
              </a:ext>
            </a:extLst>
          </p:cNvPr>
          <p:cNvSpPr txBox="1"/>
          <p:nvPr/>
        </p:nvSpPr>
        <p:spPr>
          <a:xfrm>
            <a:off x="221464" y="403473"/>
            <a:ext cx="2062130" cy="400110"/>
          </a:xfrm>
          <a:prstGeom prst="rect">
            <a:avLst/>
          </a:prstGeom>
          <a:noFill/>
        </p:spPr>
        <p:txBody>
          <a:bodyPr wrap="square" rtlCol="0">
            <a:spAutoFit/>
          </a:bodyPr>
          <a:lstStyle/>
          <a:p>
            <a:r>
              <a:rPr lang="ko-KR" altLang="en-US" sz="2000" dirty="0">
                <a:solidFill>
                  <a:srgbClr val="D92A6E"/>
                </a:solidFill>
              </a:rPr>
              <a:t>데이터 읽기</a:t>
            </a:r>
          </a:p>
        </p:txBody>
      </p:sp>
      <p:pic>
        <p:nvPicPr>
          <p:cNvPr id="12" name="그림 11">
            <a:extLst>
              <a:ext uri="{FF2B5EF4-FFF2-40B4-BE49-F238E27FC236}">
                <a16:creationId xmlns:a16="http://schemas.microsoft.com/office/drawing/2014/main" xmlns="" id="{2A198B9E-770A-4F50-B573-B315CB8A1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193" y="1630102"/>
            <a:ext cx="6473038" cy="2832820"/>
          </a:xfrm>
          <a:prstGeom prst="rect">
            <a:avLst/>
          </a:prstGeom>
          <a:ln w="3175">
            <a:solidFill>
              <a:schemeClr val="tx1"/>
            </a:solidFill>
          </a:ln>
        </p:spPr>
      </p:pic>
      <p:cxnSp>
        <p:nvCxnSpPr>
          <p:cNvPr id="5" name="직선 연결선 4">
            <a:extLst>
              <a:ext uri="{FF2B5EF4-FFF2-40B4-BE49-F238E27FC236}">
                <a16:creationId xmlns:a16="http://schemas.microsoft.com/office/drawing/2014/main" xmlns="" id="{FF28D9E5-BB37-442D-9C3C-CCE710375BA7}"/>
              </a:ext>
            </a:extLst>
          </p:cNvPr>
          <p:cNvCxnSpPr>
            <a:cxnSpLocks/>
          </p:cNvCxnSpPr>
          <p:nvPr/>
        </p:nvCxnSpPr>
        <p:spPr>
          <a:xfrm>
            <a:off x="2170951"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250DE824-9E6E-4B85-84C0-ACDDD496D029}"/>
              </a:ext>
            </a:extLst>
          </p:cNvPr>
          <p:cNvSpPr txBox="1"/>
          <p:nvPr/>
        </p:nvSpPr>
        <p:spPr>
          <a:xfrm>
            <a:off x="281769" y="2485948"/>
            <a:ext cx="1876350" cy="2254079"/>
          </a:xfrm>
          <a:prstGeom prst="rect">
            <a:avLst/>
          </a:prstGeom>
          <a:solidFill>
            <a:schemeClr val="bg1"/>
          </a:solidFill>
        </p:spPr>
        <p:txBody>
          <a:bodyPr wrap="square" rtlCol="0">
            <a:spAutoFit/>
          </a:bodyPr>
          <a:lstStyle/>
          <a:p>
            <a:pPr marL="285750" indent="-285750">
              <a:lnSpc>
                <a:spcPct val="150000"/>
              </a:lnSpc>
              <a:buClr>
                <a:srgbClr val="6600FF"/>
              </a:buClr>
              <a:buFont typeface="Wingdings" panose="05000000000000000000" pitchFamily="2" charset="2"/>
              <a:buChar char="§"/>
            </a:pPr>
            <a:r>
              <a:rPr lang="ko-KR" altLang="en-US"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총 </a:t>
            </a:r>
            <a:r>
              <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13450</a:t>
            </a:r>
            <a:r>
              <a:rPr lang="ko-KR" altLang="en-US"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개 리뷰</a:t>
            </a:r>
            <a:endPar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endParaRPr>
          </a:p>
          <a:p>
            <a:pPr marL="285750" indent="-285750">
              <a:lnSpc>
                <a:spcPct val="150000"/>
              </a:lnSpc>
              <a:buClr>
                <a:srgbClr val="6600FF"/>
              </a:buClr>
              <a:buFont typeface="Wingdings" panose="05000000000000000000" pitchFamily="2" charset="2"/>
              <a:buChar char="§"/>
            </a:pPr>
            <a:r>
              <a:rPr lang="en-US" altLang="ko-KR" sz="1400" b="1" dirty="0" err="1">
                <a:solidFill>
                  <a:srgbClr val="893DF9"/>
                </a:solidFill>
                <a:latin typeface="굴림" panose="020B0600000101010101" pitchFamily="50" charset="-127"/>
                <a:ea typeface="굴림" panose="020B0600000101010101" pitchFamily="50" charset="-127"/>
                <a:cs typeface="Tahoma" panose="020B0604030504040204" pitchFamily="34" charset="0"/>
              </a:rPr>
              <a:t>TrainData</a:t>
            </a:r>
            <a:r>
              <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 :</a:t>
            </a:r>
            <a:br>
              <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rPr>
            </a:br>
            <a:r>
              <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12000</a:t>
            </a:r>
            <a:r>
              <a:rPr lang="ko-KR" altLang="en-US"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건 리뷰</a:t>
            </a:r>
            <a:endPar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endParaRPr>
          </a:p>
          <a:p>
            <a:pPr marL="285750" indent="-285750">
              <a:lnSpc>
                <a:spcPct val="150000"/>
              </a:lnSpc>
              <a:buClr>
                <a:srgbClr val="6600FF"/>
              </a:buClr>
              <a:buFont typeface="Wingdings" panose="05000000000000000000" pitchFamily="2" charset="2"/>
              <a:buChar char="§"/>
            </a:pPr>
            <a:r>
              <a:rPr lang="en-US" altLang="ko-KR" sz="1400" b="1" dirty="0" err="1">
                <a:solidFill>
                  <a:srgbClr val="893DF9"/>
                </a:solidFill>
                <a:latin typeface="굴림" panose="020B0600000101010101" pitchFamily="50" charset="-127"/>
                <a:ea typeface="굴림" panose="020B0600000101010101" pitchFamily="50" charset="-127"/>
                <a:cs typeface="Tahoma" panose="020B0604030504040204" pitchFamily="34" charset="0"/>
              </a:rPr>
              <a:t>TestData</a:t>
            </a:r>
            <a:r>
              <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 : </a:t>
            </a:r>
            <a:br>
              <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rPr>
            </a:br>
            <a:r>
              <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1450</a:t>
            </a:r>
            <a:r>
              <a:rPr lang="ko-KR" altLang="en-US"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건 리뷰</a:t>
            </a:r>
            <a:endPar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endParaRPr>
          </a:p>
          <a:p>
            <a:pPr>
              <a:lnSpc>
                <a:spcPct val="150000"/>
              </a:lnSpc>
              <a:buClr>
                <a:srgbClr val="6600FF"/>
              </a:buClr>
            </a:pP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lnSpc>
                <a:spcPct val="150000"/>
              </a:lnSpc>
              <a:buClr>
                <a:srgbClr val="6600FF"/>
              </a:buClr>
            </a:pPr>
            <a:endParaRPr lang="ko-KR" altLang="en-US" sz="853" dirty="0"/>
          </a:p>
        </p:txBody>
      </p:sp>
    </p:spTree>
    <p:extLst>
      <p:ext uri="{BB962C8B-B14F-4D97-AF65-F5344CB8AC3E}">
        <p14:creationId xmlns:p14="http://schemas.microsoft.com/office/powerpoint/2010/main" val="35525775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A02267F-401E-43E9-82AC-405338E55C04}"/>
              </a:ext>
            </a:extLst>
          </p:cNvPr>
          <p:cNvSpPr txBox="1"/>
          <p:nvPr/>
        </p:nvSpPr>
        <p:spPr>
          <a:xfrm>
            <a:off x="221464" y="403473"/>
            <a:ext cx="2062130" cy="400110"/>
          </a:xfrm>
          <a:prstGeom prst="rect">
            <a:avLst/>
          </a:prstGeom>
          <a:noFill/>
        </p:spPr>
        <p:txBody>
          <a:bodyPr wrap="square" rtlCol="0">
            <a:spAutoFit/>
          </a:bodyPr>
          <a:lstStyle/>
          <a:p>
            <a:r>
              <a:rPr lang="ko-KR" altLang="en-US" sz="2000" dirty="0" smtClean="0">
                <a:solidFill>
                  <a:srgbClr val="D92A6E"/>
                </a:solidFill>
              </a:rPr>
              <a:t>결과 출력</a:t>
            </a:r>
            <a:endParaRPr lang="ko-KR" altLang="en-US" sz="2000" dirty="0">
              <a:solidFill>
                <a:srgbClr val="D92A6E"/>
              </a:solidFill>
            </a:endParaRP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820" y="273116"/>
            <a:ext cx="6802009" cy="4585231"/>
          </a:xfrm>
          <a:prstGeom prst="rect">
            <a:avLst/>
          </a:prstGeom>
          <a:ln w="3175">
            <a:solidFill>
              <a:schemeClr val="tx1"/>
            </a:solidFill>
          </a:ln>
        </p:spPr>
      </p:pic>
      <p:cxnSp>
        <p:nvCxnSpPr>
          <p:cNvPr id="4" name="직선 연결선 3">
            <a:extLst>
              <a:ext uri="{FF2B5EF4-FFF2-40B4-BE49-F238E27FC236}">
                <a16:creationId xmlns:a16="http://schemas.microsoft.com/office/drawing/2014/main" xmlns="" id="{D0ECBDA3-870F-474A-92E3-35A2B93C00CE}"/>
              </a:ext>
            </a:extLst>
          </p:cNvPr>
          <p:cNvCxnSpPr>
            <a:cxnSpLocks/>
          </p:cNvCxnSpPr>
          <p:nvPr/>
        </p:nvCxnSpPr>
        <p:spPr>
          <a:xfrm>
            <a:off x="1742032" y="114580"/>
            <a:ext cx="0" cy="4902301"/>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1011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980427" y="476783"/>
            <a:ext cx="7456988" cy="3954929"/>
          </a:xfrm>
          <a:prstGeom prst="rect">
            <a:avLst/>
          </a:prstGeom>
          <a:solidFill>
            <a:schemeClr val="bg1"/>
          </a:solidFill>
        </p:spPr>
        <p:txBody>
          <a:bodyPr wrap="square" rtlCol="0">
            <a:spAutoFit/>
          </a:bodyPr>
          <a:lstStyle/>
          <a:p>
            <a:r>
              <a:rPr lang="ko-KR" altLang="en-US" sz="1200" b="1" dirty="0">
                <a:solidFill>
                  <a:srgbClr val="D92A6E"/>
                </a:solidFill>
                <a:latin typeface="Helvetica Neue"/>
              </a:rPr>
              <a:t>출처 </a:t>
            </a:r>
            <a:endParaRPr lang="en-US" altLang="ko-KR" sz="1200" b="1" dirty="0" smtClean="0">
              <a:solidFill>
                <a:srgbClr val="D92A6E"/>
              </a:solidFill>
              <a:latin typeface="Helvetica Neue"/>
            </a:endParaRPr>
          </a:p>
          <a:p>
            <a:endParaRPr lang="en-US" altLang="ko-KR" sz="1200" b="1" dirty="0">
              <a:solidFill>
                <a:srgbClr val="D92A6E"/>
              </a:solidFill>
              <a:latin typeface="Helvetica Neue"/>
            </a:endParaRPr>
          </a:p>
          <a:p>
            <a:endParaRPr lang="en-US" altLang="ko-KR" sz="1200" b="1" dirty="0">
              <a:solidFill>
                <a:srgbClr val="D92A6E"/>
              </a:solidFill>
              <a:latin typeface="Helvetica Neue"/>
            </a:endParaRPr>
          </a:p>
          <a:p>
            <a:r>
              <a:rPr lang="ko-KR" altLang="en-US" sz="1200" dirty="0">
                <a:hlinkClick r:id="rId2"/>
              </a:rPr>
              <a:t>http://datascience.la/benchmarking-random-forest-implementations/</a:t>
            </a:r>
            <a:r>
              <a:rPr lang="ko-KR" altLang="en-US" sz="1200" dirty="0"/>
              <a:t> </a:t>
            </a:r>
            <a:r>
              <a:rPr lang="en-US" altLang="ko-KR" sz="1200" dirty="0"/>
              <a:t>(</a:t>
            </a:r>
            <a:r>
              <a:rPr lang="en-US" altLang="ko-KR" sz="1200" dirty="0" err="1"/>
              <a:t>XGBoost</a:t>
            </a:r>
            <a:r>
              <a:rPr lang="en-US" altLang="ko-KR" sz="1200" dirty="0"/>
              <a:t>)</a:t>
            </a:r>
          </a:p>
          <a:p>
            <a:endParaRPr lang="en-US" altLang="ko-KR" sz="1200" dirty="0"/>
          </a:p>
          <a:p>
            <a:r>
              <a:rPr lang="en-US" altLang="ko-KR" sz="1200" dirty="0">
                <a:hlinkClick r:id="rId3"/>
              </a:rPr>
              <a:t>http://taewan.kim/post/numpy_sum_axis/</a:t>
            </a:r>
            <a:r>
              <a:rPr lang="en-US" altLang="ko-KR" sz="1200" dirty="0"/>
              <a:t> (axis</a:t>
            </a:r>
            <a:r>
              <a:rPr lang="en-US" altLang="ko-KR" sz="1200" dirty="0" smtClean="0"/>
              <a:t>)</a:t>
            </a:r>
          </a:p>
          <a:p>
            <a:endParaRPr lang="en-US" altLang="ko-KR" sz="1200" dirty="0" smtClean="0"/>
          </a:p>
          <a:p>
            <a:r>
              <a:rPr lang="ko-KR" altLang="en-US" sz="1100" dirty="0" smtClean="0"/>
              <a:t>한국어와</a:t>
            </a:r>
            <a:r>
              <a:rPr lang="ko-KR" altLang="en-US" sz="1100" dirty="0"/>
              <a:t> </a:t>
            </a:r>
            <a:r>
              <a:rPr lang="en-US" altLang="ko-KR" sz="1100" dirty="0"/>
              <a:t>NLTK, </a:t>
            </a:r>
            <a:r>
              <a:rPr lang="en-US" altLang="ko-KR" sz="1100" dirty="0" err="1"/>
              <a:t>Gensim</a:t>
            </a:r>
            <a:r>
              <a:rPr lang="ko-KR" altLang="en-US" sz="1100" dirty="0"/>
              <a:t>의 만남 </a:t>
            </a:r>
            <a:r>
              <a:rPr lang="en-US" altLang="ko-KR" sz="1100" dirty="0" smtClean="0"/>
              <a:t>/ </a:t>
            </a:r>
            <a:r>
              <a:rPr lang="ko-KR" altLang="en-US" sz="1100" dirty="0" smtClean="0"/>
              <a:t>박은정</a:t>
            </a:r>
            <a:endParaRPr lang="ko-KR" altLang="en-US" sz="1100" dirty="0"/>
          </a:p>
          <a:p>
            <a:endParaRPr lang="en-US" altLang="ko-KR" sz="1200" dirty="0" smtClean="0"/>
          </a:p>
          <a:p>
            <a:endParaRPr lang="en-US" altLang="ko-KR" sz="1200" dirty="0"/>
          </a:p>
          <a:p>
            <a:endParaRPr lang="ko-KR" altLang="en-US" sz="1200" dirty="0"/>
          </a:p>
          <a:p>
            <a:endParaRPr lang="en-US" altLang="ko-KR" sz="1200" b="1" dirty="0">
              <a:solidFill>
                <a:srgbClr val="D92A6E"/>
              </a:solidFill>
              <a:latin typeface="Helvetica Neue"/>
            </a:endParaRPr>
          </a:p>
          <a:p>
            <a:endParaRPr lang="en-US" altLang="ko-KR" sz="1200" b="1" dirty="0">
              <a:solidFill>
                <a:srgbClr val="000000"/>
              </a:solidFill>
              <a:latin typeface="Helvetica Neue"/>
            </a:endParaRPr>
          </a:p>
          <a:p>
            <a:endParaRPr lang="en-US" altLang="ko-KR" sz="1200" b="1" dirty="0">
              <a:solidFill>
                <a:srgbClr val="000000"/>
              </a:solidFill>
              <a:latin typeface="Helvetica Neue"/>
            </a:endParaRPr>
          </a:p>
          <a:p>
            <a:endParaRPr lang="ko-KR" altLang="en-US" sz="1200" b="1" dirty="0">
              <a:solidFill>
                <a:srgbClr val="000000"/>
              </a:solidFill>
              <a:latin typeface="Helvetica Neue"/>
            </a:endParaRPr>
          </a:p>
          <a:p>
            <a:pPr algn="just"/>
            <a:r>
              <a:rPr lang="en-US" altLang="ko-KR" sz="1200" dirty="0">
                <a:solidFill>
                  <a:srgbClr val="000000"/>
                </a:solidFill>
                <a:latin typeface="Helvetica Neue"/>
              </a:rPr>
              <a:t> </a:t>
            </a:r>
          </a:p>
          <a:p>
            <a:pPr algn="just"/>
            <a:endParaRPr lang="en-US" altLang="ko-KR" sz="1200" dirty="0"/>
          </a:p>
          <a:p>
            <a:pPr algn="just"/>
            <a:endParaRPr lang="en-US" altLang="ko-KR" sz="1200" dirty="0"/>
          </a:p>
          <a:p>
            <a:pPr algn="just"/>
            <a:endParaRPr lang="en-US" altLang="ko-KR" sz="1200" dirty="0"/>
          </a:p>
          <a:p>
            <a:pPr algn="just"/>
            <a:endParaRPr lang="en-US" altLang="ko-KR" sz="1200" dirty="0"/>
          </a:p>
          <a:p>
            <a:pPr marL="171450" indent="-171450" algn="just">
              <a:buClr>
                <a:srgbClr val="6600FF"/>
              </a:buClr>
              <a:buFont typeface="Wingdings" panose="05000000000000000000" pitchFamily="2" charset="2"/>
              <a:buChar char="§"/>
            </a:pPr>
            <a:endParaRPr lang="en-US" altLang="ko-KR" sz="1200" dirty="0"/>
          </a:p>
        </p:txBody>
      </p:sp>
    </p:spTree>
    <p:extLst>
      <p:ext uri="{BB962C8B-B14F-4D97-AF65-F5344CB8AC3E}">
        <p14:creationId xmlns:p14="http://schemas.microsoft.com/office/powerpoint/2010/main" val="3438457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9063C215-3184-4344-9D07-59D37D480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269" y="146091"/>
            <a:ext cx="4486824" cy="4763031"/>
          </a:xfrm>
          <a:prstGeom prst="rect">
            <a:avLst/>
          </a:prstGeom>
        </p:spPr>
      </p:pic>
      <p:sp>
        <p:nvSpPr>
          <p:cNvPr id="3" name="TextBox 2">
            <a:extLst>
              <a:ext uri="{FF2B5EF4-FFF2-40B4-BE49-F238E27FC236}">
                <a16:creationId xmlns:a16="http://schemas.microsoft.com/office/drawing/2014/main" xmlns="" id="{A34775D2-2153-4B3E-A6AB-7E324D4AF321}"/>
              </a:ext>
            </a:extLst>
          </p:cNvPr>
          <p:cNvSpPr txBox="1"/>
          <p:nvPr/>
        </p:nvSpPr>
        <p:spPr>
          <a:xfrm>
            <a:off x="625082" y="574597"/>
            <a:ext cx="1852575" cy="531364"/>
          </a:xfrm>
          <a:prstGeom prst="rect">
            <a:avLst/>
          </a:prstGeom>
          <a:solidFill>
            <a:schemeClr val="bg1"/>
          </a:solidFill>
        </p:spPr>
        <p:txBody>
          <a:bodyPr wrap="square" rtlCol="0">
            <a:spAutoFit/>
          </a:bodyPr>
          <a:lstStyle/>
          <a:p>
            <a:pPr>
              <a:buClr>
                <a:srgbClr val="6600FF"/>
              </a:buClr>
            </a:pPr>
            <a:r>
              <a:rPr lang="en-US" altLang="ko-KR"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testData</a:t>
            </a:r>
            <a:endParaRPr lang="en-US" altLang="ko-KR" sz="2000" dirty="0">
              <a:solidFill>
                <a:srgbClr val="D92A6E"/>
              </a:solidFill>
            </a:endParaRPr>
          </a:p>
          <a:p>
            <a:endParaRPr lang="ko-KR" altLang="en-US" sz="853" dirty="0"/>
          </a:p>
        </p:txBody>
      </p:sp>
      <p:cxnSp>
        <p:nvCxnSpPr>
          <p:cNvPr id="4" name="직선 연결선 3">
            <a:extLst>
              <a:ext uri="{FF2B5EF4-FFF2-40B4-BE49-F238E27FC236}">
                <a16:creationId xmlns:a16="http://schemas.microsoft.com/office/drawing/2014/main" xmlns="" id="{2C334CAF-87D9-4052-BAD6-D26B29FF7A41}"/>
              </a:ext>
            </a:extLst>
          </p:cNvPr>
          <p:cNvCxnSpPr>
            <a:cxnSpLocks/>
          </p:cNvCxnSpPr>
          <p:nvPr/>
        </p:nvCxnSpPr>
        <p:spPr>
          <a:xfrm>
            <a:off x="2545755" y="233606"/>
            <a:ext cx="0" cy="4692140"/>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232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2030952" y="1647550"/>
            <a:ext cx="5254169" cy="2677656"/>
          </a:xfrm>
          <a:prstGeom prst="rect">
            <a:avLst/>
          </a:prstGeom>
          <a:solidFill>
            <a:schemeClr val="bg1"/>
          </a:solidFill>
          <a:ln>
            <a:solidFill>
              <a:srgbClr val="FCD2DF"/>
            </a:solidFill>
          </a:ln>
        </p:spPr>
        <p:txBody>
          <a:bodyPr wrap="square" rtlCol="0">
            <a:spAutoFit/>
          </a:bodyPr>
          <a:lstStyle/>
          <a:p>
            <a:pPr marL="173572" indent="-173572">
              <a:lnSpc>
                <a:spcPct val="150000"/>
              </a:lnSpc>
              <a:buClr>
                <a:srgbClr val="6600FF"/>
              </a:buClr>
              <a:buFont typeface="Wingdings" panose="05000000000000000000" pitchFamily="2" charset="2"/>
              <a:buChar char="§"/>
            </a:pPr>
            <a:r>
              <a:rPr lang="ko-KR" altLang="en-US" sz="1400" b="1" dirty="0">
                <a:latin typeface="굴림" panose="020B0600000101010101" pitchFamily="50" charset="-127"/>
                <a:ea typeface="굴림" panose="020B0600000101010101" pitchFamily="50" charset="-127"/>
                <a:cs typeface="Tahoma" panose="020B0604030504040204" pitchFamily="34" charset="0"/>
              </a:rPr>
              <a:t>기계가 텍스트를 이해할 수 있도록 데이터를 정제해 준다</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50000"/>
              </a:lnSpc>
              <a:buClr>
                <a:srgbClr val="6600FF"/>
              </a:buClr>
              <a:buFont typeface="Wingdings" panose="05000000000000000000" pitchFamily="2" charset="2"/>
              <a:buChar char="§"/>
            </a:pPr>
            <a:r>
              <a:rPr lang="ko-KR" altLang="en-US" sz="1400" b="1" dirty="0" err="1">
                <a:latin typeface="굴림" panose="020B0600000101010101" pitchFamily="50" charset="-127"/>
                <a:ea typeface="굴림" panose="020B0600000101010101" pitchFamily="50" charset="-127"/>
                <a:cs typeface="Tahoma" panose="020B0604030504040204" pitchFamily="34" charset="0"/>
              </a:rPr>
              <a:t>전처리</a:t>
            </a:r>
            <a:r>
              <a:rPr lang="en-US" altLang="ko-KR" sz="14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en-US" altLang="ko-KR" sz="1400" b="1" dirty="0">
                <a:latin typeface="굴림" panose="020B0600000101010101" pitchFamily="50" charset="-127"/>
                <a:ea typeface="굴림" panose="020B0600000101010101" pitchFamily="50" charset="-127"/>
                <a:cs typeface="Tahoma" panose="020B0604030504040204" pitchFamily="34" charset="0"/>
              </a:rPr>
              <a:t>: </a:t>
            </a:r>
            <a:r>
              <a:rPr lang="ko-KR" altLang="en-US" sz="1400" b="1" dirty="0">
                <a:latin typeface="굴림" panose="020B0600000101010101" pitchFamily="50" charset="-127"/>
                <a:ea typeface="굴림" panose="020B0600000101010101" pitchFamily="50" charset="-127"/>
                <a:cs typeface="Tahoma" panose="020B0604030504040204" pitchFamily="34" charset="0"/>
              </a:rPr>
              <a:t>분석에 적합하게 데이터를 가공하는 작업</a:t>
            </a:r>
            <a:endParaRPr lang="en-US" altLang="ko-KR" sz="14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50000"/>
              </a:lnSpc>
              <a:buClr>
                <a:srgbClr val="6600FF"/>
              </a:buClr>
              <a:buFont typeface="Wingdings" panose="05000000000000000000" pitchFamily="2" charset="2"/>
              <a:buChar char="§"/>
            </a:pPr>
            <a:endParaRPr lang="en-US" altLang="ko-KR" sz="1400" b="1" dirty="0">
              <a:latin typeface="굴림" panose="020B0600000101010101" pitchFamily="50" charset="-127"/>
              <a:ea typeface="굴림" panose="020B0600000101010101" pitchFamily="50" charset="-127"/>
              <a:cs typeface="Tahoma" panose="020B0604030504040204" pitchFamily="34" charset="0"/>
            </a:endParaRPr>
          </a:p>
          <a:p>
            <a:pPr>
              <a:lnSpc>
                <a:spcPct val="150000"/>
              </a:lnSpc>
              <a:buClr>
                <a:srgbClr val="6600FF"/>
              </a:buClr>
            </a:pPr>
            <a:r>
              <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1.   </a:t>
            </a:r>
            <a:r>
              <a:rPr lang="en-US" altLang="ko-KR" sz="1400" b="1" dirty="0" err="1">
                <a:solidFill>
                  <a:srgbClr val="6600FF"/>
                </a:solidFill>
                <a:latin typeface="굴림" panose="020B0600000101010101" pitchFamily="50" charset="-127"/>
                <a:ea typeface="굴림" panose="020B0600000101010101" pitchFamily="50" charset="-127"/>
                <a:cs typeface="Tahoma" panose="020B0604030504040204" pitchFamily="34" charset="0"/>
              </a:rPr>
              <a:t>BeautifulSoup</a:t>
            </a:r>
            <a:r>
              <a:rPr lang="ko-KR" altLang="en-US" sz="1400" b="1" dirty="0">
                <a:latin typeface="굴림" panose="020B0600000101010101" pitchFamily="50" charset="-127"/>
                <a:ea typeface="굴림" panose="020B0600000101010101" pitchFamily="50" charset="-127"/>
                <a:cs typeface="Tahoma" panose="020B0604030504040204" pitchFamily="34" charset="0"/>
              </a:rPr>
              <a:t>을 통해 </a:t>
            </a:r>
            <a:r>
              <a:rPr lang="en-US" altLang="ko-KR" sz="1400" b="1" dirty="0">
                <a:latin typeface="굴림" panose="020B0600000101010101" pitchFamily="50" charset="-127"/>
                <a:ea typeface="굴림" panose="020B0600000101010101" pitchFamily="50" charset="-127"/>
                <a:cs typeface="Tahoma" panose="020B0604030504040204" pitchFamily="34" charset="0"/>
              </a:rPr>
              <a:t>HTML </a:t>
            </a:r>
            <a:r>
              <a:rPr lang="ko-KR" altLang="en-US" sz="1400" b="1" dirty="0">
                <a:latin typeface="굴림" panose="020B0600000101010101" pitchFamily="50" charset="-127"/>
                <a:ea typeface="굴림" panose="020B0600000101010101" pitchFamily="50" charset="-127"/>
                <a:cs typeface="Tahoma" panose="020B0604030504040204" pitchFamily="34" charset="0"/>
              </a:rPr>
              <a:t>태그를 제거</a:t>
            </a:r>
          </a:p>
          <a:p>
            <a:pPr>
              <a:lnSpc>
                <a:spcPct val="150000"/>
              </a:lnSpc>
              <a:buClr>
                <a:srgbClr val="6600FF"/>
              </a:buClr>
            </a:pPr>
            <a:r>
              <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2.   </a:t>
            </a:r>
            <a:r>
              <a:rPr lang="ko-KR" altLang="en-US"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정규표현식</a:t>
            </a:r>
            <a:r>
              <a:rPr lang="ko-KR" altLang="en-US" sz="1400" b="1" dirty="0">
                <a:latin typeface="굴림" panose="020B0600000101010101" pitchFamily="50" charset="-127"/>
                <a:ea typeface="굴림" panose="020B0600000101010101" pitchFamily="50" charset="-127"/>
                <a:cs typeface="Tahoma" panose="020B0604030504040204" pitchFamily="34" charset="0"/>
              </a:rPr>
              <a:t>으로 알파벳 이외의 문자를 공백으로 치환</a:t>
            </a:r>
            <a:endParaRPr lang="en-US" altLang="ko-KR" sz="1400" b="1" dirty="0">
              <a:latin typeface="굴림" panose="020B0600000101010101" pitchFamily="50" charset="-127"/>
              <a:ea typeface="굴림" panose="020B0600000101010101" pitchFamily="50" charset="-127"/>
              <a:cs typeface="Tahoma" panose="020B0604030504040204" pitchFamily="34" charset="0"/>
            </a:endParaRPr>
          </a:p>
          <a:p>
            <a:pPr>
              <a:lnSpc>
                <a:spcPct val="150000"/>
              </a:lnSpc>
              <a:buClr>
                <a:srgbClr val="6600FF"/>
              </a:buClr>
            </a:pPr>
            <a:r>
              <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3.   </a:t>
            </a:r>
            <a:r>
              <a:rPr lang="ko-KR" altLang="en-US"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소문자로 변환 </a:t>
            </a:r>
            <a:r>
              <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 </a:t>
            </a:r>
            <a:r>
              <a:rPr lang="ko-KR" altLang="en-US"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토큰화 </a:t>
            </a:r>
          </a:p>
          <a:p>
            <a:pPr>
              <a:lnSpc>
                <a:spcPct val="150000"/>
              </a:lnSpc>
              <a:buClr>
                <a:srgbClr val="6600FF"/>
              </a:buClr>
            </a:pPr>
            <a:r>
              <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4.   NLTK</a:t>
            </a:r>
            <a:r>
              <a:rPr lang="en-US" altLang="ko-KR" sz="1400" b="1" dirty="0">
                <a:latin typeface="굴림" panose="020B0600000101010101" pitchFamily="50" charset="-127"/>
                <a:ea typeface="굴림" panose="020B0600000101010101" pitchFamily="50" charset="-127"/>
                <a:cs typeface="Tahoma" panose="020B0604030504040204" pitchFamily="34" charset="0"/>
              </a:rPr>
              <a:t> </a:t>
            </a:r>
            <a:r>
              <a:rPr lang="ko-KR" altLang="en-US" sz="1400" b="1" dirty="0">
                <a:latin typeface="굴림" panose="020B0600000101010101" pitchFamily="50" charset="-127"/>
                <a:ea typeface="굴림" panose="020B0600000101010101" pitchFamily="50" charset="-127"/>
                <a:cs typeface="Tahoma" panose="020B0604030504040204" pitchFamily="34" charset="0"/>
              </a:rPr>
              <a:t>데이터를 사용해 </a:t>
            </a:r>
            <a:r>
              <a:rPr lang="ko-KR" altLang="en-US" sz="1400" b="1" dirty="0" err="1">
                <a:latin typeface="굴림" panose="020B0600000101010101" pitchFamily="50" charset="-127"/>
                <a:ea typeface="굴림" panose="020B0600000101010101" pitchFamily="50" charset="-127"/>
                <a:cs typeface="Tahoma" panose="020B0604030504040204" pitchFamily="34" charset="0"/>
              </a:rPr>
              <a:t>불용어</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r>
              <a:rPr lang="en-US" altLang="ko-KR" sz="1400" b="1" dirty="0" err="1">
                <a:latin typeface="굴림" panose="020B0600000101010101" pitchFamily="50" charset="-127"/>
                <a:ea typeface="굴림" panose="020B0600000101010101" pitchFamily="50" charset="-127"/>
                <a:cs typeface="Tahoma" panose="020B0604030504040204" pitchFamily="34" charset="0"/>
              </a:rPr>
              <a:t>Stopword</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r>
              <a:rPr lang="ko-KR" altLang="en-US" sz="1400" b="1" dirty="0">
                <a:latin typeface="굴림" panose="020B0600000101010101" pitchFamily="50" charset="-127"/>
                <a:ea typeface="굴림" panose="020B0600000101010101" pitchFamily="50" charset="-127"/>
                <a:cs typeface="Tahoma" panose="020B0604030504040204" pitchFamily="34" charset="0"/>
              </a:rPr>
              <a:t>를 제거</a:t>
            </a:r>
          </a:p>
          <a:p>
            <a:pPr>
              <a:lnSpc>
                <a:spcPct val="150000"/>
              </a:lnSpc>
              <a:buClr>
                <a:srgbClr val="6600FF"/>
              </a:buClr>
            </a:pPr>
            <a:r>
              <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5.   </a:t>
            </a:r>
            <a:r>
              <a:rPr lang="en-US" altLang="ko-KR" sz="1400" b="1" dirty="0" err="1">
                <a:solidFill>
                  <a:srgbClr val="6600FF"/>
                </a:solidFill>
                <a:latin typeface="굴림" panose="020B0600000101010101" pitchFamily="50" charset="-127"/>
                <a:ea typeface="굴림" panose="020B0600000101010101" pitchFamily="50" charset="-127"/>
                <a:cs typeface="Tahoma" panose="020B0604030504040204" pitchFamily="34" charset="0"/>
              </a:rPr>
              <a:t>SnowballStemmer</a:t>
            </a:r>
            <a:r>
              <a:rPr lang="ko-KR" altLang="en-US" sz="1400" b="1" dirty="0">
                <a:latin typeface="굴림" panose="020B0600000101010101" pitchFamily="50" charset="-127"/>
                <a:ea typeface="굴림" panose="020B0600000101010101" pitchFamily="50" charset="-127"/>
                <a:cs typeface="Tahoma" panose="020B0604030504040204" pitchFamily="34" charset="0"/>
              </a:rPr>
              <a:t>를 통해 어간을 추출 </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r>
              <a:rPr lang="ko-KR" altLang="en-US" sz="1400" b="1" dirty="0" err="1">
                <a:solidFill>
                  <a:srgbClr val="6600FF"/>
                </a:solidFill>
                <a:latin typeface="굴림" panose="020B0600000101010101" pitchFamily="50" charset="-127"/>
                <a:ea typeface="굴림" panose="020B0600000101010101" pitchFamily="50" charset="-127"/>
                <a:cs typeface="Tahoma" panose="020B0604030504040204" pitchFamily="34" charset="0"/>
              </a:rPr>
              <a:t>스테밍</a:t>
            </a:r>
            <a:r>
              <a:rPr lang="ko-KR" altLang="en-US" sz="1400" b="1" dirty="0">
                <a:latin typeface="굴림" panose="020B0600000101010101" pitchFamily="50" charset="-127"/>
                <a:ea typeface="굴림" panose="020B0600000101010101" pitchFamily="50" charset="-127"/>
                <a:cs typeface="Tahoma" panose="020B0604030504040204" pitchFamily="34" charset="0"/>
              </a:rPr>
              <a:t> </a:t>
            </a:r>
            <a:r>
              <a:rPr lang="en-US" altLang="ko-KR" sz="1400" b="1" dirty="0">
                <a:latin typeface="굴림" panose="020B0600000101010101" pitchFamily="50" charset="-127"/>
                <a:ea typeface="굴림" panose="020B0600000101010101" pitchFamily="50" charset="-127"/>
                <a:cs typeface="Tahoma" panose="020B0604030504040204" pitchFamily="34" charset="0"/>
              </a:rPr>
              <a:t>Stemming</a:t>
            </a:r>
            <a:r>
              <a:rPr lang="en-US" altLang="ko-KR" sz="1400" b="1" dirty="0" smtClean="0">
                <a:latin typeface="굴림" panose="020B0600000101010101" pitchFamily="50" charset="-127"/>
                <a:ea typeface="굴림" panose="020B0600000101010101" pitchFamily="50" charset="-127"/>
                <a:cs typeface="Tahoma" panose="020B0604030504040204" pitchFamily="34" charset="0"/>
              </a:rPr>
              <a:t>)</a:t>
            </a:r>
            <a:endParaRPr lang="ko-KR" altLang="en-US" sz="1400" dirty="0"/>
          </a:p>
        </p:txBody>
      </p:sp>
      <p:sp>
        <p:nvSpPr>
          <p:cNvPr id="4" name="TextBox 3">
            <a:extLst>
              <a:ext uri="{FF2B5EF4-FFF2-40B4-BE49-F238E27FC236}">
                <a16:creationId xmlns:a16="http://schemas.microsoft.com/office/drawing/2014/main" xmlns="" id="{B355B832-EE35-4174-8B59-B8AF0A6BF434}"/>
              </a:ext>
            </a:extLst>
          </p:cNvPr>
          <p:cNvSpPr txBox="1"/>
          <p:nvPr/>
        </p:nvSpPr>
        <p:spPr>
          <a:xfrm>
            <a:off x="1096805" y="672862"/>
            <a:ext cx="6300683" cy="902427"/>
          </a:xfrm>
          <a:prstGeom prst="rect">
            <a:avLst/>
          </a:prstGeom>
          <a:noFill/>
        </p:spPr>
        <p:txBody>
          <a:bodyPr wrap="square" rtlCol="0">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및 </a:t>
            </a:r>
            <a:r>
              <a:rPr lang="ko-KR" altLang="en-US"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전처리</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endPar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(Data Cleaning and Text Preprocessing)</a:t>
            </a:r>
          </a:p>
          <a:p>
            <a:endParaRPr lang="ko-KR" altLang="en-US" dirty="0"/>
          </a:p>
        </p:txBody>
      </p:sp>
    </p:spTree>
    <p:extLst>
      <p:ext uri="{BB962C8B-B14F-4D97-AF65-F5344CB8AC3E}">
        <p14:creationId xmlns:p14="http://schemas.microsoft.com/office/powerpoint/2010/main" val="9371331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2552431" y="3399116"/>
            <a:ext cx="6431383" cy="223587"/>
          </a:xfrm>
          <a:prstGeom prst="rect">
            <a:avLst/>
          </a:prstGeom>
          <a:solidFill>
            <a:schemeClr val="bg1"/>
          </a:solidFill>
        </p:spPr>
        <p:txBody>
          <a:bodyPr wrap="square" rtlCol="0">
            <a:spAutoFit/>
          </a:bodyPr>
          <a:lstStyle/>
          <a:p>
            <a:pPr marL="173572" indent="-173572">
              <a:buClr>
                <a:srgbClr val="6600FF"/>
              </a:buClr>
              <a:buFont typeface="Wingdings" panose="05000000000000000000" pitchFamily="2" charset="2"/>
              <a:buChar char="§"/>
            </a:pPr>
            <a:endParaRPr lang="ko-KR" altLang="en-US" sz="853" dirty="0"/>
          </a:p>
        </p:txBody>
      </p:sp>
      <p:sp>
        <p:nvSpPr>
          <p:cNvPr id="9" name="TextBox 8">
            <a:extLst>
              <a:ext uri="{FF2B5EF4-FFF2-40B4-BE49-F238E27FC236}">
                <a16:creationId xmlns:a16="http://schemas.microsoft.com/office/drawing/2014/main" xmlns="" id="{009546E3-3D88-4AEF-88AF-B5F41FD5E217}"/>
              </a:ext>
            </a:extLst>
          </p:cNvPr>
          <p:cNvSpPr txBox="1"/>
          <p:nvPr/>
        </p:nvSpPr>
        <p:spPr>
          <a:xfrm>
            <a:off x="279166" y="3129900"/>
            <a:ext cx="2370589" cy="1487267"/>
          </a:xfrm>
          <a:prstGeom prst="rect">
            <a:avLst/>
          </a:prstGeom>
          <a:solidFill>
            <a:schemeClr val="bg1"/>
          </a:solidFill>
        </p:spPr>
        <p:txBody>
          <a:bodyPr wrap="square" rtlCol="0">
            <a:spAutoFit/>
          </a:bodyPr>
          <a:lstStyle/>
          <a:p>
            <a:pPr>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(1) </a:t>
            </a:r>
            <a:b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br>
            <a:r>
              <a:rPr lang="en-US" altLang="ko-KR" sz="16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BeautifulSoup</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을 통해 </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HTML </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태그 제거</a:t>
            </a:r>
          </a:p>
          <a:p>
            <a:endParaRPr lang="en-US" altLang="ko-KR" sz="853" b="1" dirty="0">
              <a:latin typeface="굴림" panose="020B0600000101010101" pitchFamily="50" charset="-127"/>
              <a:ea typeface="굴림" panose="020B0600000101010101" pitchFamily="50" charset="-127"/>
              <a:cs typeface="Tahoma" panose="020B0604030504040204" pitchFamily="34" charset="0"/>
            </a:endParaRPr>
          </a:p>
          <a:p>
            <a:endParaRPr lang="en-US" altLang="ko-KR" sz="853" dirty="0"/>
          </a:p>
          <a:p>
            <a:endParaRPr lang="en-US" altLang="ko-KR" sz="853" dirty="0"/>
          </a:p>
          <a:p>
            <a:endParaRPr lang="en-US" altLang="ko-KR" sz="853" dirty="0"/>
          </a:p>
          <a:p>
            <a:endParaRPr lang="ko-KR" altLang="en-US" sz="853" dirty="0"/>
          </a:p>
        </p:txBody>
      </p:sp>
      <p:graphicFrame>
        <p:nvGraphicFramePr>
          <p:cNvPr id="6" name="표 5">
            <a:extLst>
              <a:ext uri="{FF2B5EF4-FFF2-40B4-BE49-F238E27FC236}">
                <a16:creationId xmlns:a16="http://schemas.microsoft.com/office/drawing/2014/main" xmlns="" id="{0AE2E5A9-0EBD-42A9-8728-DF1A58DCDB15}"/>
              </a:ext>
            </a:extLst>
          </p:cNvPr>
          <p:cNvGraphicFramePr>
            <a:graphicFrameLocks noGrp="1"/>
          </p:cNvGraphicFramePr>
          <p:nvPr>
            <p:extLst>
              <p:ext uri="{D42A27DB-BD31-4B8C-83A1-F6EECF244321}">
                <p14:modId xmlns:p14="http://schemas.microsoft.com/office/powerpoint/2010/main" val="3833989875"/>
              </p:ext>
            </p:extLst>
          </p:nvPr>
        </p:nvGraphicFramePr>
        <p:xfrm>
          <a:off x="2795403" y="586431"/>
          <a:ext cx="5945438" cy="4020060"/>
        </p:xfrm>
        <a:graphic>
          <a:graphicData uri="http://schemas.openxmlformats.org/drawingml/2006/table">
            <a:tbl>
              <a:tblPr firstRow="1" bandRow="1">
                <a:tableStyleId>{5C22544A-7EE6-4342-B048-85BDC9FD1C3A}</a:tableStyleId>
              </a:tblPr>
              <a:tblGrid>
                <a:gridCol w="414456">
                  <a:extLst>
                    <a:ext uri="{9D8B030D-6E8A-4147-A177-3AD203B41FA5}">
                      <a16:colId xmlns:a16="http://schemas.microsoft.com/office/drawing/2014/main" xmlns="" val="20001"/>
                    </a:ext>
                  </a:extLst>
                </a:gridCol>
                <a:gridCol w="5530982">
                  <a:extLst>
                    <a:ext uri="{9D8B030D-6E8A-4147-A177-3AD203B41FA5}">
                      <a16:colId xmlns:a16="http://schemas.microsoft.com/office/drawing/2014/main" xmlns="" val="3219835884"/>
                    </a:ext>
                  </a:extLst>
                </a:gridCol>
              </a:tblGrid>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1" i="0" u="none" strike="noStrike" cap="none" normalizeH="0" baseline="0" dirty="0">
                          <a:ln>
                            <a:noFill/>
                          </a:ln>
                          <a:solidFill>
                            <a:srgbClr val="0000FF"/>
                          </a:solidFill>
                          <a:effectLst/>
                          <a:latin typeface="굴림체" panose="020B0609000101010101" pitchFamily="49" charset="-127"/>
                          <a:ea typeface="굴림체" panose="020B0609000101010101" pitchFamily="49" charset="-127"/>
                        </a:rPr>
                        <a:t>Before</a:t>
                      </a:r>
                      <a:endParaRPr kumimoji="0" lang="ko-KR" altLang="ko-KR" sz="3200" b="1" i="0" u="none" strike="noStrike" cap="none" normalizeH="0" baseline="0" dirty="0">
                        <a:ln>
                          <a:noFill/>
                        </a:ln>
                        <a:solidFill>
                          <a:srgbClr val="0000FF"/>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272015">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print</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err="1">
                          <a:ln>
                            <a:noFill/>
                          </a:ln>
                          <a:solidFill>
                            <a:srgbClr val="F8F8F2"/>
                          </a:solidFill>
                          <a:effectLst/>
                          <a:uLnTx/>
                          <a:uFillTx/>
                          <a:latin typeface="굴림체" panose="020B0609000101010101" pitchFamily="49" charset="-127"/>
                          <a:ea typeface="굴림체" panose="020B0609000101010101" pitchFamily="49" charset="-127"/>
                          <a:cs typeface="+mn-cs"/>
                        </a:rPr>
                        <a:t>train</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err="1">
                          <a:ln>
                            <a:noFill/>
                          </a:ln>
                          <a:solidFill>
                            <a:srgbClr val="E6DB74"/>
                          </a:solidFill>
                          <a:effectLst/>
                          <a:uLnTx/>
                          <a:uFillTx/>
                          <a:latin typeface="굴림체" panose="020B0609000101010101" pitchFamily="49" charset="-127"/>
                          <a:ea typeface="굴림체" panose="020B0609000101010101" pitchFamily="49" charset="-127"/>
                          <a:cs typeface="+mn-cs"/>
                        </a:rPr>
                        <a:t>review</a:t>
                      </a:r>
                      <a:r>
                        <a:rPr kumimoji="0" lang="ko-KR" altLang="ko-KR" sz="14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0</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500</a:t>
                      </a:r>
                      <a:r>
                        <a:rPr kumimoji="0" lang="ko-KR" altLang="ko-KR" sz="14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a:t>
                      </a:r>
                      <a:r>
                        <a:rPr kumimoji="0" lang="en-US" altLang="ko-KR" sz="14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65</a:t>
                      </a:r>
                      <a:r>
                        <a:rPr kumimoji="0" lang="ko-KR" altLang="ko-KR" sz="14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0</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endParaRPr kumimoji="0" lang="ko-KR" altLang="ko-KR" sz="32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705190">
                <a:tc vMerge="1">
                  <a:txBody>
                    <a:bodyPr/>
                    <a:lstStyle/>
                    <a:p>
                      <a:pPr marL="285750" marR="0" lvl="0" indent="-2857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400" b="0" i="0" u="none" strike="noStrike" cap="none" normalizeH="0" baseline="0" dirty="0">
                        <a:ln>
                          <a:noFill/>
                        </a:ln>
                        <a:solidFill>
                          <a:schemeClr val="tx1"/>
                        </a:solidFill>
                        <a:effectLst/>
                        <a:latin typeface="Arial Unicode MS"/>
                        <a:ea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chemeClr val="tx1"/>
                          </a:solidFill>
                          <a:effectLst/>
                          <a:latin typeface="Arial Unicode MS"/>
                          <a:ea typeface="var(--jp-code-font-family)"/>
                        </a:rPr>
                        <a:t>"</a:t>
                      </a:r>
                      <a:r>
                        <a:rPr kumimoji="0" lang="ko-KR" altLang="ko-KR" sz="1400" b="0" i="0" u="none" strike="noStrike" cap="none" normalizeH="0" baseline="0" dirty="0" err="1">
                          <a:ln>
                            <a:noFill/>
                          </a:ln>
                          <a:solidFill>
                            <a:schemeClr val="tx1"/>
                          </a:solidFill>
                          <a:effectLst/>
                          <a:latin typeface="Arial Unicode MS"/>
                          <a:ea typeface="var(--jp-code-font-family)"/>
                        </a:rPr>
                        <a:t>ages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about</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MJ's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feeling</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towards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press</a:t>
                      </a:r>
                      <a:r>
                        <a:rPr kumimoji="0" lang="ko-KR" altLang="ko-KR" sz="1400" b="0" i="0" u="none" strike="noStrike" cap="none" normalizeH="0" baseline="0" dirty="0">
                          <a:ln>
                            <a:noFill/>
                          </a:ln>
                          <a:solidFill>
                            <a:schemeClr val="tx1"/>
                          </a:solidFill>
                          <a:effectLst/>
                          <a:latin typeface="Arial Unicode MS"/>
                          <a:ea typeface="var(--jp-code-font-family)"/>
                        </a:rPr>
                        <a:t> and </a:t>
                      </a:r>
                      <a:r>
                        <a:rPr kumimoji="0" lang="ko-KR" altLang="ko-KR" sz="1400" b="0" i="0" u="none" strike="noStrike" cap="none" normalizeH="0" baseline="0" dirty="0" err="1">
                          <a:ln>
                            <a:noFill/>
                          </a:ln>
                          <a:solidFill>
                            <a:schemeClr val="tx1"/>
                          </a:solidFill>
                          <a:effectLst/>
                          <a:latin typeface="Arial Unicode MS"/>
                          <a:ea typeface="var(--jp-code-font-family)"/>
                        </a:rPr>
                        <a:t>also</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obvious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message</a:t>
                      </a:r>
                      <a:r>
                        <a:rPr kumimoji="0" lang="ko-KR" altLang="ko-KR" sz="1400" b="0" i="0" u="none" strike="noStrike" cap="none" normalizeH="0" baseline="0" dirty="0">
                          <a:ln>
                            <a:noFill/>
                          </a:ln>
                          <a:solidFill>
                            <a:schemeClr val="tx1"/>
                          </a:solidFill>
                          <a:effectLst/>
                          <a:latin typeface="Arial Unicode MS"/>
                          <a:ea typeface="var(--jp-code-font-family)"/>
                        </a:rPr>
                        <a:t> of </a:t>
                      </a:r>
                      <a:r>
                        <a:rPr kumimoji="0" lang="ko-KR" altLang="ko-KR" sz="1400" b="0" i="0" u="none" strike="noStrike" cap="none" normalizeH="0" baseline="0" dirty="0" err="1">
                          <a:ln>
                            <a:noFill/>
                          </a:ln>
                          <a:solidFill>
                            <a:schemeClr val="tx1"/>
                          </a:solidFill>
                          <a:effectLst/>
                          <a:latin typeface="Arial Unicode MS"/>
                          <a:ea typeface="var(--jp-code-font-family)"/>
                        </a:rPr>
                        <a:t>drugs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are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bad</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m'kay</a:t>
                      </a:r>
                      <a:r>
                        <a:rPr kumimoji="0" lang="ko-KR" altLang="ko-KR" sz="1400" b="0" i="0" u="heavy" strike="noStrike" cap="none" normalizeH="0" baseline="0" dirty="0">
                          <a:ln>
                            <a:noFill/>
                          </a:ln>
                          <a:solidFill>
                            <a:schemeClr val="tx1"/>
                          </a:solidFill>
                          <a:effectLst/>
                          <a:uFill>
                            <a:solidFill>
                              <a:srgbClr val="FF0000"/>
                            </a:solidFill>
                          </a:uFill>
                          <a:latin typeface="Arial Unicode MS"/>
                          <a:ea typeface="var(--jp-code-font-family)"/>
                        </a:rPr>
                        <a:t>.&lt;</a:t>
                      </a:r>
                      <a:r>
                        <a:rPr kumimoji="0" lang="ko-KR" altLang="ko-KR" sz="1400" b="0" i="0" u="heavy" strike="noStrike" cap="none" normalizeH="0" baseline="0" dirty="0" err="1">
                          <a:ln>
                            <a:noFill/>
                          </a:ln>
                          <a:solidFill>
                            <a:schemeClr val="tx1"/>
                          </a:solidFill>
                          <a:effectLst/>
                          <a:uFill>
                            <a:solidFill>
                              <a:srgbClr val="FF0000"/>
                            </a:solidFill>
                          </a:uFill>
                          <a:latin typeface="Arial Unicode MS"/>
                          <a:ea typeface="var(--jp-code-font-family)"/>
                        </a:rPr>
                        <a:t>br</a:t>
                      </a:r>
                      <a:r>
                        <a:rPr kumimoji="0" lang="ko-KR" altLang="ko-KR" sz="1400" b="0" i="0" u="heavy" strike="noStrike" cap="none" normalizeH="0" baseline="0" dirty="0">
                          <a:ln>
                            <a:noFill/>
                          </a:ln>
                          <a:solidFill>
                            <a:schemeClr val="tx1"/>
                          </a:solidFill>
                          <a:effectLst/>
                          <a:uFill>
                            <a:solidFill>
                              <a:srgbClr val="FF0000"/>
                            </a:solidFill>
                          </a:uFill>
                          <a:latin typeface="Arial Unicode MS"/>
                          <a:ea typeface="var(--jp-code-font-family)"/>
                        </a:rPr>
                        <a:t> /&gt;&lt;</a:t>
                      </a:r>
                      <a:r>
                        <a:rPr kumimoji="0" lang="ko-KR" altLang="ko-KR" sz="1400" b="0" i="0" u="heavy" strike="noStrike" cap="none" normalizeH="0" baseline="0" dirty="0" err="1">
                          <a:ln>
                            <a:noFill/>
                          </a:ln>
                          <a:solidFill>
                            <a:schemeClr val="tx1"/>
                          </a:solidFill>
                          <a:effectLst/>
                          <a:uFill>
                            <a:solidFill>
                              <a:srgbClr val="FF0000"/>
                            </a:solidFill>
                          </a:uFill>
                          <a:latin typeface="Arial Unicode MS"/>
                          <a:ea typeface="var(--jp-code-font-family)"/>
                        </a:rPr>
                        <a:t>br</a:t>
                      </a:r>
                      <a:r>
                        <a:rPr kumimoji="0" lang="ko-KR" altLang="ko-KR" sz="1400" b="0" i="0" u="heavy" strike="noStrike" cap="none" normalizeH="0" baseline="0" dirty="0">
                          <a:ln>
                            <a:noFill/>
                          </a:ln>
                          <a:solidFill>
                            <a:schemeClr val="tx1"/>
                          </a:solidFill>
                          <a:effectLst/>
                          <a:uFill>
                            <a:solidFill>
                              <a:srgbClr val="FF0000"/>
                            </a:solidFill>
                          </a:uFill>
                          <a:latin typeface="Arial Unicode MS"/>
                          <a:ea typeface="var(--jp-code-font-family)"/>
                        </a:rPr>
                        <a:t> /&gt;</a:t>
                      </a:r>
                      <a:r>
                        <a:rPr kumimoji="0" lang="ko-KR" altLang="ko-KR" sz="1400" b="0" i="0" u="none" strike="noStrike" cap="none" normalizeH="0" baseline="0" dirty="0" err="1">
                          <a:ln>
                            <a:noFill/>
                          </a:ln>
                          <a:solidFill>
                            <a:schemeClr val="tx1"/>
                          </a:solidFill>
                          <a:effectLst/>
                          <a:latin typeface="Arial Unicode MS"/>
                          <a:ea typeface="var(--jp-code-font-family)"/>
                        </a:rPr>
                        <a:t>Visually</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impressive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but</a:t>
                      </a:r>
                      <a:r>
                        <a:rPr kumimoji="0" lang="ko-KR" altLang="ko-KR" sz="1400" b="0" i="0" u="none" strike="noStrike" cap="none" normalizeH="0" baseline="0" dirty="0">
                          <a:ln>
                            <a:noFill/>
                          </a:ln>
                          <a:solidFill>
                            <a:schemeClr val="tx1"/>
                          </a:solidFill>
                          <a:effectLst/>
                          <a:latin typeface="Arial Unicode MS"/>
                          <a:ea typeface="var(--jp-code-font-family)"/>
                        </a:rPr>
                        <a:t> of </a:t>
                      </a:r>
                      <a:r>
                        <a:rPr kumimoji="0" lang="ko-KR" altLang="ko-KR" sz="1400" b="0" i="0" u="none" strike="noStrike" cap="none" normalizeH="0" baseline="0" dirty="0" err="1">
                          <a:ln>
                            <a:noFill/>
                          </a:ln>
                          <a:solidFill>
                            <a:schemeClr val="tx1"/>
                          </a:solidFill>
                          <a:effectLst/>
                          <a:latin typeface="Arial Unicode MS"/>
                          <a:ea typeface="var(--jp-code-font-family)"/>
                        </a:rPr>
                        <a:t>course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this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is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al</a:t>
                      </a:r>
                      <a:r>
                        <a:rPr kumimoji="0" lang="ko-KR" altLang="ko-KR" sz="1400" b="0" i="0" u="none" strike="noStrike" cap="none" normalizeH="0" baseline="0" dirty="0">
                          <a:ln>
                            <a:noFill/>
                          </a:ln>
                          <a:solidFill>
                            <a:schemeClr val="tx1"/>
                          </a:solidFill>
                          <a:effectLst/>
                          <a:latin typeface="Arial Unicode MS"/>
                          <a:ea typeface="var(--jp-code-font-family)"/>
                        </a:rPr>
                        <a:t>"</a:t>
                      </a:r>
                      <a:r>
                        <a:rPr kumimoji="0" lang="ko-KR" altLang="ko-KR" sz="800" b="0" i="0" u="none" strike="noStrike" cap="none" normalizeH="0" baseline="0" dirty="0">
                          <a:ln>
                            <a:noFill/>
                          </a:ln>
                          <a:solidFill>
                            <a:schemeClr val="tx1"/>
                          </a:solidFill>
                          <a:effectLst/>
                        </a:rPr>
                        <a:t> </a:t>
                      </a:r>
                      <a:endParaRPr kumimoji="0" lang="en-US"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8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After</a:t>
                      </a:r>
                      <a:endParaRPr kumimoji="0" lang="ko-KR" altLang="ko-KR" sz="14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478336">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from</a:t>
                      </a:r>
                      <a:r>
                        <a:rPr kumimoji="0" lang="ko-KR"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bs4 </a:t>
                      </a:r>
                      <a:r>
                        <a:rPr kumimoji="0" lang="ko-KR" altLang="ko-KR" sz="14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import</a:t>
                      </a:r>
                      <a:r>
                        <a:rPr kumimoji="0" lang="ko-KR"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F8F8F2"/>
                          </a:solidFill>
                          <a:effectLst/>
                          <a:uLnTx/>
                          <a:uFillTx/>
                          <a:latin typeface="굴림체" panose="020B0609000101010101" pitchFamily="49" charset="-127"/>
                          <a:ea typeface="굴림체" panose="020B0609000101010101" pitchFamily="49" charset="-127"/>
                          <a:cs typeface="+mn-cs"/>
                        </a:rPr>
                        <a:t>BeautifulSoup</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r>
                      <a:b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br>
                      <a:r>
                        <a:rPr kumimoji="0" lang="en-US"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example1 </a:t>
                      </a:r>
                      <a:r>
                        <a:rPr kumimoji="0" lang="ko-KR" altLang="ko-KR" sz="14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BeautifulSoup</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err="1">
                          <a:ln>
                            <a:noFill/>
                          </a:ln>
                          <a:solidFill>
                            <a:srgbClr val="F8F8F2"/>
                          </a:solidFill>
                          <a:effectLst/>
                          <a:uLnTx/>
                          <a:uFillTx/>
                          <a:latin typeface="굴림체" panose="020B0609000101010101" pitchFamily="49" charset="-127"/>
                          <a:ea typeface="굴림체" panose="020B0609000101010101" pitchFamily="49" charset="-127"/>
                          <a:cs typeface="+mn-cs"/>
                        </a:rPr>
                        <a:t>train</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err="1">
                          <a:ln>
                            <a:noFill/>
                          </a:ln>
                          <a:solidFill>
                            <a:srgbClr val="E6DB74"/>
                          </a:solidFill>
                          <a:effectLst/>
                          <a:uLnTx/>
                          <a:uFillTx/>
                          <a:latin typeface="굴림체" panose="020B0609000101010101" pitchFamily="49" charset="-127"/>
                          <a:ea typeface="굴림체" panose="020B0609000101010101" pitchFamily="49" charset="-127"/>
                          <a:cs typeface="+mn-cs"/>
                        </a:rPr>
                        <a:t>review</a:t>
                      </a:r>
                      <a:r>
                        <a:rPr kumimoji="0" lang="ko-KR" altLang="ko-KR" sz="14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0</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"html5lib"</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b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br>
                      <a:r>
                        <a:rPr kumimoji="0" lang="en-US"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print</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(example1.</a:t>
                      </a:r>
                      <a:r>
                        <a:rPr kumimoji="0" lang="ko-KR"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get_text</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500</a:t>
                      </a:r>
                      <a:r>
                        <a:rPr kumimoji="0" lang="ko-KR" altLang="ko-KR" sz="14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650</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189182400"/>
                  </a:ext>
                </a:extLst>
              </a:tr>
              <a:tr h="882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36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chemeClr val="tx1"/>
                          </a:solidFill>
                          <a:effectLst/>
                          <a:latin typeface="Arial Unicode MS"/>
                          <a:ea typeface="var(--jp-code-font-family)"/>
                        </a:rPr>
                        <a:t>"</a:t>
                      </a:r>
                      <a:r>
                        <a:rPr kumimoji="0" lang="ko-KR" altLang="ko-KR" sz="1400" b="0" i="0" u="none" strike="noStrike" cap="none" normalizeH="0" baseline="0" dirty="0" err="1">
                          <a:ln>
                            <a:noFill/>
                          </a:ln>
                          <a:solidFill>
                            <a:schemeClr val="tx1"/>
                          </a:solidFill>
                          <a:effectLst/>
                          <a:latin typeface="Arial Unicode MS"/>
                          <a:ea typeface="var(--jp-code-font-family)"/>
                        </a:rPr>
                        <a:t>ages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about</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MJ's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feeling</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towards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press</a:t>
                      </a:r>
                      <a:r>
                        <a:rPr kumimoji="0" lang="ko-KR" altLang="ko-KR" sz="1400" b="0" i="0" u="none" strike="noStrike" cap="none" normalizeH="0" baseline="0" dirty="0">
                          <a:ln>
                            <a:noFill/>
                          </a:ln>
                          <a:solidFill>
                            <a:schemeClr val="tx1"/>
                          </a:solidFill>
                          <a:effectLst/>
                          <a:latin typeface="Arial Unicode MS"/>
                          <a:ea typeface="var(--jp-code-font-family)"/>
                        </a:rPr>
                        <a:t> and </a:t>
                      </a:r>
                      <a:r>
                        <a:rPr kumimoji="0" lang="ko-KR" altLang="ko-KR" sz="1400" b="0" i="0" u="none" strike="noStrike" cap="none" normalizeH="0" baseline="0" dirty="0" err="1">
                          <a:ln>
                            <a:noFill/>
                          </a:ln>
                          <a:solidFill>
                            <a:schemeClr val="tx1"/>
                          </a:solidFill>
                          <a:effectLst/>
                          <a:latin typeface="Arial Unicode MS"/>
                          <a:ea typeface="var(--jp-code-font-family)"/>
                        </a:rPr>
                        <a:t>also</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obvious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message</a:t>
                      </a:r>
                      <a:r>
                        <a:rPr kumimoji="0" lang="ko-KR" altLang="ko-KR" sz="1400" b="0" i="0" u="none" strike="noStrike" cap="none" normalizeH="0" baseline="0" dirty="0">
                          <a:ln>
                            <a:noFill/>
                          </a:ln>
                          <a:solidFill>
                            <a:schemeClr val="tx1"/>
                          </a:solidFill>
                          <a:effectLst/>
                          <a:latin typeface="Arial Unicode MS"/>
                          <a:ea typeface="var(--jp-code-font-family)"/>
                        </a:rPr>
                        <a:t> of </a:t>
                      </a:r>
                      <a:r>
                        <a:rPr kumimoji="0" lang="ko-KR" altLang="ko-KR" sz="1400" b="0" i="0" u="none" strike="noStrike" cap="none" normalizeH="0" baseline="0" dirty="0" err="1">
                          <a:ln>
                            <a:noFill/>
                          </a:ln>
                          <a:solidFill>
                            <a:schemeClr val="tx1"/>
                          </a:solidFill>
                          <a:effectLst/>
                          <a:latin typeface="Arial Unicode MS"/>
                          <a:ea typeface="var(--jp-code-font-family)"/>
                        </a:rPr>
                        <a:t>drugs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are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bad</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m'kay.Visually</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impressive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but</a:t>
                      </a:r>
                      <a:r>
                        <a:rPr kumimoji="0" lang="ko-KR" altLang="ko-KR" sz="1400" b="0" i="0" u="none" strike="noStrike" cap="none" normalizeH="0" baseline="0" dirty="0">
                          <a:ln>
                            <a:noFill/>
                          </a:ln>
                          <a:solidFill>
                            <a:schemeClr val="tx1"/>
                          </a:solidFill>
                          <a:effectLst/>
                          <a:latin typeface="Arial Unicode MS"/>
                          <a:ea typeface="var(--jp-code-font-family)"/>
                        </a:rPr>
                        <a:t> of </a:t>
                      </a:r>
                      <a:r>
                        <a:rPr kumimoji="0" lang="ko-KR" altLang="ko-KR" sz="1400" b="0" i="0" u="none" strike="noStrike" cap="none" normalizeH="0" baseline="0" dirty="0" err="1">
                          <a:ln>
                            <a:noFill/>
                          </a:ln>
                          <a:solidFill>
                            <a:schemeClr val="tx1"/>
                          </a:solidFill>
                          <a:effectLst/>
                          <a:latin typeface="Arial Unicode MS"/>
                          <a:ea typeface="var(--jp-code-font-family)"/>
                        </a:rPr>
                        <a:t>course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this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is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all</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about</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Mich</a:t>
                      </a:r>
                      <a:r>
                        <a:rPr kumimoji="0" lang="ko-KR" altLang="ko-KR" sz="1400" b="0" i="0" u="none" strike="noStrike" cap="none" normalizeH="0" baseline="0" dirty="0">
                          <a:ln>
                            <a:noFill/>
                          </a:ln>
                          <a:solidFill>
                            <a:schemeClr val="tx1"/>
                          </a:solidFill>
                          <a:effectLst/>
                          <a:latin typeface="Arial Unicode MS"/>
                          <a:ea typeface="var(--jp-code-font-family)"/>
                        </a:rPr>
                        <a:t>"</a:t>
                      </a:r>
                      <a:r>
                        <a:rPr kumimoji="0" lang="ko-KR" altLang="ko-KR" sz="800" b="0" i="0" u="none" strike="noStrike" cap="none" normalizeH="0" baseline="0" dirty="0">
                          <a:ln>
                            <a:noFill/>
                          </a:ln>
                          <a:solidFill>
                            <a:schemeClr val="tx1"/>
                          </a:solidFill>
                          <a:effectLst/>
                        </a:rPr>
                        <a:t> </a:t>
                      </a:r>
                      <a:endParaRPr kumimoji="0" lang="ko-KR" altLang="ko-KR" sz="36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
        <p:nvSpPr>
          <p:cNvPr id="3" name="직사각형 2">
            <a:extLst>
              <a:ext uri="{FF2B5EF4-FFF2-40B4-BE49-F238E27FC236}">
                <a16:creationId xmlns:a16="http://schemas.microsoft.com/office/drawing/2014/main" xmlns="" id="{2E80AD28-458B-4335-B6BD-58E56F8BD7F6}"/>
              </a:ext>
            </a:extLst>
          </p:cNvPr>
          <p:cNvSpPr/>
          <p:nvPr/>
        </p:nvSpPr>
        <p:spPr>
          <a:xfrm>
            <a:off x="319213" y="455573"/>
            <a:ext cx="1609736"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a:t>
            </a:r>
            <a:endParaRPr lang="ko-KR" altLang="en-US" sz="2000" dirty="0"/>
          </a:p>
        </p:txBody>
      </p:sp>
      <p:cxnSp>
        <p:nvCxnSpPr>
          <p:cNvPr id="5" name="직선 연결선 4">
            <a:extLst>
              <a:ext uri="{FF2B5EF4-FFF2-40B4-BE49-F238E27FC236}">
                <a16:creationId xmlns:a16="http://schemas.microsoft.com/office/drawing/2014/main" xmlns="" id="{5B638A09-C529-44BE-BFC4-4CE5E5414B59}"/>
              </a:ext>
            </a:extLst>
          </p:cNvPr>
          <p:cNvCxnSpPr>
            <a:cxnSpLocks/>
          </p:cNvCxnSpPr>
          <p:nvPr/>
        </p:nvCxnSpPr>
        <p:spPr>
          <a:xfrm>
            <a:off x="2545755" y="233606"/>
            <a:ext cx="0" cy="4692140"/>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7" name="화살표: 오른쪽 26">
            <a:extLst>
              <a:ext uri="{FF2B5EF4-FFF2-40B4-BE49-F238E27FC236}">
                <a16:creationId xmlns:a16="http://schemas.microsoft.com/office/drawing/2014/main" xmlns="" id="{3A0A7769-FF50-414C-8275-59DC6579EDE8}"/>
              </a:ext>
            </a:extLst>
          </p:cNvPr>
          <p:cNvSpPr/>
          <p:nvPr/>
        </p:nvSpPr>
        <p:spPr>
          <a:xfrm rot="5400000">
            <a:off x="5332093" y="2144393"/>
            <a:ext cx="444500" cy="499114"/>
          </a:xfrm>
          <a:prstGeom prst="rightArrow">
            <a:avLst/>
          </a:prstGeom>
          <a:solidFill>
            <a:srgbClr val="FCD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70" dirty="0"/>
          </a:p>
        </p:txBody>
      </p:sp>
    </p:spTree>
    <p:extLst>
      <p:ext uri="{BB962C8B-B14F-4D97-AF65-F5344CB8AC3E}">
        <p14:creationId xmlns:p14="http://schemas.microsoft.com/office/powerpoint/2010/main" val="29556008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D32EA6-6DB3-46E9-9D09-34328E4E94B7}"/>
              </a:ext>
            </a:extLst>
          </p:cNvPr>
          <p:cNvSpPr txBox="1"/>
          <p:nvPr/>
        </p:nvSpPr>
        <p:spPr>
          <a:xfrm>
            <a:off x="265614" y="2632920"/>
            <a:ext cx="2326294" cy="1979709"/>
          </a:xfrm>
          <a:prstGeom prst="rect">
            <a:avLst/>
          </a:prstGeom>
          <a:solidFill>
            <a:schemeClr val="bg1"/>
          </a:solidFill>
        </p:spPr>
        <p:txBody>
          <a:bodyPr wrap="square" rtlCol="0">
            <a:spAutoFit/>
          </a:bodyPr>
          <a:lstStyle/>
          <a:p>
            <a:pPr>
              <a:buClr>
                <a:srgbClr val="6600FF"/>
              </a:buClr>
            </a:pP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(2) </a:t>
            </a:r>
          </a:p>
          <a:p>
            <a:pPr>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정규표현식으로 </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알파벳 이외의 문자를 공백으로 치환</a:t>
            </a:r>
          </a:p>
          <a:p>
            <a:endParaRPr lang="en-US" altLang="ko-KR" sz="853" b="1" dirty="0">
              <a:latin typeface="굴림" panose="020B0600000101010101" pitchFamily="50" charset="-127"/>
              <a:ea typeface="굴림" panose="020B0600000101010101" pitchFamily="50" charset="-127"/>
              <a:cs typeface="Tahoma" panose="020B0604030504040204" pitchFamily="34" charset="0"/>
            </a:endParaRPr>
          </a:p>
          <a:p>
            <a:endParaRPr lang="en-US" altLang="ko-KR" sz="853" dirty="0"/>
          </a:p>
          <a:p>
            <a:endParaRPr lang="en-US" altLang="ko-KR" sz="853" dirty="0"/>
          </a:p>
          <a:p>
            <a:endParaRPr lang="en-US" altLang="ko-KR" sz="853" dirty="0"/>
          </a:p>
          <a:p>
            <a:endParaRPr lang="ko-KR" altLang="en-US" sz="853" dirty="0"/>
          </a:p>
        </p:txBody>
      </p:sp>
      <p:graphicFrame>
        <p:nvGraphicFramePr>
          <p:cNvPr id="5" name="표 4">
            <a:extLst>
              <a:ext uri="{FF2B5EF4-FFF2-40B4-BE49-F238E27FC236}">
                <a16:creationId xmlns:a16="http://schemas.microsoft.com/office/drawing/2014/main" xmlns="" id="{87CBD27E-1D9F-4311-A02C-37A58EA32BBE}"/>
              </a:ext>
            </a:extLst>
          </p:cNvPr>
          <p:cNvGraphicFramePr>
            <a:graphicFrameLocks noGrp="1"/>
          </p:cNvGraphicFramePr>
          <p:nvPr>
            <p:extLst>
              <p:ext uri="{D42A27DB-BD31-4B8C-83A1-F6EECF244321}">
                <p14:modId xmlns:p14="http://schemas.microsoft.com/office/powerpoint/2010/main" val="584221297"/>
              </p:ext>
            </p:extLst>
          </p:nvPr>
        </p:nvGraphicFramePr>
        <p:xfrm>
          <a:off x="2772123" y="595256"/>
          <a:ext cx="5945438" cy="3564825"/>
        </p:xfrm>
        <a:graphic>
          <a:graphicData uri="http://schemas.openxmlformats.org/drawingml/2006/table">
            <a:tbl>
              <a:tblPr firstRow="1" bandRow="1">
                <a:tableStyleId>{5C22544A-7EE6-4342-B048-85BDC9FD1C3A}</a:tableStyleId>
              </a:tblPr>
              <a:tblGrid>
                <a:gridCol w="414456">
                  <a:extLst>
                    <a:ext uri="{9D8B030D-6E8A-4147-A177-3AD203B41FA5}">
                      <a16:colId xmlns:a16="http://schemas.microsoft.com/office/drawing/2014/main" xmlns="" val="20001"/>
                    </a:ext>
                  </a:extLst>
                </a:gridCol>
                <a:gridCol w="5530982">
                  <a:extLst>
                    <a:ext uri="{9D8B030D-6E8A-4147-A177-3AD203B41FA5}">
                      <a16:colId xmlns:a16="http://schemas.microsoft.com/office/drawing/2014/main" xmlns="" val="3219835884"/>
                    </a:ext>
                  </a:extLst>
                </a:gridCol>
              </a:tblGrid>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1" i="0" u="none" strike="noStrike" cap="none" normalizeH="0" baseline="0" dirty="0">
                          <a:ln>
                            <a:noFill/>
                          </a:ln>
                          <a:solidFill>
                            <a:srgbClr val="0000FF"/>
                          </a:solidFill>
                          <a:effectLst/>
                          <a:latin typeface="굴림체" panose="020B0609000101010101" pitchFamily="49" charset="-127"/>
                          <a:ea typeface="굴림체" panose="020B0609000101010101" pitchFamily="49" charset="-127"/>
                        </a:rPr>
                        <a:t>Before</a:t>
                      </a:r>
                      <a:endParaRPr kumimoji="0" lang="ko-KR" altLang="ko-KR" sz="3200" b="1" i="0" u="none" strike="noStrike" cap="none" normalizeH="0" baseline="0" dirty="0">
                        <a:ln>
                          <a:noFill/>
                        </a:ln>
                        <a:solidFill>
                          <a:srgbClr val="0000FF"/>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272645">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print</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(example1.</a:t>
                      </a:r>
                      <a:r>
                        <a:rPr kumimoji="0" lang="ko-KR"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get_text</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a:t>
                      </a:r>
                      <a:r>
                        <a:rPr kumimoji="0" lang="en-US" altLang="ko-KR" sz="14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500</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endParaRPr kumimoji="0" lang="ko-KR" altLang="ko-KR" sz="14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705190">
                <a:tc vMerge="1">
                  <a:txBody>
                    <a:bodyPr/>
                    <a:lstStyle/>
                    <a:p>
                      <a:pPr marL="285750" marR="0" lvl="0" indent="-2857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400" b="0" i="0" u="none" strike="noStrike" cap="none" normalizeH="0" baseline="0" dirty="0">
                        <a:ln>
                          <a:noFill/>
                        </a:ln>
                        <a:solidFill>
                          <a:schemeClr val="tx1"/>
                        </a:solidFill>
                        <a:effectLst/>
                        <a:latin typeface="Arial Unicode MS"/>
                        <a:ea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chemeClr val="tx1"/>
                          </a:solidFill>
                          <a:effectLst/>
                          <a:uFill>
                            <a:solidFill>
                              <a:srgbClr val="FF0000"/>
                            </a:solidFill>
                          </a:uFill>
                          <a:latin typeface="Arial Unicode MS"/>
                          <a:ea typeface="var(--jp-code-font-family)"/>
                        </a:rPr>
                        <a:t>"</a:t>
                      </a:r>
                      <a:r>
                        <a:rPr kumimoji="0" lang="ko-KR" altLang="ko-KR" sz="1400" b="0" i="0" u="none" strike="noStrike" cap="none" normalizeH="0" baseline="0" dirty="0">
                          <a:ln>
                            <a:noFill/>
                          </a:ln>
                          <a:solidFill>
                            <a:schemeClr val="tx1"/>
                          </a:solidFill>
                          <a:effectLst/>
                          <a:latin typeface="Arial Unicode MS"/>
                          <a:ea typeface="var(--jp-code-font-family)"/>
                        </a:rPr>
                        <a:t>With </a:t>
                      </a:r>
                      <a:r>
                        <a:rPr kumimoji="0" lang="ko-KR" altLang="ko-KR" sz="1400" b="0" i="0" u="none" strike="noStrike" cap="none" normalizeH="0" baseline="0" dirty="0" err="1">
                          <a:ln>
                            <a:noFill/>
                          </a:ln>
                          <a:solidFill>
                            <a:schemeClr val="tx1"/>
                          </a:solidFill>
                          <a:effectLst/>
                          <a:latin typeface="Arial Unicode MS"/>
                          <a:ea typeface="var(--jp-code-font-family)"/>
                        </a:rPr>
                        <a:t>all</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this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stuff</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going</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down</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at</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moment</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with</a:t>
                      </a:r>
                      <a:r>
                        <a:rPr kumimoji="0" lang="ko-KR" altLang="ko-KR" sz="1400" b="0" i="0" u="none" strike="noStrike" cap="none" normalizeH="0" baseline="0" dirty="0">
                          <a:ln>
                            <a:noFill/>
                          </a:ln>
                          <a:solidFill>
                            <a:schemeClr val="tx1"/>
                          </a:solidFill>
                          <a:effectLst/>
                          <a:latin typeface="Arial Unicode MS"/>
                          <a:ea typeface="var(--jp-code-font-family)"/>
                        </a:rPr>
                        <a:t> MJ </a:t>
                      </a:r>
                      <a:r>
                        <a:rPr kumimoji="0" lang="ko-KR" altLang="ko-KR" sz="1400" b="0" i="0" u="none" strike="noStrike" cap="none" normalizeH="0" baseline="0" dirty="0" err="1">
                          <a:ln>
                            <a:noFill/>
                          </a:ln>
                          <a:solidFill>
                            <a:schemeClr val="tx1"/>
                          </a:solidFill>
                          <a:effectLst/>
                          <a:latin typeface="Arial Unicode MS"/>
                          <a:ea typeface="var(--jp-code-font-family)"/>
                        </a:rPr>
                        <a:t>i</a:t>
                      </a:r>
                      <a:r>
                        <a:rPr kumimoji="0" lang="ko-KR" altLang="ko-KR" sz="1400" b="0" i="0" u="none" strike="noStrike" cap="none" normalizeH="0" baseline="0" dirty="0">
                          <a:ln>
                            <a:noFill/>
                          </a:ln>
                          <a:solidFill>
                            <a:schemeClr val="tx1"/>
                          </a:solidFill>
                          <a:effectLst/>
                          <a:uFill>
                            <a:solidFill>
                              <a:srgbClr val="FF0000"/>
                            </a:solidFill>
                          </a:uFill>
                          <a:latin typeface="Arial Unicode MS"/>
                          <a:ea typeface="var(--jp-code-font-family)"/>
                        </a:rPr>
                        <a:t>\'</a:t>
                      </a:r>
                      <a:r>
                        <a:rPr kumimoji="0" lang="ko-KR" altLang="ko-KR" sz="1400" b="0" i="0" u="none" strike="noStrike" cap="none" normalizeH="0" baseline="0" dirty="0" err="1">
                          <a:ln>
                            <a:noFill/>
                          </a:ln>
                          <a:solidFill>
                            <a:schemeClr val="tx1"/>
                          </a:solidFill>
                          <a:effectLst/>
                          <a:latin typeface="Arial Unicode MS"/>
                          <a:ea typeface="var(--jp-code-font-family)"/>
                        </a:rPr>
                        <a:t>ve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started</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listening</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to</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his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music</a:t>
                      </a:r>
                      <a:r>
                        <a:rPr kumimoji="0" lang="ko-KR" altLang="ko-KR" sz="1400" b="0" i="0" u="none" strike="noStrike" cap="none" normalizeH="0" baseline="0" dirty="0">
                          <a:ln>
                            <a:noFill/>
                          </a:ln>
                          <a:solidFill>
                            <a:schemeClr val="tx1"/>
                          </a:solidFill>
                          <a:effectLst/>
                          <a:uFill>
                            <a:solidFill>
                              <a:srgbClr val="FF0000"/>
                            </a:solidFill>
                          </a:uFill>
                          <a:latin typeface="Arial Unicode MS"/>
                          <a:ea typeface="var(--jp-code-font-family)"/>
                        </a:rPr>
                        <a:t>,</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watching</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odd</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documentary</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here</a:t>
                      </a:r>
                      <a:r>
                        <a:rPr kumimoji="0" lang="ko-KR" altLang="ko-KR" sz="1400" b="0" i="0" u="none" strike="noStrike" cap="none" normalizeH="0" baseline="0" dirty="0">
                          <a:ln>
                            <a:noFill/>
                          </a:ln>
                          <a:solidFill>
                            <a:schemeClr val="tx1"/>
                          </a:solidFill>
                          <a:effectLst/>
                          <a:latin typeface="Arial Unicode MS"/>
                          <a:ea typeface="var(--jp-code-font-family)"/>
                        </a:rPr>
                        <a:t> and </a:t>
                      </a:r>
                      <a:r>
                        <a:rPr kumimoji="0" lang="ko-KR" altLang="ko-KR" sz="1400" b="0" i="0" u="none" strike="noStrike" cap="none" normalizeH="0" baseline="0" dirty="0" err="1">
                          <a:ln>
                            <a:noFill/>
                          </a:ln>
                          <a:solidFill>
                            <a:schemeClr val="tx1"/>
                          </a:solidFill>
                          <a:effectLst/>
                          <a:latin typeface="Arial Unicode MS"/>
                          <a:ea typeface="var(--jp-code-font-family)"/>
                        </a:rPr>
                        <a:t>there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watched</a:t>
                      </a:r>
                      <a:r>
                        <a:rPr kumimoji="0" lang="ko-KR" altLang="ko-KR" sz="1400" b="0" i="0" u="none" strike="noStrike" cap="none" normalizeH="0" baseline="0" dirty="0">
                          <a:ln>
                            <a:noFill/>
                          </a:ln>
                          <a:solidFill>
                            <a:schemeClr val="tx1"/>
                          </a:solidFill>
                          <a:effectLst/>
                          <a:latin typeface="Arial Unicode MS"/>
                          <a:ea typeface="var(--jp-code-font-family)"/>
                        </a:rPr>
                        <a:t> The </a:t>
                      </a:r>
                      <a:r>
                        <a:rPr kumimoji="0" lang="ko-KR" altLang="ko-KR" sz="1400" b="0" i="0" u="none" strike="noStrike" cap="none" normalizeH="0" baseline="0" dirty="0" err="1">
                          <a:ln>
                            <a:noFill/>
                          </a:ln>
                          <a:solidFill>
                            <a:schemeClr val="tx1"/>
                          </a:solidFill>
                          <a:effectLst/>
                          <a:latin typeface="Arial Unicode MS"/>
                          <a:ea typeface="var(--jp-code-font-family)"/>
                        </a:rPr>
                        <a:t>Wiz</a:t>
                      </a:r>
                      <a:r>
                        <a:rPr kumimoji="0" lang="ko-KR" altLang="ko-KR" sz="1400" b="0" i="0" u="none" strike="noStrike" cap="none" normalizeH="0" baseline="0" dirty="0">
                          <a:ln>
                            <a:noFill/>
                          </a:ln>
                          <a:solidFill>
                            <a:schemeClr val="tx1"/>
                          </a:solidFill>
                          <a:effectLst/>
                          <a:latin typeface="Arial Unicode MS"/>
                          <a:ea typeface="var(--jp-code-font-family)"/>
                        </a:rPr>
                        <a:t> and </a:t>
                      </a:r>
                      <a:r>
                        <a:rPr kumimoji="0" lang="ko-KR" altLang="ko-KR" sz="1400" b="0" i="0" u="none" strike="noStrike" cap="none" normalizeH="0" baseline="0" dirty="0" err="1">
                          <a:ln>
                            <a:noFill/>
                          </a:ln>
                          <a:solidFill>
                            <a:schemeClr val="tx1"/>
                          </a:solidFill>
                          <a:effectLst/>
                          <a:latin typeface="Arial Unicode MS"/>
                          <a:ea typeface="var(--jp-code-font-family)"/>
                        </a:rPr>
                        <a:t>watched</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Moonwalker</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again</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Maybe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i</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just</a:t>
                      </a:r>
                      <a:r>
                        <a:rPr kumimoji="0" lang="ko-KR" altLang="ko-KR" sz="800" b="0" i="0" u="none" strike="noStrike" cap="none" normalizeH="0" baseline="0" dirty="0">
                          <a:ln>
                            <a:noFill/>
                          </a:ln>
                          <a:solidFill>
                            <a:schemeClr val="tx1"/>
                          </a:solidFill>
                          <a:effectLst/>
                        </a:rPr>
                        <a:t> </a:t>
                      </a:r>
                      <a:endParaRPr kumimoji="0" lang="ko-KR" altLang="ko-KR"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4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After</a:t>
                      </a:r>
                      <a:endParaRPr kumimoji="0" lang="ko-KR" altLang="ko-KR" sz="14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671895">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import</a:t>
                      </a:r>
                      <a:r>
                        <a:rPr kumimoji="0" lang="ko-KR"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F8F8F2"/>
                          </a:solidFill>
                          <a:effectLst/>
                          <a:uLnTx/>
                          <a:uFillTx/>
                          <a:latin typeface="굴림체" panose="020B0609000101010101" pitchFamily="49" charset="-127"/>
                          <a:ea typeface="굴림체" panose="020B0609000101010101" pitchFamily="49" charset="-127"/>
                          <a:cs typeface="+mn-cs"/>
                        </a:rPr>
                        <a:t>re</a:t>
                      </a:r>
                      <a:r>
                        <a:rPr kumimoji="0" lang="ko-KR" altLang="ko-KR" sz="1400" b="0" i="0" u="none" strike="noStrike" kern="1200" cap="none" spc="0" normalizeH="0" baseline="0" noProof="0" dirty="0">
                          <a:ln>
                            <a:noFill/>
                          </a:ln>
                          <a:solidFill>
                            <a:srgbClr val="75715E"/>
                          </a:solidFill>
                          <a:effectLst/>
                          <a:uLnTx/>
                          <a:uFillTx/>
                          <a:latin typeface="굴림체" panose="020B0609000101010101" pitchFamily="49" charset="-127"/>
                          <a:ea typeface="굴림체" panose="020B0609000101010101" pitchFamily="49" charset="-127"/>
                          <a:cs typeface="+mn-cs"/>
                        </a:rPr>
                        <a:t/>
                      </a:r>
                      <a:br>
                        <a:rPr kumimoji="0" lang="ko-KR" altLang="ko-KR" sz="1400" b="0" i="0" u="none" strike="noStrike" kern="1200" cap="none" spc="0" normalizeH="0" baseline="0" noProof="0" dirty="0">
                          <a:ln>
                            <a:noFill/>
                          </a:ln>
                          <a:solidFill>
                            <a:srgbClr val="75715E"/>
                          </a:solidFill>
                          <a:effectLst/>
                          <a:uLnTx/>
                          <a:uFillTx/>
                          <a:latin typeface="굴림체" panose="020B0609000101010101" pitchFamily="49" charset="-127"/>
                          <a:ea typeface="굴림체" panose="020B0609000101010101" pitchFamily="49" charset="-127"/>
                          <a:cs typeface="+mn-cs"/>
                        </a:rPr>
                      </a:br>
                      <a:r>
                        <a:rPr kumimoji="0" lang="en-US" altLang="ko-KR" sz="1400" b="0" i="0" u="none" strike="noStrike" kern="1200" cap="none" spc="0" normalizeH="0" baseline="0" noProof="0" dirty="0">
                          <a:ln>
                            <a:noFill/>
                          </a:ln>
                          <a:solidFill>
                            <a:srgbClr val="75715E"/>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F8F8F2"/>
                          </a:solidFill>
                          <a:effectLst/>
                          <a:uLnTx/>
                          <a:uFillTx/>
                          <a:latin typeface="굴림체" panose="020B0609000101010101" pitchFamily="49" charset="-127"/>
                          <a:ea typeface="굴림체" panose="020B0609000101010101" pitchFamily="49" charset="-127"/>
                          <a:cs typeface="+mn-cs"/>
                        </a:rPr>
                        <a:t>letters_only</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F8F8F2"/>
                          </a:solidFill>
                          <a:effectLst/>
                          <a:uLnTx/>
                          <a:uFillTx/>
                          <a:latin typeface="굴림체" panose="020B0609000101010101" pitchFamily="49" charset="-127"/>
                          <a:ea typeface="굴림체" panose="020B0609000101010101" pitchFamily="49" charset="-127"/>
                          <a:cs typeface="+mn-cs"/>
                        </a:rPr>
                        <a:t>re.</a:t>
                      </a:r>
                      <a:r>
                        <a:rPr kumimoji="0" lang="ko-KR" altLang="ko-KR" sz="14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sub</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err="1">
                          <a:ln>
                            <a:noFill/>
                          </a:ln>
                          <a:solidFill>
                            <a:srgbClr val="E6DB74"/>
                          </a:solidFill>
                          <a:effectLst/>
                          <a:uLnTx/>
                          <a:uFillTx/>
                          <a:latin typeface="굴림체" panose="020B0609000101010101" pitchFamily="49" charset="-127"/>
                          <a:ea typeface="굴림체" panose="020B0609000101010101" pitchFamily="49" charset="-127"/>
                          <a:cs typeface="+mn-cs"/>
                        </a:rPr>
                        <a:t>a-zA-Z</a:t>
                      </a:r>
                      <a:r>
                        <a:rPr kumimoji="0" lang="ko-KR" altLang="ko-KR" sz="14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example1.</a:t>
                      </a:r>
                      <a:r>
                        <a:rPr kumimoji="0" lang="ko-KR"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get_text</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endParaRPr kumimoji="0" lang="en-US"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kern="1200" cap="none" spc="0" normalizeH="0" baseline="0" noProof="0" dirty="0">
                          <a:ln>
                            <a:noFill/>
                          </a:ln>
                          <a:solidFill>
                            <a:srgbClr val="FFFF00"/>
                          </a:solidFill>
                          <a:effectLst/>
                          <a:uLnTx/>
                          <a:uFillTx/>
                          <a:latin typeface="굴림체" panose="020B0609000101010101" pitchFamily="49" charset="-127"/>
                          <a:ea typeface="굴림체" panose="020B0609000101010101" pitchFamily="49" charset="-127"/>
                          <a:cs typeface="+mn-cs"/>
                        </a:rPr>
                        <a:t>  # </a:t>
                      </a:r>
                      <a:r>
                        <a:rPr kumimoji="0" lang="ko-KR" altLang="en-US" sz="1400" b="0" i="0" u="none" strike="noStrike" kern="1200" cap="none" spc="0" normalizeH="0" baseline="0" noProof="0" dirty="0">
                          <a:ln>
                            <a:noFill/>
                          </a:ln>
                          <a:solidFill>
                            <a:srgbClr val="FFFF00"/>
                          </a:solidFill>
                          <a:effectLst/>
                          <a:uLnTx/>
                          <a:uFillTx/>
                          <a:latin typeface="굴림체" panose="020B0609000101010101" pitchFamily="49" charset="-127"/>
                          <a:ea typeface="굴림체" panose="020B0609000101010101" pitchFamily="49" charset="-127"/>
                          <a:cs typeface="+mn-cs"/>
                        </a:rPr>
                        <a:t>소문자와 대문자가 아닌 것은 공백으로 대체함</a:t>
                      </a:r>
                      <a:r>
                        <a:rPr kumimoji="0" lang="en-US" altLang="ko-KR" sz="1400" b="0" i="0" u="none" strike="noStrike" kern="1200" cap="none" spc="0" normalizeH="0" baseline="0" noProof="0" dirty="0">
                          <a:ln>
                            <a:noFill/>
                          </a:ln>
                          <a:solidFill>
                            <a:srgbClr val="FFFF00"/>
                          </a:solidFill>
                          <a:effectLst/>
                          <a:uLnTx/>
                          <a:uFillTx/>
                          <a:latin typeface="굴림체" panose="020B0609000101010101" pitchFamily="49" charset="-127"/>
                          <a:ea typeface="굴림체" panose="020B0609000101010101" pitchFamily="49" charset="-127"/>
                          <a:cs typeface="+mn-cs"/>
                        </a:rPr>
                        <a:t>.</a:t>
                      </a:r>
                      <a:endParaRPr kumimoji="0" lang="ko-KR" altLang="ko-KR" sz="2000" b="0" i="0" u="none" strike="noStrike" cap="none" normalizeH="0" baseline="0" dirty="0">
                        <a:ln>
                          <a:noFill/>
                        </a:ln>
                        <a:solidFill>
                          <a:srgbClr val="FFFF00"/>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189182400"/>
                  </a:ext>
                </a:extLst>
              </a:tr>
              <a:tr h="882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36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400" b="0" i="0" u="none" strike="noStrike" cap="none" normalizeH="0" baseline="0" dirty="0">
                        <a:ln>
                          <a:noFill/>
                        </a:ln>
                        <a:solidFill>
                          <a:schemeClr val="tx1"/>
                        </a:solidFill>
                        <a:effectLst/>
                        <a:latin typeface="Arial Unicode MS"/>
                        <a:ea typeface="var(--jp-code-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a:ln>
                            <a:noFill/>
                          </a:ln>
                          <a:solidFill>
                            <a:schemeClr val="tx1"/>
                          </a:solidFill>
                          <a:effectLst/>
                          <a:latin typeface="Arial Unicode MS"/>
                          <a:ea typeface="var(--jp-code-font-family)"/>
                        </a:rPr>
                        <a:t>With </a:t>
                      </a:r>
                      <a:r>
                        <a:rPr kumimoji="0" lang="ko-KR" altLang="ko-KR" sz="1400" b="0" i="0" u="none" strike="noStrike" cap="none" normalizeH="0" baseline="0" dirty="0" err="1">
                          <a:ln>
                            <a:noFill/>
                          </a:ln>
                          <a:solidFill>
                            <a:schemeClr val="tx1"/>
                          </a:solidFill>
                          <a:effectLst/>
                          <a:latin typeface="Arial Unicode MS"/>
                          <a:ea typeface="var(--jp-code-font-family)"/>
                        </a:rPr>
                        <a:t>all</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this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stuff</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going</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down</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at</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moment</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with</a:t>
                      </a:r>
                      <a:r>
                        <a:rPr kumimoji="0" lang="ko-KR" altLang="ko-KR" sz="1400" b="0" i="0" u="none" strike="noStrike" cap="none" normalizeH="0" baseline="0" dirty="0">
                          <a:ln>
                            <a:noFill/>
                          </a:ln>
                          <a:solidFill>
                            <a:schemeClr val="tx1"/>
                          </a:solidFill>
                          <a:effectLst/>
                          <a:latin typeface="Arial Unicode MS"/>
                          <a:ea typeface="var(--jp-code-font-family)"/>
                        </a:rPr>
                        <a:t> MJ </a:t>
                      </a:r>
                      <a:r>
                        <a:rPr kumimoji="0" lang="ko-KR" altLang="ko-KR" sz="1400" b="0" i="0" u="none" strike="noStrike" cap="none" normalizeH="0" baseline="0" dirty="0" err="1">
                          <a:ln>
                            <a:noFill/>
                          </a:ln>
                          <a:solidFill>
                            <a:schemeClr val="tx1"/>
                          </a:solidFill>
                          <a:effectLst/>
                          <a:latin typeface="Arial Unicode MS"/>
                          <a:ea typeface="var(--jp-code-font-family)"/>
                        </a:rPr>
                        <a:t>i</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ve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started</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listening</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to</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his</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music</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en-US"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watching</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the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odd</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documentary</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here</a:t>
                      </a:r>
                      <a:r>
                        <a:rPr kumimoji="0" lang="ko-KR" altLang="ko-KR" sz="1400" b="0" i="0" u="none" strike="noStrike" cap="none" normalizeH="0" baseline="0" dirty="0">
                          <a:ln>
                            <a:noFill/>
                          </a:ln>
                          <a:solidFill>
                            <a:schemeClr val="tx1"/>
                          </a:solidFill>
                          <a:effectLst/>
                          <a:latin typeface="Arial Unicode MS"/>
                          <a:ea typeface="var(--jp-code-font-family)"/>
                        </a:rPr>
                        <a:t> and </a:t>
                      </a:r>
                      <a:r>
                        <a:rPr kumimoji="0" lang="ko-KR" altLang="ko-KR" sz="1400" b="0" i="0" u="none" strike="noStrike" cap="none" normalizeH="0" baseline="0" dirty="0" err="1">
                          <a:ln>
                            <a:noFill/>
                          </a:ln>
                          <a:solidFill>
                            <a:schemeClr val="tx1"/>
                          </a:solidFill>
                          <a:effectLst/>
                          <a:latin typeface="Arial Unicode MS"/>
                          <a:ea typeface="var(--jp-code-font-family)"/>
                        </a:rPr>
                        <a:t>there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watched</a:t>
                      </a:r>
                      <a:r>
                        <a:rPr kumimoji="0" lang="ko-KR" altLang="ko-KR" sz="1400" b="0" i="0" u="none" strike="noStrike" cap="none" normalizeH="0" baseline="0" dirty="0">
                          <a:ln>
                            <a:noFill/>
                          </a:ln>
                          <a:solidFill>
                            <a:schemeClr val="tx1"/>
                          </a:solidFill>
                          <a:effectLst/>
                          <a:latin typeface="Arial Unicode MS"/>
                          <a:ea typeface="var(--jp-code-font-family)"/>
                        </a:rPr>
                        <a:t> The </a:t>
                      </a:r>
                      <a:r>
                        <a:rPr kumimoji="0" lang="ko-KR" altLang="ko-KR" sz="1400" b="0" i="0" u="none" strike="noStrike" cap="none" normalizeH="0" baseline="0" dirty="0" err="1">
                          <a:ln>
                            <a:noFill/>
                          </a:ln>
                          <a:solidFill>
                            <a:schemeClr val="tx1"/>
                          </a:solidFill>
                          <a:effectLst/>
                          <a:latin typeface="Arial Unicode MS"/>
                          <a:ea typeface="var(--jp-code-font-family)"/>
                        </a:rPr>
                        <a:t>Wiz</a:t>
                      </a:r>
                      <a:r>
                        <a:rPr kumimoji="0" lang="ko-KR" altLang="ko-KR" sz="1400" b="0" i="0" u="none" strike="noStrike" cap="none" normalizeH="0" baseline="0" dirty="0">
                          <a:ln>
                            <a:noFill/>
                          </a:ln>
                          <a:solidFill>
                            <a:schemeClr val="tx1"/>
                          </a:solidFill>
                          <a:effectLst/>
                          <a:latin typeface="Arial Unicode MS"/>
                          <a:ea typeface="var(--jp-code-font-family)"/>
                        </a:rPr>
                        <a:t> and </a:t>
                      </a:r>
                      <a:r>
                        <a:rPr kumimoji="0" lang="ko-KR" altLang="ko-KR" sz="1400" b="0" i="0" u="none" strike="noStrike" cap="none" normalizeH="0" baseline="0" dirty="0" err="1">
                          <a:ln>
                            <a:noFill/>
                          </a:ln>
                          <a:solidFill>
                            <a:schemeClr val="tx1"/>
                          </a:solidFill>
                          <a:effectLst/>
                          <a:latin typeface="Arial Unicode MS"/>
                          <a:ea typeface="var(--jp-code-font-family)"/>
                        </a:rPr>
                        <a:t>watched</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Moonwalker</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again</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en-US"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Maybe</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i</a:t>
                      </a:r>
                      <a:r>
                        <a:rPr kumimoji="0" lang="ko-KR" altLang="ko-KR" sz="1400" b="0" i="0" u="none" strike="noStrike" cap="none" normalizeH="0" baseline="0" dirty="0">
                          <a:ln>
                            <a:noFill/>
                          </a:ln>
                          <a:solidFill>
                            <a:schemeClr val="tx1"/>
                          </a:solidFill>
                          <a:effectLst/>
                          <a:latin typeface="Arial Unicode MS"/>
                          <a:ea typeface="var(--jp-code-font-family)"/>
                        </a:rPr>
                        <a:t> </a:t>
                      </a:r>
                      <a:r>
                        <a:rPr kumimoji="0" lang="ko-KR" altLang="ko-KR" sz="1400" b="0" i="0" u="none" strike="noStrike" cap="none" normalizeH="0" baseline="0" dirty="0" err="1">
                          <a:ln>
                            <a:noFill/>
                          </a:ln>
                          <a:solidFill>
                            <a:schemeClr val="tx1"/>
                          </a:solidFill>
                          <a:effectLst/>
                          <a:latin typeface="Arial Unicode MS"/>
                          <a:ea typeface="var(--jp-code-font-family)"/>
                        </a:rPr>
                        <a:t>just</a:t>
                      </a:r>
                      <a:r>
                        <a:rPr kumimoji="0" lang="ko-KR" altLang="ko-KR" sz="800" b="0" i="0" u="none" strike="noStrike" cap="none" normalizeH="0" baseline="0" dirty="0">
                          <a:ln>
                            <a:noFill/>
                          </a:ln>
                          <a:solidFill>
                            <a:schemeClr val="tx1"/>
                          </a:solidFill>
                          <a:effectLst/>
                        </a:rPr>
                        <a:t> </a:t>
                      </a:r>
                      <a:endParaRPr kumimoji="0" lang="ko-KR" altLang="ko-KR" sz="36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
        <p:nvSpPr>
          <p:cNvPr id="10" name="타원 9">
            <a:extLst>
              <a:ext uri="{FF2B5EF4-FFF2-40B4-BE49-F238E27FC236}">
                <a16:creationId xmlns:a16="http://schemas.microsoft.com/office/drawing/2014/main" xmlns="" id="{BA42D9F0-3B89-4F24-898C-AF6EDF4978C3}"/>
              </a:ext>
            </a:extLst>
          </p:cNvPr>
          <p:cNvSpPr/>
          <p:nvPr/>
        </p:nvSpPr>
        <p:spPr>
          <a:xfrm>
            <a:off x="3055323" y="1225895"/>
            <a:ext cx="288000" cy="273600"/>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xmlns="" id="{EDECB501-940E-44F3-AD82-21052EDE3388}"/>
              </a:ext>
            </a:extLst>
          </p:cNvPr>
          <p:cNvSpPr/>
          <p:nvPr/>
        </p:nvSpPr>
        <p:spPr>
          <a:xfrm>
            <a:off x="7304523" y="1225895"/>
            <a:ext cx="288000" cy="273600"/>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a:extLst>
              <a:ext uri="{FF2B5EF4-FFF2-40B4-BE49-F238E27FC236}">
                <a16:creationId xmlns:a16="http://schemas.microsoft.com/office/drawing/2014/main" xmlns="" id="{ACF99810-36EF-471A-80FA-DE1ACB251424}"/>
              </a:ext>
            </a:extLst>
          </p:cNvPr>
          <p:cNvSpPr/>
          <p:nvPr/>
        </p:nvSpPr>
        <p:spPr>
          <a:xfrm>
            <a:off x="4692123" y="1500695"/>
            <a:ext cx="288000" cy="273600"/>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xmlns="" id="{14751EE8-45B9-4014-884B-3495E14C01FF}"/>
              </a:ext>
            </a:extLst>
          </p:cNvPr>
          <p:cNvSpPr/>
          <p:nvPr/>
        </p:nvSpPr>
        <p:spPr>
          <a:xfrm>
            <a:off x="6954123" y="1719746"/>
            <a:ext cx="288000" cy="273600"/>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xmlns="" id="{3225037B-9968-460B-BCE2-C4D931372D2D}"/>
              </a:ext>
            </a:extLst>
          </p:cNvPr>
          <p:cNvSpPr/>
          <p:nvPr/>
        </p:nvSpPr>
        <p:spPr>
          <a:xfrm>
            <a:off x="3085323" y="3453474"/>
            <a:ext cx="288000" cy="273600"/>
          </a:xfrm>
          <a:prstGeom prst="ellipse">
            <a:avLst/>
          </a:prstGeom>
          <a:noFill/>
          <a:ln w="15875">
            <a:solidFill>
              <a:srgbClr val="D92A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xmlns="" id="{30B0A34D-4A12-4768-9FDC-86A4B1A7C77F}"/>
              </a:ext>
            </a:extLst>
          </p:cNvPr>
          <p:cNvSpPr/>
          <p:nvPr/>
        </p:nvSpPr>
        <p:spPr>
          <a:xfrm>
            <a:off x="4677723" y="3721074"/>
            <a:ext cx="288000" cy="273600"/>
          </a:xfrm>
          <a:prstGeom prst="ellipse">
            <a:avLst/>
          </a:prstGeom>
          <a:noFill/>
          <a:ln w="15875">
            <a:solidFill>
              <a:srgbClr val="D92A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a:extLst>
              <a:ext uri="{FF2B5EF4-FFF2-40B4-BE49-F238E27FC236}">
                <a16:creationId xmlns:a16="http://schemas.microsoft.com/office/drawing/2014/main" xmlns="" id="{F495CCE1-D48E-4345-8207-47B792EF9C13}"/>
              </a:ext>
            </a:extLst>
          </p:cNvPr>
          <p:cNvSpPr/>
          <p:nvPr/>
        </p:nvSpPr>
        <p:spPr>
          <a:xfrm>
            <a:off x="6938523" y="3922674"/>
            <a:ext cx="288000" cy="273600"/>
          </a:xfrm>
          <a:prstGeom prst="ellipse">
            <a:avLst/>
          </a:prstGeom>
          <a:noFill/>
          <a:ln w="15875">
            <a:solidFill>
              <a:srgbClr val="D92A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a:extLst>
              <a:ext uri="{FF2B5EF4-FFF2-40B4-BE49-F238E27FC236}">
                <a16:creationId xmlns:a16="http://schemas.microsoft.com/office/drawing/2014/main" xmlns="" id="{CBA3ABE4-2665-4EF6-9409-926C6E340895}"/>
              </a:ext>
            </a:extLst>
          </p:cNvPr>
          <p:cNvSpPr/>
          <p:nvPr/>
        </p:nvSpPr>
        <p:spPr>
          <a:xfrm>
            <a:off x="7299723" y="3477474"/>
            <a:ext cx="288000" cy="273600"/>
          </a:xfrm>
          <a:prstGeom prst="ellipse">
            <a:avLst/>
          </a:prstGeom>
          <a:noFill/>
          <a:ln w="15875">
            <a:solidFill>
              <a:srgbClr val="D92A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xmlns="" id="{026FA6BF-BE0A-4A48-B10F-C824ACDE1354}"/>
              </a:ext>
            </a:extLst>
          </p:cNvPr>
          <p:cNvSpPr/>
          <p:nvPr/>
        </p:nvSpPr>
        <p:spPr>
          <a:xfrm>
            <a:off x="319213" y="455573"/>
            <a:ext cx="1609736"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a:t>
            </a:r>
            <a:endParaRPr lang="ko-KR" altLang="en-US" sz="2000" dirty="0"/>
          </a:p>
        </p:txBody>
      </p:sp>
      <p:cxnSp>
        <p:nvCxnSpPr>
          <p:cNvPr id="22" name="직선 연결선 21">
            <a:extLst>
              <a:ext uri="{FF2B5EF4-FFF2-40B4-BE49-F238E27FC236}">
                <a16:creationId xmlns:a16="http://schemas.microsoft.com/office/drawing/2014/main" xmlns="" id="{4BF2919D-2EDC-4D6C-8D22-A8003035FB0C}"/>
              </a:ext>
            </a:extLst>
          </p:cNvPr>
          <p:cNvCxnSpPr/>
          <p:nvPr/>
        </p:nvCxnSpPr>
        <p:spPr>
          <a:xfrm>
            <a:off x="2545755" y="359169"/>
            <a:ext cx="0" cy="4425162"/>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96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D32EA6-6DB3-46E9-9D09-34328E4E94B7}"/>
              </a:ext>
            </a:extLst>
          </p:cNvPr>
          <p:cNvSpPr txBox="1"/>
          <p:nvPr/>
        </p:nvSpPr>
        <p:spPr>
          <a:xfrm>
            <a:off x="379283" y="2506774"/>
            <a:ext cx="1956974" cy="1848455"/>
          </a:xfrm>
          <a:prstGeom prst="rect">
            <a:avLst/>
          </a:prstGeom>
          <a:solidFill>
            <a:schemeClr val="bg1"/>
          </a:solidFill>
        </p:spPr>
        <p:txBody>
          <a:bodyPr wrap="square" rtlCol="0">
            <a:spAutoFit/>
          </a:bodyPr>
          <a:lstStyle/>
          <a:p>
            <a:pPr>
              <a:buClr>
                <a:srgbClr val="6600FF"/>
              </a:buClr>
            </a:pPr>
            <a:endParaRPr lang="en-US" altLang="ko-KR" sz="1600" b="1" dirty="0">
              <a:latin typeface="굴림" panose="020B0600000101010101" pitchFamily="50" charset="-127"/>
              <a:ea typeface="굴림" panose="020B0600000101010101" pitchFamily="50" charset="-127"/>
              <a:cs typeface="Tahoma" panose="020B0604030504040204" pitchFamily="34" charset="0"/>
            </a:endParaRPr>
          </a:p>
          <a:p>
            <a:pPr>
              <a:buClr>
                <a:srgbClr val="6600FF"/>
              </a:buClr>
            </a:pPr>
            <a:endParaRPr lang="en-US" altLang="ko-KR" sz="1600" b="1" dirty="0">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(3) </a:t>
            </a:r>
          </a:p>
          <a:p>
            <a:pPr>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소문자 변환</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토큰화</a:t>
            </a:r>
            <a:endParaRPr lang="en-US" altLang="ko-KR" sz="853"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endParaRPr lang="en-US" altLang="ko-KR" sz="853" dirty="0"/>
          </a:p>
          <a:p>
            <a:endParaRPr lang="en-US" altLang="ko-KR" sz="853" dirty="0"/>
          </a:p>
          <a:p>
            <a:endParaRPr lang="en-US" altLang="ko-KR" sz="853" dirty="0"/>
          </a:p>
          <a:p>
            <a:endParaRPr lang="ko-KR" altLang="en-US" sz="853" dirty="0"/>
          </a:p>
        </p:txBody>
      </p:sp>
      <p:graphicFrame>
        <p:nvGraphicFramePr>
          <p:cNvPr id="5" name="표 4">
            <a:extLst>
              <a:ext uri="{FF2B5EF4-FFF2-40B4-BE49-F238E27FC236}">
                <a16:creationId xmlns:a16="http://schemas.microsoft.com/office/drawing/2014/main" xmlns="" id="{08C419C3-191C-4627-AA9E-E4B2BAA0B7A4}"/>
              </a:ext>
            </a:extLst>
          </p:cNvPr>
          <p:cNvGraphicFramePr>
            <a:graphicFrameLocks noGrp="1"/>
          </p:cNvGraphicFramePr>
          <p:nvPr>
            <p:extLst>
              <p:ext uri="{D42A27DB-BD31-4B8C-83A1-F6EECF244321}">
                <p14:modId xmlns:p14="http://schemas.microsoft.com/office/powerpoint/2010/main" val="3116737673"/>
              </p:ext>
            </p:extLst>
          </p:nvPr>
        </p:nvGraphicFramePr>
        <p:xfrm>
          <a:off x="2633089" y="283887"/>
          <a:ext cx="6263912" cy="4934717"/>
        </p:xfrm>
        <a:graphic>
          <a:graphicData uri="http://schemas.openxmlformats.org/drawingml/2006/table">
            <a:tbl>
              <a:tblPr firstRow="1" bandRow="1">
                <a:tableStyleId>{5C22544A-7EE6-4342-B048-85BDC9FD1C3A}</a:tableStyleId>
              </a:tblPr>
              <a:tblGrid>
                <a:gridCol w="436657">
                  <a:extLst>
                    <a:ext uri="{9D8B030D-6E8A-4147-A177-3AD203B41FA5}">
                      <a16:colId xmlns:a16="http://schemas.microsoft.com/office/drawing/2014/main" xmlns="" val="20001"/>
                    </a:ext>
                  </a:extLst>
                </a:gridCol>
                <a:gridCol w="5827255">
                  <a:extLst>
                    <a:ext uri="{9D8B030D-6E8A-4147-A177-3AD203B41FA5}">
                      <a16:colId xmlns:a16="http://schemas.microsoft.com/office/drawing/2014/main" xmlns="" val="3219835884"/>
                    </a:ext>
                  </a:extLst>
                </a:gridCol>
              </a:tblGrid>
              <a:tr h="39985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en-US" sz="140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rPr>
                        <a:t>소문자로 변환</a:t>
                      </a:r>
                      <a:endParaRPr kumimoji="0" lang="ko-KR" altLang="ko-KR" sz="3200" b="1" i="0" u="none" strike="noStrike" cap="none" normalizeH="0" baseline="0" dirty="0">
                        <a:ln>
                          <a:noFill/>
                        </a:ln>
                        <a:solidFill>
                          <a:srgbClr val="6600FF"/>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66744">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lower_case</a:t>
                      </a:r>
                      <a:r>
                        <a:rPr kumimoji="0" lang="ko-KR" altLang="ko-KR" sz="14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letters_only.</a:t>
                      </a:r>
                      <a:r>
                        <a:rPr kumimoji="0" lang="ko-KR" altLang="ko-KR" sz="14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lower</a:t>
                      </a:r>
                      <a:r>
                        <a:rPr kumimoji="0" lang="ko-KR" altLang="ko-KR" sz="14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4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ko-KR" altLang="ko-KR" sz="14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0">
                <a:tc vMerge="1">
                  <a:txBody>
                    <a:bodyPr/>
                    <a:lstStyle/>
                    <a:p>
                      <a:pPr marL="285750" marR="0" lvl="0" indent="-2857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latinLnBrk="1">
                        <a:lnSpc>
                          <a:spcPct val="130000"/>
                        </a:lnSpc>
                        <a:buClr>
                          <a:srgbClr val="6600FF"/>
                        </a:buClr>
                        <a:buFont typeface="Wingdings" panose="05000000000000000000" pitchFamily="2" charset="2"/>
                        <a:buNone/>
                      </a:pPr>
                      <a:r>
                        <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rPr>
                        <a:t>with all this stuff going down at the moment with </a:t>
                      </a:r>
                      <a:r>
                        <a:rPr lang="en-US" altLang="ko-KR" sz="1400" dirty="0" err="1">
                          <a:solidFill>
                            <a:schemeClr val="tx1"/>
                          </a:solidFill>
                          <a:latin typeface="굴림" panose="020B0600000101010101" pitchFamily="50" charset="-127"/>
                          <a:ea typeface="굴림" panose="020B0600000101010101" pitchFamily="50" charset="-127"/>
                          <a:cs typeface="Tahoma" panose="020B0604030504040204" pitchFamily="34" charset="0"/>
                        </a:rPr>
                        <a:t>mj</a:t>
                      </a:r>
                      <a:r>
                        <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en-US" altLang="ko-KR" sz="1400" dirty="0" err="1">
                          <a:solidFill>
                            <a:schemeClr val="tx1"/>
                          </a:solidFill>
                          <a:latin typeface="굴림" panose="020B0600000101010101" pitchFamily="50" charset="-127"/>
                          <a:ea typeface="굴림" panose="020B0600000101010101" pitchFamily="50" charset="-127"/>
                          <a:cs typeface="Tahoma" panose="020B0604030504040204" pitchFamily="34" charset="0"/>
                        </a:rPr>
                        <a:t>i</a:t>
                      </a:r>
                      <a:r>
                        <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en-US" altLang="ko-KR" sz="1400" dirty="0" err="1">
                          <a:solidFill>
                            <a:schemeClr val="tx1"/>
                          </a:solidFill>
                          <a:latin typeface="굴림" panose="020B0600000101010101" pitchFamily="50" charset="-127"/>
                          <a:ea typeface="굴림" panose="020B0600000101010101" pitchFamily="50" charset="-127"/>
                          <a:cs typeface="Tahoma" panose="020B0604030504040204" pitchFamily="34" charset="0"/>
                        </a:rPr>
                        <a:t>ve</a:t>
                      </a:r>
                      <a:r>
                        <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rPr>
                        <a:t> started listening to his music  watching the odd documentary here and there  watched the wiz and watched moonwalker again  maybe </a:t>
                      </a:r>
                      <a:r>
                        <a:rPr lang="en-US" altLang="ko-KR" sz="1400" dirty="0" err="1">
                          <a:solidFill>
                            <a:schemeClr val="tx1"/>
                          </a:solidFill>
                          <a:latin typeface="굴림" panose="020B0600000101010101" pitchFamily="50" charset="-127"/>
                          <a:ea typeface="굴림" panose="020B0600000101010101" pitchFamily="50" charset="-127"/>
                          <a:cs typeface="Tahoma" panose="020B0604030504040204" pitchFamily="34" charset="0"/>
                        </a:rPr>
                        <a:t>i</a:t>
                      </a:r>
                      <a:r>
                        <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rPr>
                        <a:t> just want to get a certain insight into this guy who </a:t>
                      </a:r>
                      <a:r>
                        <a:rPr lang="en-US" altLang="ko-KR" sz="1400" dirty="0" err="1">
                          <a:solidFill>
                            <a:schemeClr val="tx1"/>
                          </a:solidFill>
                          <a:latin typeface="굴림" panose="020B0600000101010101" pitchFamily="50" charset="-127"/>
                          <a:ea typeface="굴림" panose="020B0600000101010101" pitchFamily="50" charset="-127"/>
                          <a:cs typeface="Tahoma" panose="020B0604030504040204" pitchFamily="34" charset="0"/>
                        </a:rPr>
                        <a:t>i</a:t>
                      </a:r>
                      <a:r>
                        <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rPr>
                        <a:t> thought was really cool in</a:t>
                      </a:r>
                    </a:p>
                    <a:p>
                      <a:pPr marL="0" lvl="0" indent="0" latinLnBrk="1">
                        <a:lnSpc>
                          <a:spcPct val="130000"/>
                        </a:lnSpc>
                        <a:buClr>
                          <a:srgbClr val="6600FF"/>
                        </a:buClr>
                        <a:buFont typeface="Wingdings" panose="05000000000000000000" pitchFamily="2" charset="2"/>
                        <a:buNone/>
                      </a:pPr>
                      <a:endParaRPr kumimoji="0" lang="ko-KR" altLang="ko-KR" sz="14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477971">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en-US" sz="1400" b="1" i="0" u="none" strike="noStrike" cap="none" normalizeH="0" baseline="0" dirty="0">
                          <a:ln>
                            <a:noFill/>
                          </a:ln>
                          <a:solidFill>
                            <a:srgbClr val="6600FF"/>
                          </a:solidFill>
                          <a:effectLst/>
                          <a:latin typeface="굴림" panose="020B0600000101010101" pitchFamily="50" charset="-127"/>
                          <a:ea typeface="굴림" panose="020B0600000101010101" pitchFamily="50" charset="-127"/>
                        </a:rPr>
                        <a:t>토큰화 </a:t>
                      </a:r>
                      <a:r>
                        <a:rPr kumimoji="0" lang="en-US" altLang="ko-KR" sz="1400" b="1" i="0" u="none" strike="noStrike" cap="none" normalizeH="0" baseline="0" dirty="0">
                          <a:ln>
                            <a:noFill/>
                          </a:ln>
                          <a:solidFill>
                            <a:srgbClr val="6600FF"/>
                          </a:solidFill>
                          <a:effectLst/>
                          <a:latin typeface="굴림" panose="020B0600000101010101" pitchFamily="50" charset="-127"/>
                          <a:ea typeface="굴림" panose="020B0600000101010101" pitchFamily="50" charset="-127"/>
                        </a:rPr>
                        <a:t>(</a:t>
                      </a:r>
                      <a:r>
                        <a:rPr kumimoji="0" lang="ko-KR" altLang="en-US" sz="1400" b="1" i="0" u="none" strike="noStrike" cap="none" normalizeH="0" baseline="0" dirty="0">
                          <a:ln>
                            <a:noFill/>
                          </a:ln>
                          <a:solidFill>
                            <a:srgbClr val="6600FF"/>
                          </a:solidFill>
                          <a:effectLst/>
                          <a:latin typeface="굴림" panose="020B0600000101010101" pitchFamily="50" charset="-127"/>
                          <a:ea typeface="굴림" panose="020B0600000101010101" pitchFamily="50" charset="-127"/>
                        </a:rPr>
                        <a:t>개별 단어로 나눔</a:t>
                      </a:r>
                      <a:r>
                        <a:rPr kumimoji="0" lang="en-US" altLang="ko-KR" sz="1400" b="1" i="0" u="none" strike="noStrike" cap="none" normalizeH="0" baseline="0" dirty="0">
                          <a:ln>
                            <a:noFill/>
                          </a:ln>
                          <a:solidFill>
                            <a:srgbClr val="6600FF"/>
                          </a:solidFill>
                          <a:effectLst/>
                          <a:latin typeface="굴림" panose="020B0600000101010101" pitchFamily="50" charset="-127"/>
                          <a:ea typeface="굴림" panose="020B0600000101010101" pitchFamily="50" charset="-127"/>
                        </a:rPr>
                        <a:t>)</a:t>
                      </a:r>
                      <a:endParaRPr kumimoji="0" lang="ko-KR" altLang="ko-KR" sz="1400" b="1" i="0" u="none" strike="noStrike" cap="none" normalizeH="0" baseline="0" dirty="0">
                        <a:ln>
                          <a:noFill/>
                        </a:ln>
                        <a:solidFill>
                          <a:srgbClr val="6600FF"/>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4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words</a:t>
                      </a:r>
                      <a:r>
                        <a:rPr kumimoji="0" lang="ko-KR" altLang="ko-KR" sz="14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lower_case.</a:t>
                      </a:r>
                      <a:r>
                        <a:rPr kumimoji="0" lang="ko-KR" altLang="ko-KR" sz="14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split</a:t>
                      </a:r>
                      <a:r>
                        <a:rPr kumimoji="0" lang="ko-KR" altLang="ko-KR" sz="14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4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20322"/>
                    </a:solidFill>
                  </a:tcPr>
                </a:tc>
                <a:extLst>
                  <a:ext uri="{0D108BD9-81ED-4DB2-BD59-A6C34878D82A}">
                    <a16:rowId xmlns:a16="http://schemas.microsoft.com/office/drawing/2014/main" xmlns="" val="2189182400"/>
                  </a:ext>
                </a:extLst>
              </a:tr>
              <a:tr h="0">
                <a:tc rowSpan="3">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36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400" kern="0" dirty="0">
                          <a:solidFill>
                            <a:srgbClr val="000000"/>
                          </a:solidFill>
                          <a:latin typeface="굴림" panose="020B0600000101010101" pitchFamily="50" charset="-127"/>
                        </a:rPr>
                        <a:t>['with',  'all',  'this',  'stuff',  'going',  'down',  'at',  'the',  'moment',  'with',  '</a:t>
                      </a:r>
                      <a:r>
                        <a:rPr lang="en-US" altLang="ko-KR" sz="1400" kern="0" dirty="0" err="1">
                          <a:solidFill>
                            <a:srgbClr val="000000"/>
                          </a:solidFill>
                          <a:latin typeface="굴림" panose="020B0600000101010101" pitchFamily="50" charset="-127"/>
                        </a:rPr>
                        <a:t>mj</a:t>
                      </a:r>
                      <a:r>
                        <a:rPr lang="en-US" altLang="ko-KR" sz="1400" kern="0" dirty="0">
                          <a:solidFill>
                            <a:srgbClr val="000000"/>
                          </a:solidFill>
                          <a:latin typeface="굴림" panose="020B0600000101010101" pitchFamily="50" charset="-127"/>
                        </a:rPr>
                        <a:t>',  '</a:t>
                      </a:r>
                      <a:r>
                        <a:rPr lang="en-US" altLang="ko-KR" sz="1400" kern="0" dirty="0" err="1">
                          <a:solidFill>
                            <a:srgbClr val="000000"/>
                          </a:solidFill>
                          <a:latin typeface="굴림" panose="020B0600000101010101" pitchFamily="50" charset="-127"/>
                        </a:rPr>
                        <a:t>i</a:t>
                      </a:r>
                      <a:r>
                        <a:rPr lang="en-US" altLang="ko-KR" sz="1400" kern="0" dirty="0">
                          <a:solidFill>
                            <a:srgbClr val="000000"/>
                          </a:solidFill>
                          <a:latin typeface="굴림" panose="020B0600000101010101" pitchFamily="50" charset="-127"/>
                        </a:rPr>
                        <a:t>',  've',  'started',  'listening',  'to',  'his',  'music', 'watching’,  </a:t>
                      </a:r>
                      <a:r>
                        <a:rPr lang="en-US" altLang="ko-KR" sz="1400" kern="0" dirty="0">
                          <a:solidFill>
                            <a:srgbClr val="000000"/>
                          </a:solidFill>
                          <a:latin typeface="굴림" panose="020B0600000101010101" pitchFamily="50" charset="-127"/>
                          <a:ea typeface="굴림" panose="020B0600000101010101" pitchFamily="50" charset="-127"/>
                        </a:rPr>
                        <a:t>'the’,  ‘</a:t>
                      </a:r>
                      <a:r>
                        <a:rPr lang="en-US" altLang="ko-KR" sz="1400" dirty="0">
                          <a:latin typeface="굴림" panose="020B0600000101010101" pitchFamily="50" charset="-127"/>
                          <a:ea typeface="굴림" panose="020B0600000101010101" pitchFamily="50" charset="-127"/>
                        </a:rPr>
                        <a:t>odd’,  'documentary’,  'here’,  'and’,  'there’,</a:t>
                      </a: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400" dirty="0">
                          <a:latin typeface="굴림" panose="020B0600000101010101" pitchFamily="50" charset="-127"/>
                          <a:ea typeface="굴림" panose="020B0600000101010101" pitchFamily="50" charset="-127"/>
                        </a:rPr>
                        <a:t>'watched’,  'the’,  'wiz’,  'and’,  'watched’,  'moonwalker’,  'again'</a:t>
                      </a:r>
                      <a:r>
                        <a:rPr lang="en-US" altLang="ko-KR" sz="1400" kern="0" dirty="0">
                          <a:solidFill>
                            <a:srgbClr val="000000"/>
                          </a:solidFill>
                          <a:latin typeface="굴림" panose="020B0600000101010101" pitchFamily="50" charset="-127"/>
                          <a:ea typeface="굴림" panose="020B0600000101010101" pitchFamily="50" charset="-127"/>
                        </a:rPr>
                        <a:t>]</a:t>
                      </a: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kumimoji="0" lang="en-US" altLang="ko-KR" sz="1000" b="0" i="0" u="none" strike="noStrike" cap="none" normalizeH="0" baseline="0" dirty="0">
                        <a:ln>
                          <a:noFill/>
                        </a:ln>
                        <a:solidFill>
                          <a:schemeClr val="tx1"/>
                        </a:solidFill>
                        <a:effectLst/>
                        <a:latin typeface="Arial" panose="020B060402020202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0">
                <a:tc vMerge="1">
                  <a:txBody>
                    <a:bodyPr/>
                    <a:lstStyle/>
                    <a:p>
                      <a:pPr latinLnBrk="1"/>
                      <a:endParaRPr lang="ko-KR" altLang="en-US"/>
                    </a:p>
                  </a:txBody>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len</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400" b="0" i="0" u="none" strike="noStrike" kern="1200" cap="none" spc="0" normalizeH="0" baseline="0" noProof="0" dirty="0" err="1">
                          <a:ln>
                            <a:noFill/>
                          </a:ln>
                          <a:solidFill>
                            <a:srgbClr val="F8F8F2"/>
                          </a:solidFill>
                          <a:effectLst/>
                          <a:uLnTx/>
                          <a:uFillTx/>
                          <a:latin typeface="굴림체" panose="020B0609000101010101" pitchFamily="49" charset="-127"/>
                          <a:ea typeface="굴림체" panose="020B0609000101010101" pitchFamily="49" charset="-127"/>
                          <a:cs typeface="+mn-cs"/>
                        </a:rPr>
                        <a:t>words</a:t>
                      </a:r>
                      <a:r>
                        <a:rPr kumimoji="0" lang="ko-KR"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en-US" altLang="ko-KR" sz="14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en-US" altLang="ko-KR" sz="1400" b="0" i="0" u="none" strike="noStrike" kern="1200" cap="none" spc="0" normalizeH="0" baseline="0" noProof="0" dirty="0">
                          <a:ln>
                            <a:noFill/>
                          </a:ln>
                          <a:solidFill>
                            <a:srgbClr val="FFFF00"/>
                          </a:solidFill>
                          <a:effectLst/>
                          <a:uLnTx/>
                          <a:uFillTx/>
                          <a:latin typeface="굴림체" panose="020B0609000101010101" pitchFamily="49" charset="-127"/>
                          <a:ea typeface="굴림체" panose="020B0609000101010101" pitchFamily="49" charset="-127"/>
                          <a:cs typeface="+mn-cs"/>
                        </a:rPr>
                        <a:t># 437</a:t>
                      </a:r>
                      <a:endParaRPr kumimoji="0" lang="ko-KR" altLang="ko-KR" sz="3600" b="0" i="0" u="none" strike="noStrike" cap="none" normalizeH="0" baseline="0" dirty="0">
                        <a:ln>
                          <a:noFill/>
                        </a:ln>
                        <a:solidFill>
                          <a:srgbClr val="FFFF00"/>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643491224"/>
                  </a:ext>
                </a:extLst>
              </a:tr>
              <a:tr h="460248">
                <a:tc vMerge="1">
                  <a:txBody>
                    <a:bodyPr/>
                    <a:lstStyle/>
                    <a:p>
                      <a:pPr latinLnBrk="1"/>
                      <a:endParaRPr lang="ko-KR"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4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49242253"/>
                  </a:ext>
                </a:extLst>
              </a:tr>
            </a:tbl>
          </a:graphicData>
        </a:graphic>
      </p:graphicFrame>
      <p:sp>
        <p:nvSpPr>
          <p:cNvPr id="7" name="직사각형 6">
            <a:extLst>
              <a:ext uri="{FF2B5EF4-FFF2-40B4-BE49-F238E27FC236}">
                <a16:creationId xmlns:a16="http://schemas.microsoft.com/office/drawing/2014/main" xmlns="" id="{CD56993B-06D8-4BC8-88A4-30BA76DEF3CA}"/>
              </a:ext>
            </a:extLst>
          </p:cNvPr>
          <p:cNvSpPr/>
          <p:nvPr/>
        </p:nvSpPr>
        <p:spPr>
          <a:xfrm>
            <a:off x="319213" y="455573"/>
            <a:ext cx="1609736"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a:t>
            </a:r>
            <a:endParaRPr lang="ko-KR" altLang="en-US" sz="2000" dirty="0"/>
          </a:p>
        </p:txBody>
      </p:sp>
      <p:cxnSp>
        <p:nvCxnSpPr>
          <p:cNvPr id="8" name="직선 연결선 7">
            <a:extLst>
              <a:ext uri="{FF2B5EF4-FFF2-40B4-BE49-F238E27FC236}">
                <a16:creationId xmlns:a16="http://schemas.microsoft.com/office/drawing/2014/main" xmlns="" id="{F7D0235F-E2C1-47AA-80AD-E1C4FE3EA853}"/>
              </a:ext>
            </a:extLst>
          </p:cNvPr>
          <p:cNvCxnSpPr>
            <a:cxnSpLocks/>
          </p:cNvCxnSpPr>
          <p:nvPr/>
        </p:nvCxnSpPr>
        <p:spPr>
          <a:xfrm>
            <a:off x="2292328"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8810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386814" y="1408684"/>
            <a:ext cx="6882834" cy="2826992"/>
          </a:xfrm>
          <a:prstGeom prst="rect">
            <a:avLst/>
          </a:prstGeom>
          <a:solidFill>
            <a:schemeClr val="bg1"/>
          </a:solidFill>
          <a:ln w="12700">
            <a:solidFill>
              <a:srgbClr val="FCD2DF"/>
            </a:solidFill>
          </a:ln>
        </p:spPr>
        <p:txBody>
          <a:bodyPr wrap="square" rtlCol="0">
            <a:spAutoFit/>
          </a:bodyPr>
          <a:lstStyle/>
          <a:p>
            <a:pPr>
              <a:lnSpc>
                <a:spcPct val="130000"/>
              </a:lnSpc>
              <a:buClr>
                <a:srgbClr val="6600FF"/>
              </a:buClr>
            </a:pPr>
            <a:r>
              <a:rPr lang="ko-KR" altLang="en-US" sz="1500" b="1" dirty="0" err="1">
                <a:solidFill>
                  <a:srgbClr val="6600FF"/>
                </a:solidFill>
                <a:latin typeface="굴림" panose="020B0600000101010101" pitchFamily="50" charset="-127"/>
                <a:ea typeface="굴림" panose="020B0600000101010101" pitchFamily="50" charset="-127"/>
                <a:cs typeface="Tahoma" panose="020B0604030504040204" pitchFamily="34" charset="0"/>
              </a:rPr>
              <a:t>불용어</a:t>
            </a:r>
            <a:r>
              <a:rPr lang="ko-KR" altLang="en-US" sz="1500" b="1" dirty="0">
                <a:latin typeface="굴림" panose="020B0600000101010101" pitchFamily="50" charset="-127"/>
                <a:ea typeface="굴림" panose="020B0600000101010101" pitchFamily="50" charset="-127"/>
                <a:cs typeface="Tahoma" panose="020B0604030504040204" pitchFamily="34" charset="0"/>
              </a:rPr>
              <a:t> </a:t>
            </a:r>
            <a:endParaRPr lang="en-US" altLang="ko-KR" sz="1500" b="1" dirty="0">
              <a:latin typeface="굴림" panose="020B0600000101010101" pitchFamily="50" charset="-127"/>
              <a:ea typeface="굴림" panose="020B0600000101010101" pitchFamily="50" charset="-127"/>
              <a:cs typeface="Tahoma" panose="020B0604030504040204" pitchFamily="34" charset="0"/>
            </a:endParaRPr>
          </a:p>
          <a:p>
            <a:pPr marL="285750" indent="-285750">
              <a:lnSpc>
                <a:spcPct val="130000"/>
              </a:lnSpc>
              <a:buClr>
                <a:srgbClr val="6600FF"/>
              </a:buClr>
              <a:buFont typeface="Wingdings" panose="05000000000000000000" pitchFamily="2" charset="2"/>
              <a:buChar char="§"/>
            </a:pPr>
            <a:r>
              <a:rPr lang="ko-KR" altLang="en-US" sz="1400" b="1" dirty="0">
                <a:latin typeface="굴림" panose="020B0600000101010101" pitchFamily="50" charset="-127"/>
                <a:ea typeface="굴림" panose="020B0600000101010101" pitchFamily="50" charset="-127"/>
                <a:cs typeface="Tahoma" panose="020B0604030504040204" pitchFamily="34" charset="0"/>
              </a:rPr>
              <a:t>중요한 의미를 가지지 않는 빈번하게 등장하는 단어</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p>
          <a:p>
            <a:pPr marL="285750" indent="-285750">
              <a:lnSpc>
                <a:spcPct val="130000"/>
              </a:lnSpc>
              <a:buClr>
                <a:srgbClr val="6600FF"/>
              </a:buClr>
              <a:buFont typeface="Wingdings" panose="05000000000000000000" pitchFamily="2" charset="2"/>
              <a:buChar char="§"/>
            </a:pPr>
            <a:r>
              <a:rPr lang="ko-KR" altLang="en-US" sz="1400" b="1" dirty="0">
                <a:latin typeface="굴림" panose="020B0600000101010101" pitchFamily="50" charset="-127"/>
                <a:ea typeface="굴림" panose="020B0600000101010101" pitchFamily="50" charset="-127"/>
              </a:rPr>
              <a:t>예를 들어 관사</a:t>
            </a:r>
            <a:r>
              <a:rPr lang="en-US" altLang="ko-KR" sz="1400" b="1" dirty="0">
                <a:latin typeface="굴림" panose="020B0600000101010101" pitchFamily="50" charset="-127"/>
                <a:ea typeface="굴림" panose="020B0600000101010101" pitchFamily="50" charset="-127"/>
              </a:rPr>
              <a:t>(a, an, the), </a:t>
            </a:r>
            <a:r>
              <a:rPr lang="ko-KR" altLang="en-US" sz="1400" b="1" dirty="0">
                <a:latin typeface="굴림" panose="020B0600000101010101" pitchFamily="50" charset="-127"/>
                <a:ea typeface="굴림" panose="020B0600000101010101" pitchFamily="50" charset="-127"/>
              </a:rPr>
              <a:t>전치사</a:t>
            </a:r>
            <a:r>
              <a:rPr lang="en-US" altLang="ko-KR" sz="1400" b="1" dirty="0">
                <a:latin typeface="굴림" panose="020B0600000101010101" pitchFamily="50" charset="-127"/>
                <a:ea typeface="굴림" panose="020B0600000101010101" pitchFamily="50" charset="-127"/>
              </a:rPr>
              <a:t>(of, in, for, through), </a:t>
            </a:r>
            <a:r>
              <a:rPr lang="ko-KR" altLang="en-US" sz="1400" b="1" dirty="0">
                <a:latin typeface="굴림" panose="020B0600000101010101" pitchFamily="50" charset="-127"/>
                <a:ea typeface="굴림" panose="020B0600000101010101" pitchFamily="50" charset="-127"/>
              </a:rPr>
              <a:t>대명사</a:t>
            </a:r>
            <a:r>
              <a:rPr lang="en-US" altLang="ko-KR" sz="1400" b="1" dirty="0">
                <a:latin typeface="굴림" panose="020B0600000101010101" pitchFamily="50" charset="-127"/>
                <a:ea typeface="굴림" panose="020B0600000101010101" pitchFamily="50" charset="-127"/>
              </a:rPr>
              <a:t>(</a:t>
            </a:r>
            <a:r>
              <a:rPr lang="en-US" altLang="ko-KR" sz="1400" b="1" dirty="0" err="1">
                <a:latin typeface="굴림" panose="020B0600000101010101" pitchFamily="50" charset="-127"/>
                <a:ea typeface="굴림" panose="020B0600000101010101" pitchFamily="50" charset="-127"/>
              </a:rPr>
              <a:t>i</a:t>
            </a:r>
            <a:r>
              <a:rPr lang="en-US" altLang="ko-KR" sz="1400" b="1" dirty="0">
                <a:latin typeface="굴림" panose="020B0600000101010101" pitchFamily="50" charset="-127"/>
                <a:ea typeface="굴림" panose="020B0600000101010101" pitchFamily="50" charset="-127"/>
              </a:rPr>
              <a:t>, my, it, their) </a:t>
            </a:r>
            <a:r>
              <a:rPr lang="ko-KR" altLang="en-US" sz="1400" b="1" dirty="0">
                <a:latin typeface="굴림" panose="020B0600000101010101" pitchFamily="50" charset="-127"/>
                <a:ea typeface="굴림" panose="020B0600000101010101" pitchFamily="50" charset="-127"/>
              </a:rPr>
              <a:t>등과 같은 단어는 </a:t>
            </a:r>
            <a:r>
              <a:rPr lang="ko-KR" altLang="en-US" sz="1400" b="1" dirty="0">
                <a:latin typeface="굴림" panose="020B0600000101010101" pitchFamily="50" charset="-127"/>
                <a:ea typeface="굴림" panose="020B0600000101010101" pitchFamily="50" charset="-127"/>
                <a:cs typeface="Tahoma" panose="020B0604030504040204" pitchFamily="34" charset="0"/>
              </a:rPr>
              <a:t>빈번하게 등장하지만 실제 의미를 찾는데 큰 기여를 하지 않는다</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p>
          <a:p>
            <a:pPr>
              <a:lnSpc>
                <a:spcPct val="130000"/>
              </a:lnSpc>
              <a:buClr>
                <a:srgbClr val="6600FF"/>
              </a:buClr>
            </a:pPr>
            <a:endParaRPr lang="en-US" altLang="ko-KR" sz="2400" b="1" dirty="0">
              <a:latin typeface="굴림" panose="020B0600000101010101" pitchFamily="50" charset="-127"/>
              <a:ea typeface="굴림" panose="020B0600000101010101" pitchFamily="50" charset="-127"/>
              <a:cs typeface="Tahoma" panose="020B0604030504040204" pitchFamily="34" charset="0"/>
            </a:endParaRPr>
          </a:p>
          <a:p>
            <a:pPr>
              <a:lnSpc>
                <a:spcPct val="130000"/>
              </a:lnSpc>
              <a:buClr>
                <a:srgbClr val="6600FF"/>
              </a:buClr>
            </a:pPr>
            <a:r>
              <a:rPr lang="en-US" altLang="ko-KR" sz="1500" b="1" dirty="0">
                <a:solidFill>
                  <a:srgbClr val="6600FF"/>
                </a:solidFill>
                <a:latin typeface="굴림" panose="020B0600000101010101" pitchFamily="50" charset="-127"/>
                <a:ea typeface="굴림" panose="020B0600000101010101" pitchFamily="50" charset="-127"/>
                <a:cs typeface="Tahoma" panose="020B0604030504040204" pitchFamily="34" charset="0"/>
              </a:rPr>
              <a:t>Python NLTK  (Natural Language Toolkit) </a:t>
            </a:r>
            <a:endParaRPr lang="en-US" altLang="ko-KR" sz="1500" b="1" dirty="0">
              <a:latin typeface="굴림" panose="020B0600000101010101" pitchFamily="50" charset="-127"/>
              <a:ea typeface="굴림" panose="020B0600000101010101" pitchFamily="50" charset="-127"/>
              <a:cs typeface="Tahoma" panose="020B0604030504040204" pitchFamily="34" charset="0"/>
            </a:endParaRPr>
          </a:p>
          <a:p>
            <a:pPr marL="285750" indent="-285750">
              <a:lnSpc>
                <a:spcPct val="130000"/>
              </a:lnSpc>
              <a:buClr>
                <a:srgbClr val="6600FF"/>
              </a:buClr>
              <a:buFont typeface="Wingdings" panose="05000000000000000000" pitchFamily="2" charset="2"/>
              <a:buChar char="§"/>
            </a:pPr>
            <a:r>
              <a:rPr lang="ko-KR" altLang="en-US" sz="1400" b="1" dirty="0" err="1">
                <a:latin typeface="굴림" panose="020B0600000101010101" pitchFamily="50" charset="-127"/>
                <a:ea typeface="굴림" panose="020B0600000101010101" pitchFamily="50" charset="-127"/>
                <a:cs typeface="Tahoma" panose="020B0604030504040204" pitchFamily="34" charset="0"/>
              </a:rPr>
              <a:t>불용어</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r>
              <a:rPr lang="en-US" altLang="ko-KR" sz="1400" b="1" dirty="0" err="1">
                <a:latin typeface="굴림" panose="020B0600000101010101" pitchFamily="50" charset="-127"/>
                <a:ea typeface="굴림" panose="020B0600000101010101" pitchFamily="50" charset="-127"/>
                <a:cs typeface="Tahoma" panose="020B0604030504040204" pitchFamily="34" charset="0"/>
              </a:rPr>
              <a:t>stopwords</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r>
              <a:rPr lang="ko-KR" altLang="en-US" sz="1400" b="1" dirty="0">
                <a:latin typeface="굴림" panose="020B0600000101010101" pitchFamily="50" charset="-127"/>
                <a:ea typeface="굴림" panose="020B0600000101010101" pitchFamily="50" charset="-127"/>
                <a:cs typeface="Tahoma" panose="020B0604030504040204" pitchFamily="34" charset="0"/>
              </a:rPr>
              <a:t> 목록이 내장된 </a:t>
            </a:r>
            <a:r>
              <a:rPr lang="en-US" altLang="ko-KR" sz="1400" b="1" dirty="0">
                <a:latin typeface="굴림" panose="020B0600000101010101" pitchFamily="50" charset="-127"/>
                <a:ea typeface="굴림" panose="020B0600000101010101" pitchFamily="50" charset="-127"/>
                <a:cs typeface="Tahoma" panose="020B0604030504040204" pitchFamily="34" charset="0"/>
              </a:rPr>
              <a:t>Python </a:t>
            </a:r>
            <a:r>
              <a:rPr lang="ko-KR" altLang="en-US" sz="1400" b="1" dirty="0">
                <a:latin typeface="굴림" panose="020B0600000101010101" pitchFamily="50" charset="-127"/>
                <a:ea typeface="굴림" panose="020B0600000101010101" pitchFamily="50" charset="-127"/>
                <a:cs typeface="Tahoma" panose="020B0604030504040204" pitchFamily="34" charset="0"/>
              </a:rPr>
              <a:t>패키지</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p>
          <a:p>
            <a:pPr marL="285750" indent="-285750">
              <a:lnSpc>
                <a:spcPct val="130000"/>
              </a:lnSpc>
              <a:buClr>
                <a:srgbClr val="6600FF"/>
              </a:buClr>
              <a:buFont typeface="Wingdings" panose="05000000000000000000" pitchFamily="2" charset="2"/>
              <a:buChar char="§"/>
            </a:pPr>
            <a:r>
              <a:rPr lang="en-US" altLang="ko-KR" sz="1400" b="1" dirty="0">
                <a:latin typeface="굴림" panose="020B0600000101010101" pitchFamily="50" charset="-127"/>
                <a:ea typeface="굴림" panose="020B0600000101010101" pitchFamily="50" charset="-127"/>
                <a:cs typeface="Tahoma" panose="020B0604030504040204" pitchFamily="34" charset="0"/>
              </a:rPr>
              <a:t>NLTK</a:t>
            </a:r>
            <a:r>
              <a:rPr lang="ko-KR" altLang="en-US" sz="1400" b="1" dirty="0">
                <a:latin typeface="굴림" panose="020B0600000101010101" pitchFamily="50" charset="-127"/>
                <a:ea typeface="굴림" panose="020B0600000101010101" pitchFamily="50" charset="-127"/>
                <a:cs typeface="Tahoma" panose="020B0604030504040204" pitchFamily="34" charset="0"/>
              </a:rPr>
              <a:t>에는 </a:t>
            </a:r>
            <a:r>
              <a:rPr lang="en-US" altLang="ko-KR" sz="1400" b="1" dirty="0">
                <a:latin typeface="굴림" panose="020B0600000101010101" pitchFamily="50" charset="-127"/>
                <a:ea typeface="굴림" panose="020B0600000101010101" pitchFamily="50" charset="-127"/>
                <a:cs typeface="Tahoma" panose="020B0604030504040204" pitchFamily="34" charset="0"/>
              </a:rPr>
              <a:t>153</a:t>
            </a:r>
            <a:r>
              <a:rPr lang="ko-KR" altLang="en-US" sz="1400" b="1" dirty="0">
                <a:latin typeface="굴림" panose="020B0600000101010101" pitchFamily="50" charset="-127"/>
                <a:ea typeface="굴림" panose="020B0600000101010101" pitchFamily="50" charset="-127"/>
                <a:cs typeface="Tahoma" panose="020B0604030504040204" pitchFamily="34" charset="0"/>
              </a:rPr>
              <a:t>개의 영어 불용어가 정의되어 있다</a:t>
            </a:r>
            <a:r>
              <a:rPr lang="en-US" altLang="ko-KR" sz="1400" b="1" dirty="0">
                <a:latin typeface="굴림" panose="020B0600000101010101" pitchFamily="50" charset="-127"/>
                <a:ea typeface="굴림" panose="020B0600000101010101" pitchFamily="50" charset="-127"/>
                <a:cs typeface="Tahoma" panose="020B0604030504040204" pitchFamily="34" charset="0"/>
              </a:rPr>
              <a:t>. </a:t>
            </a:r>
          </a:p>
          <a:p>
            <a:pPr marL="285750" indent="-285750">
              <a:lnSpc>
                <a:spcPct val="130000"/>
              </a:lnSpc>
              <a:buClr>
                <a:srgbClr val="6600FF"/>
              </a:buClr>
              <a:buFont typeface="Wingdings" panose="05000000000000000000" pitchFamily="2" charset="2"/>
              <a:buChar char="§"/>
            </a:pPr>
            <a:r>
              <a:rPr lang="en-US" altLang="ko-KR" sz="1400" b="1" dirty="0">
                <a:latin typeface="굴림" panose="020B0600000101010101" pitchFamily="50" charset="-127"/>
                <a:ea typeface="굴림" panose="020B0600000101010101" pitchFamily="50" charset="-127"/>
                <a:cs typeface="Tahoma" panose="020B0604030504040204" pitchFamily="34" charset="0"/>
              </a:rPr>
              <a:t>17</a:t>
            </a:r>
            <a:r>
              <a:rPr lang="ko-KR" altLang="en-US" sz="1400" b="1" dirty="0">
                <a:latin typeface="굴림" panose="020B0600000101010101" pitchFamily="50" charset="-127"/>
                <a:ea typeface="굴림" panose="020B0600000101010101" pitchFamily="50" charset="-127"/>
                <a:cs typeface="Tahoma" panose="020B0604030504040204" pitchFamily="34" charset="0"/>
              </a:rPr>
              <a:t>개의 언어에 대해 불용어가 정의되어 있고</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r>
              <a:rPr lang="ko-KR" altLang="en-US" sz="1400" b="1" dirty="0">
                <a:latin typeface="굴림" panose="020B0600000101010101" pitchFamily="50" charset="-127"/>
                <a:ea typeface="굴림" panose="020B0600000101010101" pitchFamily="50" charset="-127"/>
                <a:cs typeface="Tahoma" panose="020B0604030504040204" pitchFamily="34" charset="0"/>
              </a:rPr>
              <a:t> 한국어는 없다</a:t>
            </a:r>
            <a:r>
              <a:rPr lang="en-US" altLang="ko-KR" sz="1400" b="1" dirty="0">
                <a:latin typeface="굴림" panose="020B0600000101010101" pitchFamily="50" charset="-127"/>
                <a:ea typeface="굴림" panose="020B0600000101010101" pitchFamily="50" charset="-127"/>
                <a:cs typeface="Tahoma" panose="020B0604030504040204" pitchFamily="34" charset="0"/>
              </a:rPr>
              <a:t>.</a:t>
            </a:r>
            <a:endParaRPr lang="ko-KR" altLang="en-US" sz="1400" dirty="0"/>
          </a:p>
        </p:txBody>
      </p:sp>
      <p:sp>
        <p:nvSpPr>
          <p:cNvPr id="3" name="TextBox 2">
            <a:extLst>
              <a:ext uri="{FF2B5EF4-FFF2-40B4-BE49-F238E27FC236}">
                <a16:creationId xmlns:a16="http://schemas.microsoft.com/office/drawing/2014/main" xmlns="" id="{89488408-E84A-4BD7-963C-338F858CD397}"/>
              </a:ext>
            </a:extLst>
          </p:cNvPr>
          <p:cNvSpPr txBox="1"/>
          <p:nvPr/>
        </p:nvSpPr>
        <p:spPr>
          <a:xfrm>
            <a:off x="934423" y="674120"/>
            <a:ext cx="4465209" cy="59465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(4) </a:t>
            </a:r>
            <a:r>
              <a:rPr lang="ko-KR" altLang="en-US"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불용어</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 제거 </a:t>
            </a:r>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r>
              <a:rPr lang="en-US" altLang="ko-KR"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Stopword</a:t>
            </a:r>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 Removal) </a:t>
            </a:r>
          </a:p>
          <a:p>
            <a:endParaRPr lang="ko-KR" altLang="en-US" dirty="0"/>
          </a:p>
        </p:txBody>
      </p:sp>
    </p:spTree>
    <p:extLst>
      <p:ext uri="{BB962C8B-B14F-4D97-AF65-F5344CB8AC3E}">
        <p14:creationId xmlns:p14="http://schemas.microsoft.com/office/powerpoint/2010/main" val="1847724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D32EA6-6DB3-46E9-9D09-34328E4E94B7}"/>
              </a:ext>
            </a:extLst>
          </p:cNvPr>
          <p:cNvSpPr txBox="1"/>
          <p:nvPr/>
        </p:nvSpPr>
        <p:spPr>
          <a:xfrm>
            <a:off x="319213" y="3153529"/>
            <a:ext cx="2326294" cy="1356012"/>
          </a:xfrm>
          <a:prstGeom prst="rect">
            <a:avLst/>
          </a:prstGeom>
          <a:solidFill>
            <a:schemeClr val="bg1"/>
          </a:solidFill>
        </p:spPr>
        <p:txBody>
          <a:bodyPr wrap="square" rtlCol="0">
            <a:spAutoFit/>
          </a:bodyPr>
          <a:lstStyle/>
          <a:p>
            <a:pPr>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(4)</a:t>
            </a:r>
          </a:p>
          <a:p>
            <a:pPr>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Python NLTK </a:t>
            </a:r>
          </a:p>
          <a:p>
            <a:pPr>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영어 </a:t>
            </a:r>
            <a:r>
              <a:rPr lang="ko-KR" altLang="en-US" sz="16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불용어</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목록</a:t>
            </a:r>
            <a:endParaRPr lang="en-US" altLang="ko-KR" sz="853"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endParaRPr lang="en-US" altLang="ko-KR" sz="853" dirty="0"/>
          </a:p>
          <a:p>
            <a:endParaRPr lang="en-US" altLang="ko-KR" sz="853" dirty="0"/>
          </a:p>
          <a:p>
            <a:endParaRPr lang="en-US" altLang="ko-KR" sz="853" dirty="0"/>
          </a:p>
          <a:p>
            <a:endParaRPr lang="ko-KR" altLang="en-US" sz="853" dirty="0"/>
          </a:p>
        </p:txBody>
      </p:sp>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1602292055"/>
              </p:ext>
            </p:extLst>
          </p:nvPr>
        </p:nvGraphicFramePr>
        <p:xfrm>
          <a:off x="2491796" y="550544"/>
          <a:ext cx="6326040" cy="4059936"/>
        </p:xfrm>
        <a:graphic>
          <a:graphicData uri="http://schemas.openxmlformats.org/drawingml/2006/table">
            <a:tbl>
              <a:tblPr firstRow="1" bandRow="1">
                <a:tableStyleId>{5C22544A-7EE6-4342-B048-85BDC9FD1C3A}</a:tableStyleId>
              </a:tblPr>
              <a:tblGrid>
                <a:gridCol w="6326040">
                  <a:extLst>
                    <a:ext uri="{9D8B030D-6E8A-4147-A177-3AD203B41FA5}">
                      <a16:colId xmlns:a16="http://schemas.microsoft.com/office/drawing/2014/main" xmlns="" val="20001"/>
                    </a:ext>
                  </a:extLst>
                </a:gridCol>
              </a:tblGrid>
              <a:tr h="509538">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import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nltk</a:t>
                      </a:r>
                      <a:b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from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nltk.corpus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import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stopwords</a:t>
                      </a:r>
                      <a:b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stopwords.</a:t>
                      </a:r>
                      <a:r>
                        <a:rPr kumimoji="0" lang="ko-KR" altLang="ko-KR" sz="1200" b="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words</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english</a:t>
                      </a:r>
                      <a:r>
                        <a:rPr kumimoji="0" lang="en-US" altLang="ko-KR" sz="1200" b="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1630654">
                <a:tc>
                  <a:txBody>
                    <a:bodyPr/>
                    <a:lstStyle/>
                    <a:p>
                      <a:pPr algn="just" fontAlgn="base">
                        <a:lnSpc>
                          <a:spcPct val="120000"/>
                        </a:lnSpc>
                        <a:spcAft>
                          <a:spcPts val="400"/>
                        </a:spcAft>
                      </a:pPr>
                      <a:r>
                        <a:rPr lang="en-US" altLang="ko-KR" sz="1200" kern="0" dirty="0">
                          <a:solidFill>
                            <a:srgbClr val="000000"/>
                          </a:solidFill>
                          <a:latin typeface="굴림" panose="020B0600000101010101" pitchFamily="50" charset="-127"/>
                        </a:rPr>
                        <a:t>[</a:t>
                      </a:r>
                      <a:r>
                        <a:rPr lang="en-US" altLang="ko-KR" sz="1200" kern="0" dirty="0">
                          <a:solidFill>
                            <a:srgbClr val="FF0000"/>
                          </a:solidFill>
                          <a:latin typeface="굴림" panose="020B0600000101010101" pitchFamily="50" charset="-127"/>
                        </a:rPr>
                        <a:t>'</a:t>
                      </a:r>
                      <a:r>
                        <a:rPr lang="en-US" altLang="ko-KR" sz="1200" kern="0" dirty="0" err="1">
                          <a:solidFill>
                            <a:srgbClr val="FF0000"/>
                          </a:solidFill>
                          <a:latin typeface="굴림" panose="020B0600000101010101" pitchFamily="50" charset="-127"/>
                        </a:rPr>
                        <a:t>i</a:t>
                      </a:r>
                      <a:r>
                        <a:rPr lang="en-US" altLang="ko-KR" sz="1200" kern="0" dirty="0">
                          <a:solidFill>
                            <a:srgbClr val="000000"/>
                          </a:solidFill>
                          <a:latin typeface="굴림" panose="020B0600000101010101" pitchFamily="50" charset="-127"/>
                        </a:rPr>
                        <a:t>', </a:t>
                      </a:r>
                      <a:r>
                        <a:rPr lang="en-US" altLang="ko-KR" sz="1200" kern="0" dirty="0">
                          <a:solidFill>
                            <a:srgbClr val="FF0000"/>
                          </a:solidFill>
                          <a:latin typeface="굴림" panose="020B0600000101010101" pitchFamily="50" charset="-127"/>
                        </a:rPr>
                        <a:t>'me</a:t>
                      </a:r>
                      <a:r>
                        <a:rPr lang="en-US" altLang="ko-KR" sz="1200" kern="0" dirty="0">
                          <a:solidFill>
                            <a:srgbClr val="000000"/>
                          </a:solidFill>
                          <a:latin typeface="굴림" panose="020B0600000101010101" pitchFamily="50" charset="-127"/>
                        </a:rPr>
                        <a:t>', </a:t>
                      </a:r>
                      <a:r>
                        <a:rPr lang="en-US" altLang="ko-KR" sz="1200" kern="0" dirty="0">
                          <a:solidFill>
                            <a:srgbClr val="FF0000"/>
                          </a:solidFill>
                          <a:latin typeface="굴림" panose="020B0600000101010101" pitchFamily="50" charset="-127"/>
                        </a:rPr>
                        <a:t>'my</a:t>
                      </a:r>
                      <a:r>
                        <a:rPr lang="en-US" altLang="ko-KR" sz="1200" kern="0" dirty="0">
                          <a:solidFill>
                            <a:srgbClr val="000000"/>
                          </a:solidFill>
                          <a:latin typeface="굴림" panose="020B0600000101010101" pitchFamily="50" charset="-127"/>
                        </a:rPr>
                        <a:t>', 'myself', 'we', 'our', 'ours', 'ourselves', 'you', "you're", "you've", "you'll", "you'd", 'your', 'yours', 'yourself', 'yourselves', 'he', 'him', 'his', 'himself', 'she', "she's", 'her', 'hers', 'herself', 'it', "it's", 'its', 'itself', 'they', 'them', 'their', 'theirs', 'themselves', 'what', 'which', 'who', 'whom', 'this', 'that', "that'll", 'these', 'those', 'am', 'is', 'are', 'was', 'were', 'be', 'been', 'being', 'have', 'has', 'had', 'having', 'do', 'does', 'did', 'doing', 'a', 'an', 'the', 'and', 'but', </a:t>
                      </a:r>
                      <a:r>
                        <a:rPr lang="en-US" altLang="ko-KR" sz="1200" kern="0" dirty="0">
                          <a:solidFill>
                            <a:srgbClr val="FF0000"/>
                          </a:solidFill>
                          <a:latin typeface="굴림" panose="020B0600000101010101" pitchFamily="50" charset="-127"/>
                        </a:rPr>
                        <a:t>'if</a:t>
                      </a:r>
                      <a:r>
                        <a:rPr lang="en-US" altLang="ko-KR" sz="1200" kern="0" dirty="0">
                          <a:solidFill>
                            <a:srgbClr val="000000"/>
                          </a:solidFill>
                          <a:latin typeface="굴림" panose="020B0600000101010101" pitchFamily="50" charset="-127"/>
                        </a:rPr>
                        <a:t>', 'or', 'because', 'as', 'until', 'while', 'of', 'at', 'by', 'for', 'with', 'about', 'against', 'between', 'into', 'through', 'during', 'before', 'after', 'above', 'below', 'to', 'from', 'up', 'down', 'in', 'out', 'on', 'off', 'over', 'under', 'again', 'further', 'then', 'once', 'here', 'there', 'when', 'where', 'why', 'how', 'all', 'any', 'both', 'each', 'few', 'more', 'most', 'other', 'some', 'such', 'no', 'nor', 'not', 'only', 'own', 'same', 'so', 'than', 'too', 'very', 's', 't', </a:t>
                      </a:r>
                      <a:r>
                        <a:rPr lang="en-US" altLang="ko-KR" sz="1200" kern="0" dirty="0">
                          <a:solidFill>
                            <a:srgbClr val="FF0000"/>
                          </a:solidFill>
                          <a:latin typeface="굴림" panose="020B0600000101010101" pitchFamily="50" charset="-127"/>
                        </a:rPr>
                        <a:t>'can</a:t>
                      </a:r>
                      <a:r>
                        <a:rPr lang="en-US" altLang="ko-KR" sz="1200" kern="0" dirty="0">
                          <a:solidFill>
                            <a:srgbClr val="000000"/>
                          </a:solidFill>
                          <a:latin typeface="굴림" panose="020B0600000101010101" pitchFamily="50" charset="-127"/>
                        </a:rPr>
                        <a:t>', </a:t>
                      </a:r>
                      <a:r>
                        <a:rPr lang="en-US" altLang="ko-KR" sz="1200" kern="0" dirty="0">
                          <a:solidFill>
                            <a:srgbClr val="FF0000"/>
                          </a:solidFill>
                          <a:latin typeface="굴림" panose="020B0600000101010101" pitchFamily="50" charset="-127"/>
                        </a:rPr>
                        <a:t>'will</a:t>
                      </a:r>
                      <a:r>
                        <a:rPr lang="en-US" altLang="ko-KR" sz="1200" kern="0" dirty="0">
                          <a:solidFill>
                            <a:srgbClr val="000000"/>
                          </a:solidFill>
                          <a:latin typeface="굴림" panose="020B0600000101010101" pitchFamily="50" charset="-127"/>
                        </a:rPr>
                        <a:t>', 'just', 'don', "don't", 'should', "should've", 'now', 'd', 'll', 'm', 'o', 're', 've', 'y', '</a:t>
                      </a:r>
                      <a:r>
                        <a:rPr lang="en-US" altLang="ko-KR" sz="1200" kern="0" dirty="0" err="1">
                          <a:solidFill>
                            <a:srgbClr val="000000"/>
                          </a:solidFill>
                          <a:latin typeface="굴림" panose="020B0600000101010101" pitchFamily="50" charset="-127"/>
                        </a:rPr>
                        <a:t>ain</a:t>
                      </a:r>
                      <a:r>
                        <a:rPr lang="en-US" altLang="ko-KR" sz="1200" kern="0" dirty="0">
                          <a:solidFill>
                            <a:srgbClr val="000000"/>
                          </a:solidFill>
                          <a:latin typeface="굴림" panose="020B0600000101010101" pitchFamily="50" charset="-127"/>
                        </a:rPr>
                        <a:t>', '</a:t>
                      </a:r>
                      <a:r>
                        <a:rPr lang="en-US" altLang="ko-KR" sz="1200" kern="0" dirty="0" err="1">
                          <a:solidFill>
                            <a:srgbClr val="000000"/>
                          </a:solidFill>
                          <a:latin typeface="굴림" panose="020B0600000101010101" pitchFamily="50" charset="-127"/>
                        </a:rPr>
                        <a:t>aren</a:t>
                      </a:r>
                      <a:r>
                        <a:rPr lang="en-US" altLang="ko-KR" sz="1200" kern="0" dirty="0">
                          <a:solidFill>
                            <a:srgbClr val="000000"/>
                          </a:solidFill>
                          <a:latin typeface="굴림" panose="020B0600000101010101" pitchFamily="50" charset="-127"/>
                        </a:rPr>
                        <a:t>', "aren't", '</a:t>
                      </a:r>
                      <a:r>
                        <a:rPr lang="en-US" altLang="ko-KR" sz="1200" kern="0" dirty="0" err="1">
                          <a:solidFill>
                            <a:srgbClr val="000000"/>
                          </a:solidFill>
                          <a:latin typeface="굴림" panose="020B0600000101010101" pitchFamily="50" charset="-127"/>
                        </a:rPr>
                        <a:t>couldn</a:t>
                      </a:r>
                      <a:r>
                        <a:rPr lang="en-US" altLang="ko-KR" sz="1200" kern="0" dirty="0">
                          <a:solidFill>
                            <a:srgbClr val="000000"/>
                          </a:solidFill>
                          <a:latin typeface="굴림" panose="020B0600000101010101" pitchFamily="50" charset="-127"/>
                        </a:rPr>
                        <a:t>', "couldn't", '</a:t>
                      </a:r>
                      <a:r>
                        <a:rPr lang="en-US" altLang="ko-KR" sz="1200" kern="0" dirty="0" err="1">
                          <a:solidFill>
                            <a:srgbClr val="000000"/>
                          </a:solidFill>
                          <a:latin typeface="굴림" panose="020B0600000101010101" pitchFamily="50" charset="-127"/>
                        </a:rPr>
                        <a:t>didn</a:t>
                      </a:r>
                      <a:r>
                        <a:rPr lang="en-US" altLang="ko-KR" sz="1200" kern="0" dirty="0">
                          <a:solidFill>
                            <a:srgbClr val="000000"/>
                          </a:solidFill>
                          <a:latin typeface="굴림" panose="020B0600000101010101" pitchFamily="50" charset="-127"/>
                        </a:rPr>
                        <a:t>', "didn't", '</a:t>
                      </a:r>
                      <a:r>
                        <a:rPr lang="en-US" altLang="ko-KR" sz="1200" kern="0" dirty="0" err="1">
                          <a:solidFill>
                            <a:srgbClr val="000000"/>
                          </a:solidFill>
                          <a:latin typeface="굴림" panose="020B0600000101010101" pitchFamily="50" charset="-127"/>
                        </a:rPr>
                        <a:t>doesn</a:t>
                      </a:r>
                      <a:r>
                        <a:rPr lang="en-US" altLang="ko-KR" sz="1200" kern="0" dirty="0">
                          <a:solidFill>
                            <a:srgbClr val="000000"/>
                          </a:solidFill>
                          <a:latin typeface="굴림" panose="020B0600000101010101" pitchFamily="50" charset="-127"/>
                        </a:rPr>
                        <a:t>', "doesn't", '</a:t>
                      </a:r>
                      <a:r>
                        <a:rPr lang="en-US" altLang="ko-KR" sz="1200" kern="0" dirty="0" err="1">
                          <a:solidFill>
                            <a:srgbClr val="000000"/>
                          </a:solidFill>
                          <a:latin typeface="굴림" panose="020B0600000101010101" pitchFamily="50" charset="-127"/>
                        </a:rPr>
                        <a:t>hadn</a:t>
                      </a:r>
                      <a:r>
                        <a:rPr lang="en-US" altLang="ko-KR" sz="1200" kern="0" dirty="0">
                          <a:solidFill>
                            <a:srgbClr val="000000"/>
                          </a:solidFill>
                          <a:latin typeface="굴림" panose="020B0600000101010101" pitchFamily="50" charset="-127"/>
                        </a:rPr>
                        <a:t>', "hadn't", '</a:t>
                      </a:r>
                      <a:r>
                        <a:rPr lang="en-US" altLang="ko-KR" sz="1200" kern="0" dirty="0" err="1">
                          <a:solidFill>
                            <a:srgbClr val="000000"/>
                          </a:solidFill>
                          <a:latin typeface="굴림" panose="020B0600000101010101" pitchFamily="50" charset="-127"/>
                        </a:rPr>
                        <a:t>hasn</a:t>
                      </a:r>
                      <a:r>
                        <a:rPr lang="en-US" altLang="ko-KR" sz="1200" kern="0" dirty="0">
                          <a:solidFill>
                            <a:srgbClr val="000000"/>
                          </a:solidFill>
                          <a:latin typeface="굴림" panose="020B0600000101010101" pitchFamily="50" charset="-127"/>
                        </a:rPr>
                        <a:t>', "hasn't", 'haven', "haven't", '</a:t>
                      </a:r>
                      <a:r>
                        <a:rPr lang="en-US" altLang="ko-KR" sz="1200" kern="0" dirty="0" err="1">
                          <a:solidFill>
                            <a:srgbClr val="000000"/>
                          </a:solidFill>
                          <a:latin typeface="굴림" panose="020B0600000101010101" pitchFamily="50" charset="-127"/>
                        </a:rPr>
                        <a:t>isn</a:t>
                      </a:r>
                      <a:r>
                        <a:rPr lang="en-US" altLang="ko-KR" sz="1200" kern="0" dirty="0">
                          <a:solidFill>
                            <a:srgbClr val="000000"/>
                          </a:solidFill>
                          <a:latin typeface="굴림" panose="020B0600000101010101" pitchFamily="50" charset="-127"/>
                        </a:rPr>
                        <a:t>', "isn't", 'ma', '</a:t>
                      </a:r>
                      <a:r>
                        <a:rPr lang="en-US" altLang="ko-KR" sz="1200" kern="0" dirty="0" err="1">
                          <a:solidFill>
                            <a:srgbClr val="000000"/>
                          </a:solidFill>
                          <a:latin typeface="굴림" panose="020B0600000101010101" pitchFamily="50" charset="-127"/>
                        </a:rPr>
                        <a:t>mightn</a:t>
                      </a:r>
                      <a:r>
                        <a:rPr lang="en-US" altLang="ko-KR" sz="1200" kern="0" dirty="0">
                          <a:solidFill>
                            <a:srgbClr val="000000"/>
                          </a:solidFill>
                          <a:latin typeface="굴림" panose="020B0600000101010101" pitchFamily="50" charset="-127"/>
                        </a:rPr>
                        <a:t>', "mightn't", '</a:t>
                      </a:r>
                      <a:r>
                        <a:rPr lang="en-US" altLang="ko-KR" sz="1200" kern="0" dirty="0" err="1">
                          <a:solidFill>
                            <a:srgbClr val="000000"/>
                          </a:solidFill>
                          <a:latin typeface="굴림" panose="020B0600000101010101" pitchFamily="50" charset="-127"/>
                        </a:rPr>
                        <a:t>mustn</a:t>
                      </a:r>
                      <a:r>
                        <a:rPr lang="en-US" altLang="ko-KR" sz="1200" kern="0" dirty="0">
                          <a:solidFill>
                            <a:srgbClr val="000000"/>
                          </a:solidFill>
                          <a:latin typeface="굴림" panose="020B0600000101010101" pitchFamily="50" charset="-127"/>
                        </a:rPr>
                        <a:t>', "mustn't", '</a:t>
                      </a:r>
                      <a:r>
                        <a:rPr lang="en-US" altLang="ko-KR" sz="1200" kern="0" dirty="0" err="1">
                          <a:solidFill>
                            <a:srgbClr val="000000"/>
                          </a:solidFill>
                          <a:latin typeface="굴림" panose="020B0600000101010101" pitchFamily="50" charset="-127"/>
                        </a:rPr>
                        <a:t>needn</a:t>
                      </a:r>
                      <a:r>
                        <a:rPr lang="en-US" altLang="ko-KR" sz="1200" kern="0" dirty="0">
                          <a:solidFill>
                            <a:srgbClr val="000000"/>
                          </a:solidFill>
                          <a:latin typeface="굴림" panose="020B0600000101010101" pitchFamily="50" charset="-127"/>
                        </a:rPr>
                        <a:t>', "needn't", '</a:t>
                      </a:r>
                      <a:r>
                        <a:rPr lang="en-US" altLang="ko-KR" sz="1200" kern="0" dirty="0" err="1">
                          <a:solidFill>
                            <a:srgbClr val="000000"/>
                          </a:solidFill>
                          <a:latin typeface="굴림" panose="020B0600000101010101" pitchFamily="50" charset="-127"/>
                        </a:rPr>
                        <a:t>shan</a:t>
                      </a:r>
                      <a:r>
                        <a:rPr lang="en-US" altLang="ko-KR" sz="1200" kern="0" dirty="0">
                          <a:solidFill>
                            <a:srgbClr val="000000"/>
                          </a:solidFill>
                          <a:latin typeface="굴림" panose="020B0600000101010101" pitchFamily="50" charset="-127"/>
                        </a:rPr>
                        <a:t>', "shan't", '</a:t>
                      </a:r>
                      <a:r>
                        <a:rPr lang="en-US" altLang="ko-KR" sz="1200" kern="0" dirty="0" err="1">
                          <a:solidFill>
                            <a:srgbClr val="000000"/>
                          </a:solidFill>
                          <a:latin typeface="굴림" panose="020B0600000101010101" pitchFamily="50" charset="-127"/>
                        </a:rPr>
                        <a:t>shouldn</a:t>
                      </a:r>
                      <a:r>
                        <a:rPr lang="en-US" altLang="ko-KR" sz="1200" kern="0" dirty="0">
                          <a:solidFill>
                            <a:srgbClr val="000000"/>
                          </a:solidFill>
                          <a:latin typeface="굴림" panose="020B0600000101010101" pitchFamily="50" charset="-127"/>
                        </a:rPr>
                        <a:t>', "shouldn't", '</a:t>
                      </a:r>
                      <a:r>
                        <a:rPr lang="en-US" altLang="ko-KR" sz="1200" kern="0" dirty="0" err="1">
                          <a:solidFill>
                            <a:srgbClr val="000000"/>
                          </a:solidFill>
                          <a:latin typeface="굴림" panose="020B0600000101010101" pitchFamily="50" charset="-127"/>
                        </a:rPr>
                        <a:t>wasn</a:t>
                      </a:r>
                      <a:r>
                        <a:rPr lang="en-US" altLang="ko-KR" sz="1200" kern="0" dirty="0">
                          <a:solidFill>
                            <a:srgbClr val="000000"/>
                          </a:solidFill>
                          <a:latin typeface="굴림" panose="020B0600000101010101" pitchFamily="50" charset="-127"/>
                        </a:rPr>
                        <a:t>', "wasn't", '</a:t>
                      </a:r>
                      <a:r>
                        <a:rPr lang="en-US" altLang="ko-KR" sz="1200" kern="0" dirty="0" err="1">
                          <a:solidFill>
                            <a:srgbClr val="000000"/>
                          </a:solidFill>
                          <a:latin typeface="굴림" panose="020B0600000101010101" pitchFamily="50" charset="-127"/>
                        </a:rPr>
                        <a:t>weren</a:t>
                      </a:r>
                      <a:r>
                        <a:rPr lang="en-US" altLang="ko-KR" sz="1200" kern="0" dirty="0">
                          <a:solidFill>
                            <a:srgbClr val="000000"/>
                          </a:solidFill>
                          <a:latin typeface="굴림" panose="020B0600000101010101" pitchFamily="50" charset="-127"/>
                        </a:rPr>
                        <a:t>', "weren't", 'won', "won't", '</a:t>
                      </a:r>
                      <a:r>
                        <a:rPr lang="en-US" altLang="ko-KR" sz="1200" kern="0" dirty="0" err="1">
                          <a:solidFill>
                            <a:srgbClr val="000000"/>
                          </a:solidFill>
                          <a:latin typeface="굴림" panose="020B0600000101010101" pitchFamily="50" charset="-127"/>
                        </a:rPr>
                        <a:t>wouldn</a:t>
                      </a:r>
                      <a:r>
                        <a:rPr lang="en-US" altLang="ko-KR" sz="1200" kern="0" dirty="0">
                          <a:solidFill>
                            <a:srgbClr val="000000"/>
                          </a:solidFill>
                          <a:latin typeface="굴림" panose="020B0600000101010101" pitchFamily="50" charset="-127"/>
                        </a:rPr>
                        <a:t>', "wouldn't"]</a:t>
                      </a:r>
                      <a:endParaRPr lang="en-US" altLang="ko-KR" sz="1200" kern="0" spc="0" dirty="0">
                        <a:solidFill>
                          <a:srgbClr val="000000"/>
                        </a:solidFill>
                        <a:effectLst/>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cxnSp>
        <p:nvCxnSpPr>
          <p:cNvPr id="6" name="직선 연결선 5">
            <a:extLst>
              <a:ext uri="{FF2B5EF4-FFF2-40B4-BE49-F238E27FC236}">
                <a16:creationId xmlns:a16="http://schemas.microsoft.com/office/drawing/2014/main" xmlns="" id="{412C9A88-6614-4781-B190-CE529BA07C10}"/>
              </a:ext>
            </a:extLst>
          </p:cNvPr>
          <p:cNvCxnSpPr>
            <a:cxnSpLocks/>
          </p:cNvCxnSpPr>
          <p:nvPr/>
        </p:nvCxnSpPr>
        <p:spPr>
          <a:xfrm>
            <a:off x="2225382"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xmlns="" id="{3DC0E750-AA13-43A3-A140-3C57D69F4139}"/>
              </a:ext>
            </a:extLst>
          </p:cNvPr>
          <p:cNvSpPr/>
          <p:nvPr/>
        </p:nvSpPr>
        <p:spPr>
          <a:xfrm>
            <a:off x="319213" y="455573"/>
            <a:ext cx="1609736"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a:t>
            </a:r>
            <a:endParaRPr lang="ko-KR" altLang="en-US" sz="2000" dirty="0"/>
          </a:p>
        </p:txBody>
      </p:sp>
    </p:spTree>
    <p:extLst>
      <p:ext uri="{BB962C8B-B14F-4D97-AF65-F5344CB8AC3E}">
        <p14:creationId xmlns:p14="http://schemas.microsoft.com/office/powerpoint/2010/main" val="27462103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xmlns="" id="{C6A10E00-9980-47B1-BFD7-15B044AEC1E1}"/>
              </a:ext>
            </a:extLst>
          </p:cNvPr>
          <p:cNvGraphicFramePr>
            <a:graphicFrameLocks noGrp="1"/>
          </p:cNvGraphicFramePr>
          <p:nvPr>
            <p:extLst>
              <p:ext uri="{D42A27DB-BD31-4B8C-83A1-F6EECF244321}">
                <p14:modId xmlns:p14="http://schemas.microsoft.com/office/powerpoint/2010/main" val="1020802625"/>
              </p:ext>
            </p:extLst>
          </p:nvPr>
        </p:nvGraphicFramePr>
        <p:xfrm>
          <a:off x="2435500" y="455573"/>
          <a:ext cx="6457096" cy="4075352"/>
        </p:xfrm>
        <a:graphic>
          <a:graphicData uri="http://schemas.openxmlformats.org/drawingml/2006/table">
            <a:tbl>
              <a:tblPr firstRow="1" bandRow="1">
                <a:tableStyleId>{5C22544A-7EE6-4342-B048-85BDC9FD1C3A}</a:tableStyleId>
              </a:tblPr>
              <a:tblGrid>
                <a:gridCol w="450123">
                  <a:extLst>
                    <a:ext uri="{9D8B030D-6E8A-4147-A177-3AD203B41FA5}">
                      <a16:colId xmlns:a16="http://schemas.microsoft.com/office/drawing/2014/main" xmlns="" val="20001"/>
                    </a:ext>
                  </a:extLst>
                </a:gridCol>
                <a:gridCol w="6006973">
                  <a:extLst>
                    <a:ext uri="{9D8B030D-6E8A-4147-A177-3AD203B41FA5}">
                      <a16:colId xmlns:a16="http://schemas.microsoft.com/office/drawing/2014/main" xmlns="" val="3219835884"/>
                    </a:ext>
                  </a:extLst>
                </a:gridCol>
              </a:tblGrid>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1" i="0" u="none" strike="noStrike" cap="none" spc="0" normalizeH="0" baseline="0" dirty="0">
                          <a:ln>
                            <a:noFill/>
                          </a:ln>
                          <a:solidFill>
                            <a:srgbClr val="0000FF"/>
                          </a:solidFill>
                          <a:effectLst/>
                          <a:latin typeface="굴림체" panose="020B0609000101010101" pitchFamily="49" charset="-127"/>
                          <a:ea typeface="굴림체" panose="020B0609000101010101" pitchFamily="49" charset="-127"/>
                        </a:rPr>
                        <a:t>Before</a:t>
                      </a:r>
                      <a:endParaRPr kumimoji="0" lang="ko-KR" altLang="ko-KR" sz="3200" b="1" i="0" u="none" strike="noStrike" cap="none" spc="0" normalizeH="0" baseline="0" dirty="0">
                        <a:ln>
                          <a:noFill/>
                        </a:ln>
                        <a:solidFill>
                          <a:srgbClr val="0000FF"/>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0" i="0" u="none" strike="noStrike" cap="none" spc="0"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400" b="0" i="0" u="none" strike="noStrike" cap="none" spc="0" normalizeH="0" baseline="0" dirty="0" err="1">
                          <a:ln>
                            <a:noFill/>
                          </a:ln>
                          <a:solidFill>
                            <a:srgbClr val="F8F8F2"/>
                          </a:solidFill>
                          <a:effectLst/>
                          <a:latin typeface="굴림체" panose="020B0609000101010101" pitchFamily="49" charset="-127"/>
                          <a:ea typeface="굴림체" panose="020B0609000101010101" pitchFamily="49" charset="-127"/>
                        </a:rPr>
                        <a:t>words</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F8F8F2"/>
                          </a:solidFill>
                          <a:effectLst/>
                          <a:latin typeface="굴림체" panose="020B0609000101010101" pitchFamily="49" charset="-127"/>
                          <a:ea typeface="굴림체" panose="020B0609000101010101" pitchFamily="49" charset="-127"/>
                        </a:rPr>
                        <a:t>lower_case.</a:t>
                      </a:r>
                      <a:r>
                        <a:rPr kumimoji="0" lang="ko-KR" altLang="ko-KR" sz="1400" b="0" i="0" u="none" strike="noStrike" cap="none" spc="0" normalizeH="0" baseline="0" dirty="0" err="1">
                          <a:ln>
                            <a:noFill/>
                          </a:ln>
                          <a:solidFill>
                            <a:srgbClr val="66D9EF"/>
                          </a:solidFill>
                          <a:effectLst/>
                          <a:latin typeface="굴림체" panose="020B0609000101010101" pitchFamily="49" charset="-127"/>
                          <a:ea typeface="굴림체" panose="020B0609000101010101" pitchFamily="49" charset="-127"/>
                        </a:rPr>
                        <a:t>split</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3200" b="0" i="0" u="none" strike="noStrike" cap="none" spc="0"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705190">
                <a:tc vMerge="1">
                  <a:txBody>
                    <a:bodyPr/>
                    <a:lstStyle/>
                    <a:p>
                      <a:pPr marL="285750" marR="0" lvl="0" indent="-2857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93" rtl="0" eaLnBrk="1" fontAlgn="base" latinLnBrk="1" hangingPunct="1">
                        <a:lnSpc>
                          <a:spcPct val="100000"/>
                        </a:lnSpc>
                        <a:spcBef>
                          <a:spcPts val="0"/>
                        </a:spcBef>
                        <a:spcAft>
                          <a:spcPts val="0"/>
                        </a:spcAft>
                        <a:buClrTx/>
                        <a:buSzTx/>
                        <a:buFontTx/>
                        <a:buNone/>
                        <a:tabLst/>
                        <a:defRPr/>
                      </a:pP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'with</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'all</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'this</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'stuff', 'going',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'down</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'at</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'the</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'moment',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'with</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kern="1200" spc="0" baseline="0" dirty="0" err="1">
                          <a:solidFill>
                            <a:schemeClr val="dk1"/>
                          </a:solidFill>
                          <a:effectLst/>
                          <a:latin typeface="굴림" panose="020B0600000101010101" pitchFamily="50" charset="-127"/>
                          <a:ea typeface="굴림" panose="020B0600000101010101" pitchFamily="50" charset="-127"/>
                          <a:cs typeface="+mn-cs"/>
                        </a:rPr>
                        <a:t>mj</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a:t>
                      </a:r>
                      <a:r>
                        <a:rPr lang="en-US" altLang="ko-KR" sz="1400" u="heavy" kern="1200" spc="0" baseline="0" dirty="0" err="1">
                          <a:solidFill>
                            <a:schemeClr val="dk1"/>
                          </a:solidFill>
                          <a:effectLst/>
                          <a:uFill>
                            <a:solidFill>
                              <a:srgbClr val="FF0000"/>
                            </a:solidFill>
                          </a:uFill>
                          <a:latin typeface="굴림" panose="020B0600000101010101" pitchFamily="50" charset="-127"/>
                          <a:ea typeface="굴림" panose="020B0600000101010101" pitchFamily="50" charset="-127"/>
                          <a:cs typeface="+mn-cs"/>
                        </a:rPr>
                        <a:t>i</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've</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'started', 'listening',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'to</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'his</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'music', 'watching',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'the</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'odd', 'documentary',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'here</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'and</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'there</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'watched',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'the</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'wiz</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spc="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'and</a:t>
                      </a:r>
                      <a:r>
                        <a:rPr lang="en-US" altLang="ko-KR" sz="1400" kern="1200" spc="0" baseline="0" dirty="0">
                          <a:solidFill>
                            <a:schemeClr val="dk1"/>
                          </a:solidFill>
                          <a:effectLst/>
                          <a:latin typeface="굴림" panose="020B0600000101010101" pitchFamily="50" charset="-127"/>
                          <a:ea typeface="굴림" panose="020B0600000101010101" pitchFamily="50" charset="-127"/>
                          <a:cs typeface="+mn-cs"/>
                        </a:rPr>
                        <a:t>', 'watched’,</a:t>
                      </a:r>
                      <a:r>
                        <a:rPr lang="en-US" altLang="ko-KR" sz="1400" kern="1200" dirty="0">
                          <a:solidFill>
                            <a:schemeClr val="dk1"/>
                          </a:solidFill>
                          <a:effectLst/>
                          <a:latin typeface="굴림" panose="020B0600000101010101" pitchFamily="50" charset="-127"/>
                          <a:ea typeface="굴림" panose="020B0600000101010101" pitchFamily="50" charset="-127"/>
                          <a:cs typeface="+mn-cs"/>
                        </a:rPr>
                        <a:t> 'moonwalker', </a:t>
                      </a:r>
                      <a:r>
                        <a:rPr lang="en-US" altLang="ko-KR" sz="1400" u="heavy" kern="120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'again</a:t>
                      </a:r>
                      <a:r>
                        <a:rPr lang="en-US" altLang="ko-KR" sz="1400" kern="1200" dirty="0">
                          <a:solidFill>
                            <a:schemeClr val="dk1"/>
                          </a:solidFill>
                          <a:effectLst/>
                          <a:latin typeface="굴림" panose="020B0600000101010101" pitchFamily="50" charset="-127"/>
                          <a:ea typeface="굴림" panose="020B0600000101010101" pitchFamily="50" charset="-127"/>
                          <a:cs typeface="+mn-cs"/>
                        </a:rPr>
                        <a:t>', 'maybe', </a:t>
                      </a:r>
                      <a:r>
                        <a:rPr lang="en-US" altLang="ko-KR" sz="1400" u="heavy" kern="120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a:t>
                      </a:r>
                      <a:r>
                        <a:rPr lang="en-US" altLang="ko-KR" sz="1400" u="heavy" kern="1200" baseline="0" dirty="0" err="1">
                          <a:solidFill>
                            <a:schemeClr val="dk1"/>
                          </a:solidFill>
                          <a:effectLst/>
                          <a:uFill>
                            <a:solidFill>
                              <a:srgbClr val="FF0000"/>
                            </a:solidFill>
                          </a:uFill>
                          <a:latin typeface="굴림" panose="020B0600000101010101" pitchFamily="50" charset="-127"/>
                          <a:ea typeface="굴림" panose="020B0600000101010101" pitchFamily="50" charset="-127"/>
                          <a:cs typeface="+mn-cs"/>
                        </a:rPr>
                        <a:t>i</a:t>
                      </a:r>
                      <a:r>
                        <a:rPr lang="en-US" altLang="ko-KR" sz="1400" kern="120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'just</a:t>
                      </a:r>
                      <a:r>
                        <a:rPr lang="en-US" altLang="ko-KR" sz="1400" kern="1200" dirty="0">
                          <a:solidFill>
                            <a:schemeClr val="dk1"/>
                          </a:solidFill>
                          <a:effectLst/>
                          <a:latin typeface="굴림" panose="020B0600000101010101" pitchFamily="50" charset="-127"/>
                          <a:ea typeface="굴림" panose="020B0600000101010101" pitchFamily="50" charset="-127"/>
                          <a:cs typeface="+mn-cs"/>
                        </a:rPr>
                        <a:t>', 'want', </a:t>
                      </a:r>
                      <a:r>
                        <a:rPr lang="en-US" altLang="ko-KR" sz="1400" u="heavy" kern="120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'to</a:t>
                      </a:r>
                      <a:r>
                        <a:rPr lang="en-US" altLang="ko-KR" sz="1400" kern="1200" dirty="0">
                          <a:solidFill>
                            <a:schemeClr val="dk1"/>
                          </a:solidFill>
                          <a:effectLst/>
                          <a:latin typeface="굴림" panose="020B0600000101010101" pitchFamily="50" charset="-127"/>
                          <a:ea typeface="굴림" panose="020B0600000101010101" pitchFamily="50" charset="-127"/>
                          <a:cs typeface="+mn-cs"/>
                        </a:rPr>
                        <a:t>', 'get', </a:t>
                      </a:r>
                      <a:r>
                        <a:rPr lang="en-US" altLang="ko-KR" sz="1400" u="heavy" kern="120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'a</a:t>
                      </a:r>
                      <a:r>
                        <a:rPr lang="en-US" altLang="ko-KR" sz="1400" kern="1200" dirty="0">
                          <a:solidFill>
                            <a:schemeClr val="dk1"/>
                          </a:solidFill>
                          <a:effectLst/>
                          <a:latin typeface="굴림" panose="020B0600000101010101" pitchFamily="50" charset="-127"/>
                          <a:ea typeface="굴림" panose="020B0600000101010101" pitchFamily="50" charset="-127"/>
                          <a:cs typeface="+mn-cs"/>
                        </a:rPr>
                        <a:t>', 'certain’, 'insight', </a:t>
                      </a:r>
                      <a:r>
                        <a:rPr lang="en-US" altLang="ko-KR" sz="1400" u="heavy" kern="120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'into</a:t>
                      </a:r>
                      <a:r>
                        <a:rPr lang="en-US" altLang="ko-KR" sz="1400" kern="1200" dirty="0">
                          <a:solidFill>
                            <a:schemeClr val="dk1"/>
                          </a:solidFill>
                          <a:effectLst/>
                          <a:latin typeface="굴림" panose="020B0600000101010101" pitchFamily="50" charset="-127"/>
                          <a:ea typeface="굴림" panose="020B0600000101010101" pitchFamily="50" charset="-127"/>
                          <a:cs typeface="+mn-cs"/>
                        </a:rPr>
                        <a:t>', </a:t>
                      </a:r>
                      <a:r>
                        <a:rPr lang="en-US" altLang="ko-KR" sz="1400" u="heavy" kern="1200" baseline="0" dirty="0">
                          <a:solidFill>
                            <a:schemeClr val="dk1"/>
                          </a:solidFill>
                          <a:effectLst/>
                          <a:uFill>
                            <a:solidFill>
                              <a:srgbClr val="FF0000"/>
                            </a:solidFill>
                          </a:uFill>
                          <a:latin typeface="굴림" panose="020B0600000101010101" pitchFamily="50" charset="-127"/>
                          <a:ea typeface="굴림" panose="020B0600000101010101" pitchFamily="50" charset="-127"/>
                          <a:cs typeface="+mn-cs"/>
                        </a:rPr>
                        <a:t>'this</a:t>
                      </a:r>
                      <a:r>
                        <a:rPr lang="en-US" altLang="ko-KR" sz="1400" kern="1200" dirty="0">
                          <a:solidFill>
                            <a:schemeClr val="dk1"/>
                          </a:solidFill>
                          <a:effectLst/>
                          <a:latin typeface="굴림" panose="020B0600000101010101" pitchFamily="50" charset="-127"/>
                          <a:ea typeface="굴림" panose="020B0600000101010101" pitchFamily="50" charset="-127"/>
                          <a:cs typeface="+mn-cs"/>
                        </a:rPr>
                        <a:t>', 'guy']</a:t>
                      </a:r>
                      <a:endParaRPr lang="en-US" altLang="ko-KR" sz="1400" kern="1200" spc="0" baseline="0" dirty="0">
                        <a:solidFill>
                          <a:schemeClr val="dk1"/>
                        </a:solidFill>
                        <a:effectLst/>
                        <a:latin typeface="굴림" panose="020B0600000101010101" pitchFamily="50" charset="-127"/>
                        <a:ea typeface="굴림" panose="020B0600000101010101" pitchFamily="50" charset="-127"/>
                        <a:cs typeface="+mn-cs"/>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kumimoji="0" lang="en-US" altLang="ko-KR" sz="14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kumimoji="0" lang="ko-KR" altLang="ko-KR" sz="14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1" i="0" u="none" strike="noStrike" cap="none" spc="0" normalizeH="0" baseline="0" dirty="0">
                          <a:ln>
                            <a:noFill/>
                          </a:ln>
                          <a:solidFill>
                            <a:srgbClr val="D92A6E"/>
                          </a:solidFill>
                          <a:effectLst/>
                          <a:latin typeface="굴림" panose="020B0600000101010101" pitchFamily="50" charset="-127"/>
                          <a:ea typeface="굴림" panose="020B0600000101010101" pitchFamily="50" charset="-127"/>
                        </a:rPr>
                        <a:t>After</a:t>
                      </a:r>
                      <a:endParaRPr kumimoji="0" lang="ko-KR" altLang="ko-KR" sz="1400" b="1" i="0" u="none" strike="noStrike" cap="none" spc="0"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400" b="0" i="0" u="none" strike="noStrike" cap="none" spc="0"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F8F8F2"/>
                          </a:solidFill>
                          <a:effectLst/>
                          <a:latin typeface="굴림체" panose="020B0609000101010101" pitchFamily="49" charset="-127"/>
                          <a:ea typeface="굴림체" panose="020B0609000101010101" pitchFamily="49" charset="-127"/>
                        </a:rPr>
                        <a:t>words</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400" b="0" i="0" u="none" strike="noStrike" cap="none" spc="0" normalizeH="0" baseline="0" dirty="0" err="1">
                          <a:ln>
                            <a:noFill/>
                          </a:ln>
                          <a:solidFill>
                            <a:srgbClr val="F8F8F2"/>
                          </a:solidFill>
                          <a:effectLst/>
                          <a:latin typeface="굴림체" panose="020B0609000101010101" pitchFamily="49" charset="-127"/>
                          <a:ea typeface="굴림체" panose="020B0609000101010101" pitchFamily="49" charset="-127"/>
                        </a:rPr>
                        <a:t>w</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66D9EF"/>
                          </a:solidFill>
                          <a:effectLst/>
                          <a:latin typeface="굴림체" panose="020B0609000101010101" pitchFamily="49" charset="-127"/>
                          <a:ea typeface="굴림체" panose="020B0609000101010101" pitchFamily="49" charset="-127"/>
                        </a:rPr>
                        <a:t>for</a:t>
                      </a:r>
                      <a:r>
                        <a:rPr kumimoji="0" lang="ko-KR" altLang="ko-KR" sz="1400" b="0" i="0" u="none" strike="noStrike" cap="none" spc="0"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F8F8F2"/>
                          </a:solidFill>
                          <a:effectLst/>
                          <a:latin typeface="굴림체" panose="020B0609000101010101" pitchFamily="49" charset="-127"/>
                          <a:ea typeface="굴림체" panose="020B0609000101010101" pitchFamily="49" charset="-127"/>
                        </a:rPr>
                        <a:t>w</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66D9EF"/>
                          </a:solidFill>
                          <a:effectLst/>
                          <a:latin typeface="굴림체" panose="020B0609000101010101" pitchFamily="49" charset="-127"/>
                          <a:ea typeface="굴림체" panose="020B0609000101010101" pitchFamily="49" charset="-127"/>
                        </a:rPr>
                        <a:t>in</a:t>
                      </a:r>
                      <a:r>
                        <a:rPr kumimoji="0" lang="ko-KR" altLang="ko-KR" sz="1400" b="0" i="0" u="none" strike="noStrike" cap="none" spc="0"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F8F8F2"/>
                          </a:solidFill>
                          <a:effectLst/>
                          <a:latin typeface="굴림체" panose="020B0609000101010101" pitchFamily="49" charset="-127"/>
                          <a:ea typeface="굴림체" panose="020B0609000101010101" pitchFamily="49" charset="-127"/>
                        </a:rPr>
                        <a:t>words</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66D9EF"/>
                          </a:solidFill>
                          <a:effectLst/>
                          <a:latin typeface="굴림체" panose="020B0609000101010101" pitchFamily="49" charset="-127"/>
                          <a:ea typeface="굴림체" panose="020B0609000101010101" pitchFamily="49" charset="-127"/>
                        </a:rPr>
                        <a:t>if</a:t>
                      </a:r>
                      <a:r>
                        <a:rPr kumimoji="0" lang="ko-KR" altLang="ko-KR" sz="1400" b="0" i="0" u="none" strike="noStrike" cap="none" spc="0"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66D9EF"/>
                          </a:solidFill>
                          <a:effectLst/>
                          <a:latin typeface="굴림체" panose="020B0609000101010101" pitchFamily="49" charset="-127"/>
                          <a:ea typeface="굴림체" panose="020B0609000101010101" pitchFamily="49" charset="-127"/>
                        </a:rPr>
                        <a:t>not</a:t>
                      </a:r>
                      <a:r>
                        <a:rPr kumimoji="0" lang="ko-KR" altLang="ko-KR" sz="1400" b="0" i="0" u="none" strike="noStrike" cap="none" spc="0"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F8F8F2"/>
                          </a:solidFill>
                          <a:effectLst/>
                          <a:latin typeface="굴림체" panose="020B0609000101010101" pitchFamily="49" charset="-127"/>
                          <a:ea typeface="굴림체" panose="020B0609000101010101" pitchFamily="49" charset="-127"/>
                        </a:rPr>
                        <a:t>w</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66D9EF"/>
                          </a:solidFill>
                          <a:effectLst/>
                          <a:latin typeface="굴림체" panose="020B0609000101010101" pitchFamily="49" charset="-127"/>
                          <a:ea typeface="굴림체" panose="020B0609000101010101" pitchFamily="49" charset="-127"/>
                        </a:rPr>
                        <a:t>in</a:t>
                      </a:r>
                      <a:r>
                        <a:rPr kumimoji="0" lang="ko-KR" altLang="ko-KR" sz="1400" b="0" i="0" u="none" strike="noStrike" cap="none" spc="0"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F8F8F2"/>
                          </a:solidFill>
                          <a:effectLst/>
                          <a:latin typeface="굴림체" panose="020B0609000101010101" pitchFamily="49" charset="-127"/>
                          <a:ea typeface="굴림체" panose="020B0609000101010101" pitchFamily="49" charset="-127"/>
                        </a:rPr>
                        <a:t>stopwords.</a:t>
                      </a:r>
                      <a:r>
                        <a:rPr kumimoji="0" lang="ko-KR" altLang="ko-KR" sz="1400" b="0" i="0" u="none" strike="noStrike" cap="none" spc="0" normalizeH="0" baseline="0" dirty="0" err="1">
                          <a:ln>
                            <a:noFill/>
                          </a:ln>
                          <a:solidFill>
                            <a:srgbClr val="66D9EF"/>
                          </a:solidFill>
                          <a:effectLst/>
                          <a:latin typeface="굴림체" panose="020B0609000101010101" pitchFamily="49" charset="-127"/>
                          <a:ea typeface="굴림체" panose="020B0609000101010101" pitchFamily="49" charset="-127"/>
                        </a:rPr>
                        <a:t>words</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400" b="0" i="0" u="none" strike="noStrike" cap="none" spc="0"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400" b="0" i="0" u="none" strike="noStrike" cap="none" spc="0" normalizeH="0" baseline="0" dirty="0" err="1">
                          <a:ln>
                            <a:noFill/>
                          </a:ln>
                          <a:solidFill>
                            <a:srgbClr val="E6DB74"/>
                          </a:solidFill>
                          <a:effectLst/>
                          <a:latin typeface="굴림체" panose="020B0609000101010101" pitchFamily="49" charset="-127"/>
                          <a:ea typeface="굴림체" panose="020B0609000101010101" pitchFamily="49" charset="-127"/>
                        </a:rPr>
                        <a:t>english</a:t>
                      </a:r>
                      <a:r>
                        <a:rPr kumimoji="0" lang="ko-KR" altLang="ko-KR" sz="1400" b="0" i="0" u="none" strike="noStrike" cap="none" spc="0"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400" b="0" i="0" u="none" strike="noStrike" cap="none" spc="0"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20322"/>
                    </a:solidFill>
                  </a:tcPr>
                </a:tc>
                <a:extLst>
                  <a:ext uri="{0D108BD9-81ED-4DB2-BD59-A6C34878D82A}">
                    <a16:rowId xmlns:a16="http://schemas.microsoft.com/office/drawing/2014/main" xmlns="" val="2189182400"/>
                  </a:ext>
                </a:extLst>
              </a:tr>
              <a:tr h="294308">
                <a:tc rowSpan="3">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3600" b="0" i="0" u="none" strike="noStrike" cap="none" spc="0"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base" latinLnBrk="1"/>
                      <a:r>
                        <a:rPr lang="en-US" altLang="ko-KR" sz="1350" kern="1200" dirty="0">
                          <a:solidFill>
                            <a:schemeClr val="dk1"/>
                          </a:solidFill>
                          <a:effectLst/>
                          <a:latin typeface="굴림" panose="020B0600000101010101" pitchFamily="50" charset="-127"/>
                          <a:ea typeface="굴림" panose="020B0600000101010101" pitchFamily="50" charset="-127"/>
                          <a:cs typeface="+mn-cs"/>
                        </a:rPr>
                        <a:t>['stuff', 'going', 'moment', '</a:t>
                      </a:r>
                      <a:r>
                        <a:rPr lang="en-US" altLang="ko-KR" sz="1350" kern="1200" dirty="0" err="1">
                          <a:solidFill>
                            <a:schemeClr val="dk1"/>
                          </a:solidFill>
                          <a:effectLst/>
                          <a:latin typeface="굴림" panose="020B0600000101010101" pitchFamily="50" charset="-127"/>
                          <a:ea typeface="굴림" panose="020B0600000101010101" pitchFamily="50" charset="-127"/>
                          <a:cs typeface="+mn-cs"/>
                        </a:rPr>
                        <a:t>mj</a:t>
                      </a:r>
                      <a:r>
                        <a:rPr lang="en-US" altLang="ko-KR" sz="1350" kern="1200" dirty="0">
                          <a:solidFill>
                            <a:schemeClr val="dk1"/>
                          </a:solidFill>
                          <a:effectLst/>
                          <a:latin typeface="굴림" panose="020B0600000101010101" pitchFamily="50" charset="-127"/>
                          <a:ea typeface="굴림" panose="020B0600000101010101" pitchFamily="50" charset="-127"/>
                          <a:cs typeface="+mn-cs"/>
                        </a:rPr>
                        <a:t>', 'started', 'listening', 'music', 'watching', 'odd', 'documentary', 'watched', 'wiz', 'watched', 'moonwalker', 'maybe', 'want', 'get', 'certain', 'insight', 'guy’]</a:t>
                      </a:r>
                    </a:p>
                    <a:p>
                      <a:pPr fontAlgn="base" latinLnBrk="1"/>
                      <a:endParaRPr lang="en-US" altLang="ko-KR" sz="1350" kern="1200" dirty="0">
                        <a:solidFill>
                          <a:schemeClr val="dk1"/>
                        </a:solidFill>
                        <a:effectLst/>
                        <a:latin typeface="굴림" panose="020B0600000101010101" pitchFamily="50" charset="-127"/>
                        <a:ea typeface="굴림" panose="020B0600000101010101" pitchFamily="50" charset="-127"/>
                        <a:cs typeface="+mn-cs"/>
                      </a:endParaRPr>
                    </a:p>
                    <a:p>
                      <a:pPr fontAlgn="base" latinLnBrk="1"/>
                      <a:r>
                        <a:rPr lang="en-US" altLang="ko-KR" sz="1350" kern="1200" dirty="0">
                          <a:solidFill>
                            <a:schemeClr val="dk1"/>
                          </a:solidFill>
                          <a:effectLst/>
                          <a:latin typeface="굴림" panose="020B0600000101010101" pitchFamily="50" charset="-127"/>
                          <a:ea typeface="굴림" panose="020B0600000101010101" pitchFamily="50" charset="-127"/>
                          <a:cs typeface="+mn-cs"/>
                        </a:rPr>
                        <a:t> </a:t>
                      </a: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0">
                <a:tc vMerge="1">
                  <a:txBody>
                    <a:bodyPr/>
                    <a:lstStyle/>
                    <a:p>
                      <a:pPr latinLnBrk="1"/>
                      <a:endParaRPr lang="ko-KR" altLang="en-US"/>
                    </a:p>
                  </a:txBody>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400" b="0" i="0" u="none" strike="noStrike" cap="none" spc="0"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400" b="0" i="0" u="none" strike="noStrike" cap="none" spc="0" normalizeH="0" baseline="0" dirty="0" err="1">
                          <a:ln>
                            <a:noFill/>
                          </a:ln>
                          <a:solidFill>
                            <a:srgbClr val="66D9EF"/>
                          </a:solidFill>
                          <a:effectLst/>
                          <a:latin typeface="굴림체" panose="020B0609000101010101" pitchFamily="49" charset="-127"/>
                          <a:ea typeface="굴림체" panose="020B0609000101010101" pitchFamily="49" charset="-127"/>
                        </a:rPr>
                        <a:t>len</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400" b="0" i="0" u="none" strike="noStrike" cap="none" spc="0" normalizeH="0" baseline="0" dirty="0" err="1">
                          <a:ln>
                            <a:noFill/>
                          </a:ln>
                          <a:solidFill>
                            <a:srgbClr val="F8F8F2"/>
                          </a:solidFill>
                          <a:effectLst/>
                          <a:latin typeface="굴림체" panose="020B0609000101010101" pitchFamily="49" charset="-127"/>
                          <a:ea typeface="굴림체" panose="020B0609000101010101" pitchFamily="49" charset="-127"/>
                        </a:rPr>
                        <a:t>words</a:t>
                      </a:r>
                      <a:r>
                        <a:rPr kumimoji="0" lang="ko-KR" altLang="ko-KR" sz="1400" b="0" i="0" u="none" strike="noStrike" cap="none" spc="0" normalizeH="0" baseline="0" dirty="0">
                          <a:ln>
                            <a:noFill/>
                          </a:ln>
                          <a:solidFill>
                            <a:srgbClr val="F8F8F2"/>
                          </a:solidFill>
                          <a:effectLst/>
                          <a:latin typeface="굴림체" panose="020B0609000101010101" pitchFamily="49" charset="-127"/>
                          <a:ea typeface="굴림체" panose="020B0609000101010101" pitchFamily="49" charset="-127"/>
                        </a:rPr>
                        <a:t>)</a:t>
                      </a:r>
                      <a:endParaRPr lang="en-US" altLang="ko-KR" sz="1400" spc="0" baseline="0" dirty="0">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205800517"/>
                  </a:ext>
                </a:extLst>
              </a:tr>
              <a:tr h="294308">
                <a:tc vMerge="1">
                  <a:txBody>
                    <a:bodyPr/>
                    <a:lstStyle/>
                    <a:p>
                      <a:pPr latinLnBrk="1"/>
                      <a:endParaRPr lang="ko-KR" altLang="en-US"/>
                    </a:p>
                  </a:txBody>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400" spc="0" baseline="0" dirty="0">
                          <a:solidFill>
                            <a:schemeClr val="tx1"/>
                          </a:solidFill>
                          <a:latin typeface="굴림" panose="020B0600000101010101" pitchFamily="50" charset="-127"/>
                          <a:ea typeface="굴림" panose="020B0600000101010101" pitchFamily="50" charset="-127"/>
                          <a:cs typeface="Tahoma" panose="020B0604030504040204" pitchFamily="34" charset="0"/>
                        </a:rPr>
                        <a:t> 219       # </a:t>
                      </a:r>
                      <a:r>
                        <a:rPr lang="ko-KR" altLang="en-US" sz="1400" spc="0" baseline="0" dirty="0" err="1">
                          <a:solidFill>
                            <a:schemeClr val="tx1"/>
                          </a:solidFill>
                          <a:latin typeface="굴림" panose="020B0600000101010101" pitchFamily="50" charset="-127"/>
                          <a:ea typeface="굴림" panose="020B0600000101010101" pitchFamily="50" charset="-127"/>
                          <a:cs typeface="Tahoma" panose="020B0604030504040204" pitchFamily="34" charset="0"/>
                        </a:rPr>
                        <a:t>불용어</a:t>
                      </a:r>
                      <a:r>
                        <a:rPr lang="ko-KR" altLang="en-US" sz="1400" spc="0" baseline="0" dirty="0">
                          <a:solidFill>
                            <a:schemeClr val="tx1"/>
                          </a:solidFill>
                          <a:latin typeface="굴림" panose="020B0600000101010101" pitchFamily="50" charset="-127"/>
                          <a:ea typeface="굴림" panose="020B0600000101010101" pitchFamily="50" charset="-127"/>
                          <a:cs typeface="Tahoma" panose="020B0604030504040204" pitchFamily="34" charset="0"/>
                        </a:rPr>
                        <a:t> 제거 후 </a:t>
                      </a:r>
                      <a:r>
                        <a:rPr lang="en-US" altLang="ko-KR" sz="1400" spc="0" baseline="0" dirty="0">
                          <a:solidFill>
                            <a:schemeClr val="tx1"/>
                          </a:solidFill>
                          <a:latin typeface="굴림" panose="020B0600000101010101" pitchFamily="50" charset="-127"/>
                          <a:ea typeface="굴림" panose="020B0600000101010101" pitchFamily="50" charset="-127"/>
                          <a:cs typeface="Tahoma" panose="020B0604030504040204" pitchFamily="34" charset="0"/>
                        </a:rPr>
                        <a:t>437</a:t>
                      </a:r>
                      <a:r>
                        <a:rPr lang="ko-KR" altLang="en-US" sz="1400" spc="0" baseline="0" dirty="0">
                          <a:solidFill>
                            <a:schemeClr val="tx1"/>
                          </a:solidFill>
                          <a:latin typeface="굴림" panose="020B0600000101010101" pitchFamily="50" charset="-127"/>
                          <a:ea typeface="굴림" panose="020B0600000101010101" pitchFamily="50" charset="-127"/>
                          <a:cs typeface="Tahoma" panose="020B0604030504040204" pitchFamily="34" charset="0"/>
                        </a:rPr>
                        <a:t>개 단어에서 </a:t>
                      </a:r>
                      <a:r>
                        <a:rPr lang="en-US" altLang="ko-KR" sz="1400" spc="0" baseline="0" dirty="0">
                          <a:solidFill>
                            <a:schemeClr val="tx1"/>
                          </a:solidFill>
                          <a:latin typeface="굴림" panose="020B0600000101010101" pitchFamily="50" charset="-127"/>
                          <a:ea typeface="굴림" panose="020B0600000101010101" pitchFamily="50" charset="-127"/>
                          <a:cs typeface="Tahoma" panose="020B0604030504040204" pitchFamily="34" charset="0"/>
                        </a:rPr>
                        <a:t>219</a:t>
                      </a:r>
                      <a:r>
                        <a:rPr lang="ko-KR" altLang="en-US" sz="1400" spc="0" baseline="0" dirty="0">
                          <a:solidFill>
                            <a:schemeClr val="tx1"/>
                          </a:solidFill>
                          <a:latin typeface="굴림" panose="020B0600000101010101" pitchFamily="50" charset="-127"/>
                          <a:ea typeface="굴림" panose="020B0600000101010101" pitchFamily="50" charset="-127"/>
                          <a:cs typeface="Tahoma" panose="020B0604030504040204" pitchFamily="34" charset="0"/>
                        </a:rPr>
                        <a:t>개 단어로 줄어듦</a:t>
                      </a:r>
                      <a:r>
                        <a:rPr lang="en-US" altLang="ko-KR" sz="1400" spc="0" baseline="0" dirty="0">
                          <a:solidFill>
                            <a:schemeClr val="tx1"/>
                          </a:solidFill>
                          <a:latin typeface="굴림" panose="020B0600000101010101" pitchFamily="50" charset="-127"/>
                          <a:ea typeface="굴림" panose="020B0600000101010101" pitchFamily="50" charset="-127"/>
                          <a:cs typeface="Tahoma" panose="020B0604030504040204" pitchFamily="34" charset="0"/>
                        </a:rPr>
                        <a:t>.</a:t>
                      </a:r>
                      <a:endParaRPr lang="en-US" altLang="ko-KR" sz="1400" spc="0" baseline="0" dirty="0">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57486112"/>
                  </a:ext>
                </a:extLst>
              </a:tr>
            </a:tbl>
          </a:graphicData>
        </a:graphic>
      </p:graphicFrame>
      <p:sp>
        <p:nvSpPr>
          <p:cNvPr id="7" name="직사각형 6">
            <a:extLst>
              <a:ext uri="{FF2B5EF4-FFF2-40B4-BE49-F238E27FC236}">
                <a16:creationId xmlns:a16="http://schemas.microsoft.com/office/drawing/2014/main" xmlns="" id="{95D1BC59-C8BF-427C-B824-EC7999B15EF4}"/>
              </a:ext>
            </a:extLst>
          </p:cNvPr>
          <p:cNvSpPr/>
          <p:nvPr/>
        </p:nvSpPr>
        <p:spPr>
          <a:xfrm>
            <a:off x="319213" y="455573"/>
            <a:ext cx="1609736"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a:t>
            </a:r>
            <a:endParaRPr lang="ko-KR" altLang="en-US" sz="2000" dirty="0"/>
          </a:p>
        </p:txBody>
      </p:sp>
      <p:sp>
        <p:nvSpPr>
          <p:cNvPr id="8" name="TextBox 7">
            <a:extLst>
              <a:ext uri="{FF2B5EF4-FFF2-40B4-BE49-F238E27FC236}">
                <a16:creationId xmlns:a16="http://schemas.microsoft.com/office/drawing/2014/main" xmlns="" id="{C3014DE7-2786-48AC-B8D7-2D7B073B0F51}"/>
              </a:ext>
            </a:extLst>
          </p:cNvPr>
          <p:cNvSpPr txBox="1"/>
          <p:nvPr/>
        </p:nvSpPr>
        <p:spPr>
          <a:xfrm>
            <a:off x="319213" y="3180227"/>
            <a:ext cx="1670002" cy="830997"/>
          </a:xfrm>
          <a:prstGeom prst="rect">
            <a:avLst/>
          </a:prstGeom>
          <a:solidFill>
            <a:schemeClr val="bg1"/>
          </a:solidFill>
        </p:spPr>
        <p:txBody>
          <a:bodyPr wrap="square" rtlCol="0">
            <a:spAutoFit/>
          </a:bodyPr>
          <a:lstStyle/>
          <a:p>
            <a:pPr>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(4)</a:t>
            </a:r>
          </a:p>
          <a:p>
            <a:pPr>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NLTK</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를 사용해 </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ko-KR" altLang="en-US" sz="16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불용어</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제거</a:t>
            </a:r>
            <a:endParaRPr lang="ko-KR" altLang="en-US" sz="853" dirty="0"/>
          </a:p>
        </p:txBody>
      </p:sp>
      <p:cxnSp>
        <p:nvCxnSpPr>
          <p:cNvPr id="9" name="직선 연결선 8">
            <a:extLst>
              <a:ext uri="{FF2B5EF4-FFF2-40B4-BE49-F238E27FC236}">
                <a16:creationId xmlns:a16="http://schemas.microsoft.com/office/drawing/2014/main" xmlns="" id="{27014A77-349F-4FF7-BEB0-8496EEC0A2E8}"/>
              </a:ext>
            </a:extLst>
          </p:cNvPr>
          <p:cNvCxnSpPr>
            <a:cxnSpLocks/>
          </p:cNvCxnSpPr>
          <p:nvPr/>
        </p:nvCxnSpPr>
        <p:spPr>
          <a:xfrm>
            <a:off x="2225382"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440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D393169-BB35-4634-A5F5-401E73777E72}"/>
              </a:ext>
            </a:extLst>
          </p:cNvPr>
          <p:cNvSpPr txBox="1"/>
          <p:nvPr/>
        </p:nvSpPr>
        <p:spPr>
          <a:xfrm>
            <a:off x="834310" y="387117"/>
            <a:ext cx="4865676" cy="59465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(5)  stemming</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어간 추출</a:t>
            </a:r>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형태소 분석</a:t>
            </a:r>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p>
          <a:p>
            <a:endParaRPr lang="ko-KR" altLang="en-US" dirty="0"/>
          </a:p>
        </p:txBody>
      </p:sp>
      <p:sp>
        <p:nvSpPr>
          <p:cNvPr id="4" name="TextBox 3">
            <a:extLst>
              <a:ext uri="{FF2B5EF4-FFF2-40B4-BE49-F238E27FC236}">
                <a16:creationId xmlns:a16="http://schemas.microsoft.com/office/drawing/2014/main" xmlns="" id="{5916E0A8-E7B5-4CA5-883B-040FCA416EEC}"/>
              </a:ext>
            </a:extLst>
          </p:cNvPr>
          <p:cNvSpPr txBox="1"/>
          <p:nvPr/>
        </p:nvSpPr>
        <p:spPr>
          <a:xfrm>
            <a:off x="1401633" y="941723"/>
            <a:ext cx="6667779" cy="3674083"/>
          </a:xfrm>
          <a:prstGeom prst="rect">
            <a:avLst/>
          </a:prstGeom>
          <a:noFill/>
          <a:ln w="12700">
            <a:solidFill>
              <a:srgbClr val="FCD2DF"/>
            </a:solidFill>
          </a:ln>
        </p:spPr>
        <p:txBody>
          <a:bodyPr wrap="square" rtlCol="0">
            <a:spAutoFit/>
          </a:bodyPr>
          <a:lstStyle/>
          <a:p>
            <a:pPr marL="173572" indent="-173572">
              <a:lnSpc>
                <a:spcPct val="120000"/>
              </a:lnSpc>
              <a:buClr>
                <a:srgbClr val="6600FF"/>
              </a:buClr>
              <a:buFont typeface="Wingdings" panose="05000000000000000000" pitchFamily="2" charset="2"/>
              <a:buChar char="§"/>
            </a:pPr>
            <a:r>
              <a:rPr lang="ko-KR" altLang="en-US" sz="1300" b="1" dirty="0">
                <a:solidFill>
                  <a:srgbClr val="6600FF"/>
                </a:solidFill>
                <a:latin typeface="굴림" panose="020B0600000101010101" pitchFamily="50" charset="-127"/>
                <a:ea typeface="굴림" panose="020B0600000101010101" pitchFamily="50" charset="-127"/>
                <a:cs typeface="Tahoma" panose="020B0604030504040204" pitchFamily="34" charset="0"/>
              </a:rPr>
              <a:t>어간</a:t>
            </a:r>
            <a:r>
              <a:rPr lang="ko-KR" altLang="en-US" sz="1300" b="1" dirty="0">
                <a:latin typeface="굴림" panose="020B0600000101010101" pitchFamily="50" charset="-127"/>
                <a:ea typeface="굴림" panose="020B0600000101010101" pitchFamily="50" charset="-127"/>
                <a:cs typeface="Tahoma" panose="020B0604030504040204" pitchFamily="34" charset="0"/>
              </a:rPr>
              <a:t> </a:t>
            </a:r>
            <a:r>
              <a:rPr lang="en-US" altLang="ko-KR" sz="1300" b="1" dirty="0">
                <a:latin typeface="굴림" panose="020B0600000101010101" pitchFamily="50" charset="-127"/>
                <a:ea typeface="굴림" panose="020B0600000101010101" pitchFamily="50" charset="-127"/>
                <a:cs typeface="Tahoma" panose="020B0604030504040204" pitchFamily="34" charset="0"/>
              </a:rPr>
              <a:t>: </a:t>
            </a:r>
            <a:r>
              <a:rPr lang="ko-KR" altLang="en-US" sz="1300" b="1" dirty="0">
                <a:latin typeface="굴림" panose="020B0600000101010101" pitchFamily="50" charset="-127"/>
                <a:ea typeface="굴림" panose="020B0600000101010101" pitchFamily="50" charset="-127"/>
                <a:cs typeface="Tahoma" panose="020B0604030504040204" pitchFamily="34" charset="0"/>
              </a:rPr>
              <a:t>한 단어의 </a:t>
            </a:r>
            <a:r>
              <a:rPr lang="ko-KR" altLang="en-US" sz="1300" b="1" dirty="0">
                <a:solidFill>
                  <a:srgbClr val="D92A6E"/>
                </a:solidFill>
                <a:latin typeface="굴림" panose="020B0600000101010101" pitchFamily="50" charset="-127"/>
                <a:ea typeface="굴림" panose="020B0600000101010101" pitchFamily="50" charset="-127"/>
                <a:cs typeface="Tahoma" panose="020B0604030504040204" pitchFamily="34" charset="0"/>
              </a:rPr>
              <a:t>개념적 의미</a:t>
            </a:r>
            <a:r>
              <a:rPr lang="ko-KR" altLang="en-US" sz="1300" b="1" dirty="0">
                <a:latin typeface="굴림" panose="020B0600000101010101" pitchFamily="50" charset="-127"/>
                <a:ea typeface="굴림" panose="020B0600000101010101" pitchFamily="50" charset="-127"/>
                <a:cs typeface="Tahoma" panose="020B0604030504040204" pitchFamily="34" charset="0"/>
              </a:rPr>
              <a:t>를 나타내는 변화하지 않고 고정된 요소</a:t>
            </a:r>
            <a:r>
              <a:rPr lang="en-US" altLang="ko-KR" sz="1300" b="1" dirty="0">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20000"/>
              </a:lnSpc>
              <a:buClr>
                <a:srgbClr val="6600FF"/>
              </a:buClr>
              <a:buFont typeface="Wingdings" panose="05000000000000000000" pitchFamily="2" charset="2"/>
              <a:buChar char="§"/>
            </a:pPr>
            <a:r>
              <a:rPr lang="ko-KR" altLang="en-US" sz="1300" b="1" dirty="0">
                <a:solidFill>
                  <a:srgbClr val="6600FF"/>
                </a:solidFill>
                <a:latin typeface="굴림" panose="020B0600000101010101" pitchFamily="50" charset="-127"/>
                <a:ea typeface="굴림" panose="020B0600000101010101" pitchFamily="50" charset="-127"/>
                <a:cs typeface="Tahoma" panose="020B0604030504040204" pitchFamily="34" charset="0"/>
              </a:rPr>
              <a:t>어간 추출</a:t>
            </a:r>
            <a:r>
              <a:rPr lang="en-US" altLang="ko-KR" sz="1300" b="1" dirty="0">
                <a:solidFill>
                  <a:srgbClr val="6600FF"/>
                </a:solidFill>
                <a:latin typeface="굴림" panose="020B0600000101010101" pitchFamily="50" charset="-127"/>
                <a:ea typeface="굴림" panose="020B0600000101010101" pitchFamily="50" charset="-127"/>
                <a:cs typeface="Tahoma" panose="020B0604030504040204" pitchFamily="34" charset="0"/>
              </a:rPr>
              <a:t>(stemming) </a:t>
            </a:r>
            <a:r>
              <a:rPr lang="en-US" altLang="ko-KR" sz="1300" b="1" dirty="0">
                <a:latin typeface="굴림" panose="020B0600000101010101" pitchFamily="50" charset="-127"/>
                <a:ea typeface="굴림" panose="020B0600000101010101" pitchFamily="50" charset="-127"/>
                <a:cs typeface="Tahoma" panose="020B0604030504040204" pitchFamily="34" charset="0"/>
              </a:rPr>
              <a:t>:</a:t>
            </a:r>
            <a:r>
              <a:rPr lang="ko-KR" altLang="en-US" sz="1300" b="1" dirty="0">
                <a:latin typeface="굴림" panose="020B0600000101010101" pitchFamily="50" charset="-127"/>
                <a:ea typeface="굴림" panose="020B0600000101010101" pitchFamily="50" charset="-127"/>
                <a:cs typeface="Tahoma" panose="020B0604030504040204" pitchFamily="34" charset="0"/>
              </a:rPr>
              <a:t> 어형이 변형된 단어로부터 접사 등을 제거하고 그 단어의 어간을 분리해 내는 것</a:t>
            </a:r>
            <a:endParaRPr lang="en-US" altLang="ko-KR" sz="13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20000"/>
              </a:lnSpc>
              <a:buClr>
                <a:srgbClr val="6600FF"/>
              </a:buClr>
              <a:buFont typeface="Wingdings" panose="05000000000000000000" pitchFamily="2" charset="2"/>
              <a:buChar char="§"/>
            </a:pPr>
            <a:endParaRPr lang="en-US" altLang="ko-KR" sz="13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20000"/>
              </a:lnSpc>
              <a:buClr>
                <a:srgbClr val="6600FF"/>
              </a:buClr>
              <a:buFont typeface="Wingdings" panose="05000000000000000000" pitchFamily="2" charset="2"/>
              <a:buChar char="§"/>
            </a:pPr>
            <a:endParaRPr lang="en-US" altLang="ko-KR" sz="13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20000"/>
              </a:lnSpc>
              <a:buClr>
                <a:srgbClr val="6600FF"/>
              </a:buClr>
              <a:buFont typeface="Wingdings" panose="05000000000000000000" pitchFamily="2" charset="2"/>
              <a:buChar char="§"/>
            </a:pPr>
            <a:r>
              <a:rPr lang="ko-KR" altLang="en-US" sz="1300" b="1" dirty="0">
                <a:solidFill>
                  <a:srgbClr val="0000FF"/>
                </a:solidFill>
                <a:latin typeface="굴림" panose="020B0600000101010101" pitchFamily="50" charset="-127"/>
                <a:ea typeface="굴림" panose="020B0600000101010101" pitchFamily="50" charset="-127"/>
                <a:cs typeface="Tahoma" panose="020B0604030504040204" pitchFamily="34" charset="0"/>
              </a:rPr>
              <a:t>먹다</a:t>
            </a:r>
            <a:r>
              <a:rPr lang="en-US" altLang="ko-KR" sz="1300" b="1" dirty="0">
                <a:solidFill>
                  <a:srgbClr val="0000FF"/>
                </a:solidFill>
                <a:latin typeface="굴림" panose="020B0600000101010101" pitchFamily="50" charset="-127"/>
                <a:ea typeface="굴림" panose="020B0600000101010101" pitchFamily="50" charset="-127"/>
                <a:cs typeface="Tahoma" panose="020B0604030504040204" pitchFamily="34" charset="0"/>
              </a:rPr>
              <a:t>, </a:t>
            </a:r>
            <a:r>
              <a:rPr lang="ko-KR" altLang="en-US" sz="1300" b="1" dirty="0" err="1">
                <a:solidFill>
                  <a:srgbClr val="0000FF"/>
                </a:solidFill>
                <a:latin typeface="굴림" panose="020B0600000101010101" pitchFamily="50" charset="-127"/>
                <a:ea typeface="굴림" panose="020B0600000101010101" pitchFamily="50" charset="-127"/>
                <a:cs typeface="Tahoma" panose="020B0604030504040204" pitchFamily="34" charset="0"/>
              </a:rPr>
              <a:t>먹니</a:t>
            </a:r>
            <a:r>
              <a:rPr lang="en-US" altLang="ko-KR" sz="1300" b="1" dirty="0">
                <a:solidFill>
                  <a:srgbClr val="0000FF"/>
                </a:solidFill>
                <a:latin typeface="굴림" panose="020B0600000101010101" pitchFamily="50" charset="-127"/>
                <a:ea typeface="굴림" panose="020B0600000101010101" pitchFamily="50" charset="-127"/>
                <a:cs typeface="Tahoma" panose="020B0604030504040204" pitchFamily="34" charset="0"/>
              </a:rPr>
              <a:t>,</a:t>
            </a:r>
            <a:r>
              <a:rPr lang="ko-KR" altLang="en-US" sz="1300" b="1" dirty="0">
                <a:solidFill>
                  <a:srgbClr val="0000FF"/>
                </a:solidFill>
                <a:latin typeface="굴림" panose="020B0600000101010101" pitchFamily="50" charset="-127"/>
                <a:ea typeface="굴림" panose="020B0600000101010101" pitchFamily="50" charset="-127"/>
                <a:cs typeface="Tahoma" panose="020B0604030504040204" pitchFamily="34" charset="0"/>
              </a:rPr>
              <a:t> 먹고   </a:t>
            </a:r>
            <a:r>
              <a:rPr lang="en-US" altLang="ko-KR" sz="1300" b="1" dirty="0">
                <a:solidFill>
                  <a:srgbClr val="0000FF"/>
                </a:solidFill>
                <a:latin typeface="굴림" panose="020B0600000101010101" pitchFamily="50" charset="-127"/>
                <a:ea typeface="굴림" panose="020B0600000101010101" pitchFamily="50" charset="-127"/>
                <a:cs typeface="Tahoma" panose="020B0604030504040204" pitchFamily="34" charset="0"/>
              </a:rPr>
              <a:t>:</a:t>
            </a:r>
            <a:r>
              <a:rPr lang="ko-KR" altLang="en-US" sz="1300" b="1" dirty="0">
                <a:solidFill>
                  <a:srgbClr val="0000FF"/>
                </a:solidFill>
                <a:latin typeface="굴림" panose="020B0600000101010101" pitchFamily="50" charset="-127"/>
                <a:ea typeface="굴림" panose="020B0600000101010101" pitchFamily="50" charset="-127"/>
                <a:cs typeface="Tahoma" panose="020B0604030504040204" pitchFamily="34" charset="0"/>
              </a:rPr>
              <a:t>   어간 </a:t>
            </a:r>
            <a:r>
              <a:rPr lang="en-US" altLang="ko-KR" sz="1300" b="1" dirty="0">
                <a:solidFill>
                  <a:srgbClr val="0000FF"/>
                </a:solidFill>
                <a:latin typeface="굴림" panose="020B0600000101010101" pitchFamily="50" charset="-127"/>
                <a:ea typeface="굴림" panose="020B0600000101010101" pitchFamily="50" charset="-127"/>
                <a:cs typeface="Tahoma" panose="020B0604030504040204" pitchFamily="34" charset="0"/>
              </a:rPr>
              <a:t>= </a:t>
            </a:r>
            <a:r>
              <a:rPr lang="ko-KR" altLang="en-US" sz="1300" b="1" dirty="0">
                <a:solidFill>
                  <a:srgbClr val="0000FF"/>
                </a:solidFill>
                <a:latin typeface="굴림" panose="020B0600000101010101" pitchFamily="50" charset="-127"/>
                <a:ea typeface="굴림" panose="020B0600000101010101" pitchFamily="50" charset="-127"/>
                <a:cs typeface="Tahoma" panose="020B0604030504040204" pitchFamily="34" charset="0"/>
              </a:rPr>
              <a:t>먹</a:t>
            </a:r>
            <a:endParaRPr lang="en-US" altLang="ko-KR" sz="1300" b="1" dirty="0">
              <a:solidFill>
                <a:srgbClr val="0000FF"/>
              </a:solidFill>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20000"/>
              </a:lnSpc>
              <a:buClr>
                <a:srgbClr val="6600FF"/>
              </a:buClr>
              <a:buFont typeface="Wingdings" panose="05000000000000000000" pitchFamily="2" charset="2"/>
              <a:buChar char="§"/>
            </a:pPr>
            <a:r>
              <a:rPr lang="ko-KR" altLang="en-US" sz="1300" b="1" dirty="0">
                <a:solidFill>
                  <a:srgbClr val="0000FF"/>
                </a:solidFill>
                <a:latin typeface="굴림" panose="020B0600000101010101" pitchFamily="50" charset="-127"/>
                <a:ea typeface="굴림" panose="020B0600000101010101" pitchFamily="50" charset="-127"/>
              </a:rPr>
              <a:t>잡다</a:t>
            </a:r>
            <a:r>
              <a:rPr lang="en-US" altLang="ko-KR" sz="1300" b="1" dirty="0">
                <a:solidFill>
                  <a:srgbClr val="0000FF"/>
                </a:solidFill>
                <a:latin typeface="굴림" panose="020B0600000101010101" pitchFamily="50" charset="-127"/>
                <a:ea typeface="굴림" panose="020B0600000101010101" pitchFamily="50" charset="-127"/>
              </a:rPr>
              <a:t>, </a:t>
            </a:r>
            <a:r>
              <a:rPr lang="ko-KR" altLang="en-US" sz="1300" b="1" dirty="0">
                <a:solidFill>
                  <a:srgbClr val="0000FF"/>
                </a:solidFill>
                <a:latin typeface="굴림" panose="020B0600000101010101" pitchFamily="50" charset="-127"/>
                <a:ea typeface="굴림" panose="020B0600000101010101" pitchFamily="50" charset="-127"/>
              </a:rPr>
              <a:t>잡느냐</a:t>
            </a:r>
            <a:r>
              <a:rPr lang="en-US" altLang="ko-KR" sz="1300" b="1" dirty="0">
                <a:solidFill>
                  <a:srgbClr val="0000FF"/>
                </a:solidFill>
                <a:latin typeface="굴림" panose="020B0600000101010101" pitchFamily="50" charset="-127"/>
                <a:ea typeface="굴림" panose="020B0600000101010101" pitchFamily="50" charset="-127"/>
              </a:rPr>
              <a:t>, </a:t>
            </a:r>
            <a:r>
              <a:rPr lang="ko-KR" altLang="en-US" sz="1300" b="1" dirty="0">
                <a:solidFill>
                  <a:srgbClr val="0000FF"/>
                </a:solidFill>
                <a:latin typeface="굴림" panose="020B0600000101010101" pitchFamily="50" charset="-127"/>
                <a:ea typeface="굴림" panose="020B0600000101010101" pitchFamily="50" charset="-127"/>
              </a:rPr>
              <a:t>잡아라</a:t>
            </a:r>
            <a:r>
              <a:rPr lang="en-US" altLang="ko-KR" sz="1300" b="1" dirty="0">
                <a:solidFill>
                  <a:srgbClr val="0000FF"/>
                </a:solidFill>
                <a:latin typeface="굴림" panose="020B0600000101010101" pitchFamily="50" charset="-127"/>
                <a:ea typeface="굴림" panose="020B0600000101010101" pitchFamily="50" charset="-127"/>
              </a:rPr>
              <a:t>, </a:t>
            </a:r>
            <a:r>
              <a:rPr lang="ko-KR" altLang="en-US" sz="1300" b="1" dirty="0">
                <a:solidFill>
                  <a:srgbClr val="0000FF"/>
                </a:solidFill>
                <a:latin typeface="굴림" panose="020B0600000101010101" pitchFamily="50" charset="-127"/>
                <a:ea typeface="굴림" panose="020B0600000101010101" pitchFamily="50" charset="-127"/>
              </a:rPr>
              <a:t>잡자</a:t>
            </a:r>
            <a:r>
              <a:rPr lang="en-US" altLang="ko-KR" sz="1300" b="1" dirty="0">
                <a:solidFill>
                  <a:srgbClr val="0000FF"/>
                </a:solidFill>
                <a:latin typeface="굴림" panose="020B0600000101010101" pitchFamily="50" charset="-127"/>
                <a:ea typeface="굴림" panose="020B0600000101010101" pitchFamily="50" charset="-127"/>
              </a:rPr>
              <a:t>, </a:t>
            </a:r>
            <a:r>
              <a:rPr lang="ko-KR" altLang="en-US" sz="1300" b="1" dirty="0">
                <a:solidFill>
                  <a:srgbClr val="0000FF"/>
                </a:solidFill>
                <a:latin typeface="굴림" panose="020B0600000101010101" pitchFamily="50" charset="-127"/>
                <a:ea typeface="굴림" panose="020B0600000101010101" pitchFamily="50" charset="-127"/>
              </a:rPr>
              <a:t>잡는구나   </a:t>
            </a:r>
            <a:r>
              <a:rPr lang="en-US" altLang="ko-KR" sz="1300" b="1" dirty="0">
                <a:solidFill>
                  <a:srgbClr val="0000FF"/>
                </a:solidFill>
                <a:latin typeface="굴림" panose="020B0600000101010101" pitchFamily="50" charset="-127"/>
                <a:ea typeface="굴림" panose="020B0600000101010101" pitchFamily="50" charset="-127"/>
              </a:rPr>
              <a:t>:   </a:t>
            </a:r>
            <a:r>
              <a:rPr lang="ko-KR" altLang="en-US" sz="1300" b="1" dirty="0">
                <a:solidFill>
                  <a:srgbClr val="0000FF"/>
                </a:solidFill>
                <a:latin typeface="굴림" panose="020B0600000101010101" pitchFamily="50" charset="-127"/>
                <a:ea typeface="굴림" panose="020B0600000101010101" pitchFamily="50" charset="-127"/>
              </a:rPr>
              <a:t>어간 </a:t>
            </a:r>
            <a:r>
              <a:rPr lang="en-US" altLang="ko-KR" sz="1300" b="1" dirty="0">
                <a:solidFill>
                  <a:srgbClr val="0000FF"/>
                </a:solidFill>
                <a:latin typeface="굴림" panose="020B0600000101010101" pitchFamily="50" charset="-127"/>
                <a:ea typeface="굴림" panose="020B0600000101010101" pitchFamily="50" charset="-127"/>
              </a:rPr>
              <a:t>= </a:t>
            </a:r>
            <a:r>
              <a:rPr lang="ko-KR" altLang="en-US" sz="1300" b="1" dirty="0">
                <a:solidFill>
                  <a:srgbClr val="0000FF"/>
                </a:solidFill>
                <a:latin typeface="굴림" panose="020B0600000101010101" pitchFamily="50" charset="-127"/>
                <a:ea typeface="굴림" panose="020B0600000101010101" pitchFamily="50" charset="-127"/>
              </a:rPr>
              <a:t>잡</a:t>
            </a:r>
            <a:endParaRPr lang="en-US" altLang="ko-KR" sz="1300" b="1" dirty="0">
              <a:solidFill>
                <a:srgbClr val="0000FF"/>
              </a:solidFill>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20000"/>
              </a:lnSpc>
              <a:buClr>
                <a:srgbClr val="6600FF"/>
              </a:buClr>
              <a:buFont typeface="Wingdings" panose="05000000000000000000" pitchFamily="2" charset="2"/>
              <a:buChar char="§"/>
            </a:pPr>
            <a:r>
              <a:rPr lang="en-US" altLang="ko-KR" sz="1300" b="1" dirty="0">
                <a:solidFill>
                  <a:srgbClr val="0000FF"/>
                </a:solidFill>
                <a:latin typeface="굴림" panose="020B0600000101010101" pitchFamily="50" charset="-127"/>
                <a:ea typeface="굴림" panose="020B0600000101010101" pitchFamily="50" charset="-127"/>
              </a:rPr>
              <a:t>c</a:t>
            </a:r>
            <a:r>
              <a:rPr lang="ko-KR" altLang="ko-KR" sz="1300" b="1" dirty="0" err="1">
                <a:solidFill>
                  <a:srgbClr val="0000FF"/>
                </a:solidFill>
                <a:latin typeface="굴림" panose="020B0600000101010101" pitchFamily="50" charset="-127"/>
                <a:ea typeface="굴림" panose="020B0600000101010101" pitchFamily="50" charset="-127"/>
              </a:rPr>
              <a:t>ats</a:t>
            </a:r>
            <a:r>
              <a:rPr lang="en-US" altLang="ko-KR" sz="1300" b="1" dirty="0">
                <a:solidFill>
                  <a:srgbClr val="0000FF"/>
                </a:solidFill>
                <a:latin typeface="굴림" panose="020B0600000101010101" pitchFamily="50" charset="-127"/>
                <a:ea typeface="굴림" panose="020B0600000101010101" pitchFamily="50" charset="-127"/>
              </a:rPr>
              <a:t>, </a:t>
            </a:r>
            <a:r>
              <a:rPr lang="ko-KR" altLang="ko-KR" sz="1300" b="1" dirty="0" err="1">
                <a:solidFill>
                  <a:srgbClr val="0000FF"/>
                </a:solidFill>
                <a:latin typeface="굴림" panose="020B0600000101010101" pitchFamily="50" charset="-127"/>
                <a:ea typeface="굴림" panose="020B0600000101010101" pitchFamily="50" charset="-127"/>
              </a:rPr>
              <a:t>catlike</a:t>
            </a:r>
            <a:r>
              <a:rPr lang="en-US" altLang="ko-KR" sz="1300" b="1" dirty="0">
                <a:solidFill>
                  <a:srgbClr val="0000FF"/>
                </a:solidFill>
                <a:latin typeface="굴림" panose="020B0600000101010101" pitchFamily="50" charset="-127"/>
                <a:ea typeface="굴림" panose="020B0600000101010101" pitchFamily="50" charset="-127"/>
              </a:rPr>
              <a:t>, </a:t>
            </a:r>
            <a:r>
              <a:rPr lang="ko-KR" altLang="ko-KR" sz="1300" b="1" dirty="0" err="1">
                <a:solidFill>
                  <a:srgbClr val="0000FF"/>
                </a:solidFill>
                <a:latin typeface="굴림" panose="020B0600000101010101" pitchFamily="50" charset="-127"/>
                <a:ea typeface="굴림" panose="020B0600000101010101" pitchFamily="50" charset="-127"/>
              </a:rPr>
              <a:t>catty</a:t>
            </a:r>
            <a:r>
              <a:rPr lang="en-US" altLang="ko-KR" sz="1300" b="1" dirty="0">
                <a:solidFill>
                  <a:srgbClr val="0000FF"/>
                </a:solidFill>
                <a:latin typeface="굴림" panose="020B0600000101010101" pitchFamily="50" charset="-127"/>
                <a:ea typeface="굴림" panose="020B0600000101010101" pitchFamily="50" charset="-127"/>
              </a:rPr>
              <a:t> </a:t>
            </a:r>
            <a:r>
              <a:rPr lang="ko-KR" altLang="en-US" sz="1300" b="1" dirty="0">
                <a:solidFill>
                  <a:srgbClr val="0000FF"/>
                </a:solidFill>
                <a:latin typeface="굴림" panose="020B0600000101010101" pitchFamily="50" charset="-127"/>
                <a:ea typeface="굴림" panose="020B0600000101010101" pitchFamily="50" charset="-127"/>
              </a:rPr>
              <a:t>  </a:t>
            </a:r>
            <a:r>
              <a:rPr lang="en-US" altLang="ko-KR" sz="1300" b="1" dirty="0">
                <a:solidFill>
                  <a:srgbClr val="0000FF"/>
                </a:solidFill>
                <a:latin typeface="굴림" panose="020B0600000101010101" pitchFamily="50" charset="-127"/>
                <a:ea typeface="굴림" panose="020B0600000101010101" pitchFamily="50" charset="-127"/>
              </a:rPr>
              <a:t>:   </a:t>
            </a:r>
            <a:r>
              <a:rPr lang="ko-KR" altLang="en-US" sz="1300" b="1" dirty="0">
                <a:solidFill>
                  <a:srgbClr val="0000FF"/>
                </a:solidFill>
                <a:latin typeface="굴림" panose="020B0600000101010101" pitchFamily="50" charset="-127"/>
                <a:ea typeface="굴림" panose="020B0600000101010101" pitchFamily="50" charset="-127"/>
              </a:rPr>
              <a:t>어간 </a:t>
            </a:r>
            <a:r>
              <a:rPr lang="en-US" altLang="ko-KR" sz="1300" b="1" dirty="0">
                <a:solidFill>
                  <a:srgbClr val="0000FF"/>
                </a:solidFill>
                <a:latin typeface="굴림" panose="020B0600000101010101" pitchFamily="50" charset="-127"/>
                <a:ea typeface="굴림" panose="020B0600000101010101" pitchFamily="50" charset="-127"/>
              </a:rPr>
              <a:t>= cat</a:t>
            </a:r>
            <a:endParaRPr lang="en-US" altLang="ko-KR" sz="1300" b="1" dirty="0">
              <a:solidFill>
                <a:srgbClr val="0000FF"/>
              </a:solidFill>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20000"/>
              </a:lnSpc>
              <a:buClr>
                <a:srgbClr val="6600FF"/>
              </a:buClr>
              <a:buFont typeface="Wingdings" panose="05000000000000000000" pitchFamily="2" charset="2"/>
              <a:buChar char="§"/>
            </a:pPr>
            <a:r>
              <a:rPr lang="ko-KR" altLang="ko-KR" sz="1300" b="1" dirty="0" err="1">
                <a:solidFill>
                  <a:srgbClr val="0000FF"/>
                </a:solidFill>
                <a:latin typeface="굴림" panose="020B0600000101010101" pitchFamily="50" charset="-127"/>
                <a:ea typeface="굴림" panose="020B0600000101010101" pitchFamily="50" charset="-127"/>
              </a:rPr>
              <a:t>fishing</a:t>
            </a:r>
            <a:r>
              <a:rPr lang="ko-KR" altLang="ko-KR" sz="1300" b="1" dirty="0">
                <a:solidFill>
                  <a:srgbClr val="0000FF"/>
                </a:solidFill>
                <a:latin typeface="굴림" panose="020B0600000101010101" pitchFamily="50" charset="-127"/>
                <a:ea typeface="굴림" panose="020B0600000101010101" pitchFamily="50" charset="-127"/>
              </a:rPr>
              <a:t>, </a:t>
            </a:r>
            <a:r>
              <a:rPr lang="ko-KR" altLang="ko-KR" sz="1300" b="1" dirty="0" err="1">
                <a:solidFill>
                  <a:srgbClr val="0000FF"/>
                </a:solidFill>
                <a:latin typeface="굴림" panose="020B0600000101010101" pitchFamily="50" charset="-127"/>
                <a:ea typeface="굴림" panose="020B0600000101010101" pitchFamily="50" charset="-127"/>
              </a:rPr>
              <a:t>fished</a:t>
            </a:r>
            <a:r>
              <a:rPr lang="ko-KR" altLang="ko-KR" sz="1300" b="1" dirty="0">
                <a:solidFill>
                  <a:srgbClr val="0000FF"/>
                </a:solidFill>
                <a:latin typeface="굴림" panose="020B0600000101010101" pitchFamily="50" charset="-127"/>
                <a:ea typeface="굴림" panose="020B0600000101010101" pitchFamily="50" charset="-127"/>
              </a:rPr>
              <a:t>, </a:t>
            </a:r>
            <a:r>
              <a:rPr lang="ko-KR" altLang="ko-KR" sz="1300" b="1" dirty="0" err="1">
                <a:solidFill>
                  <a:srgbClr val="0000FF"/>
                </a:solidFill>
                <a:latin typeface="굴림" panose="020B0600000101010101" pitchFamily="50" charset="-127"/>
                <a:ea typeface="굴림" panose="020B0600000101010101" pitchFamily="50" charset="-127"/>
              </a:rPr>
              <a:t>fisher</a:t>
            </a:r>
            <a:r>
              <a:rPr lang="en-US" altLang="ko-KR" sz="1300" b="1" dirty="0">
                <a:solidFill>
                  <a:srgbClr val="0000FF"/>
                </a:solidFill>
                <a:latin typeface="굴림" panose="020B0600000101010101" pitchFamily="50" charset="-127"/>
                <a:ea typeface="굴림" panose="020B0600000101010101" pitchFamily="50" charset="-127"/>
              </a:rPr>
              <a:t>   :  </a:t>
            </a:r>
            <a:r>
              <a:rPr lang="ko-KR" altLang="en-US" sz="1300" b="1" dirty="0">
                <a:solidFill>
                  <a:srgbClr val="0000FF"/>
                </a:solidFill>
                <a:latin typeface="굴림" panose="020B0600000101010101" pitchFamily="50" charset="-127"/>
                <a:ea typeface="굴림" panose="020B0600000101010101" pitchFamily="50" charset="-127"/>
              </a:rPr>
              <a:t> 어간 </a:t>
            </a:r>
            <a:r>
              <a:rPr lang="en-US" altLang="ko-KR" sz="1300" b="1" dirty="0">
                <a:solidFill>
                  <a:srgbClr val="0000FF"/>
                </a:solidFill>
                <a:latin typeface="굴림" panose="020B0600000101010101" pitchFamily="50" charset="-127"/>
                <a:ea typeface="굴림" panose="020B0600000101010101" pitchFamily="50" charset="-127"/>
              </a:rPr>
              <a:t>= </a:t>
            </a:r>
            <a:r>
              <a:rPr lang="ko-KR" altLang="ko-KR" sz="1300" b="1" dirty="0" err="1">
                <a:solidFill>
                  <a:srgbClr val="0000FF"/>
                </a:solidFill>
                <a:latin typeface="굴림" panose="020B0600000101010101" pitchFamily="50" charset="-127"/>
                <a:ea typeface="굴림" panose="020B0600000101010101" pitchFamily="50" charset="-127"/>
              </a:rPr>
              <a:t>fish</a:t>
            </a:r>
            <a:endParaRPr lang="en-US" altLang="ko-KR" sz="1300" b="1" dirty="0">
              <a:solidFill>
                <a:srgbClr val="0000FF"/>
              </a:solidFill>
              <a:latin typeface="굴림" panose="020B0600000101010101" pitchFamily="50" charset="-127"/>
              <a:ea typeface="굴림" panose="020B0600000101010101" pitchFamily="50" charset="-127"/>
            </a:endParaRPr>
          </a:p>
          <a:p>
            <a:pPr marL="173572" indent="-173572">
              <a:lnSpc>
                <a:spcPct val="120000"/>
              </a:lnSpc>
              <a:buClr>
                <a:srgbClr val="6600FF"/>
              </a:buClr>
              <a:buFont typeface="Wingdings" panose="05000000000000000000" pitchFamily="2" charset="2"/>
              <a:buChar char="§"/>
            </a:pPr>
            <a:endParaRPr lang="en-US" altLang="ko-KR" sz="13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20000"/>
              </a:lnSpc>
              <a:buClr>
                <a:srgbClr val="6600FF"/>
              </a:buClr>
              <a:buFont typeface="Wingdings" panose="05000000000000000000" pitchFamily="2" charset="2"/>
              <a:buChar char="§"/>
            </a:pPr>
            <a:endParaRPr lang="ko-KR" altLang="en-US" sz="13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20000"/>
              </a:lnSpc>
              <a:buClr>
                <a:srgbClr val="6600FF"/>
              </a:buClr>
              <a:buFont typeface="Wingdings" panose="05000000000000000000" pitchFamily="2" charset="2"/>
              <a:buChar char="§"/>
            </a:pPr>
            <a:r>
              <a:rPr lang="en-US" altLang="ko-KR" sz="1300" b="1" dirty="0">
                <a:latin typeface="굴림" panose="020B0600000101010101" pitchFamily="50" charset="-127"/>
                <a:ea typeface="굴림" panose="020B0600000101010101" pitchFamily="50" charset="-127"/>
                <a:cs typeface="Tahoma" panose="020B0604030504040204" pitchFamily="34" charset="0"/>
              </a:rPr>
              <a:t>message,</a:t>
            </a:r>
            <a:r>
              <a:rPr lang="ko-KR" altLang="en-US" sz="1300" b="1" dirty="0">
                <a:latin typeface="굴림" panose="020B0600000101010101" pitchFamily="50" charset="-127"/>
                <a:ea typeface="굴림" panose="020B0600000101010101" pitchFamily="50" charset="-127"/>
                <a:cs typeface="Tahoma" panose="020B0604030504040204" pitchFamily="34" charset="0"/>
              </a:rPr>
              <a:t> </a:t>
            </a:r>
            <a:r>
              <a:rPr lang="en-US" altLang="ko-KR" sz="1300" b="1" dirty="0">
                <a:latin typeface="굴림" panose="020B0600000101010101" pitchFamily="50" charset="-127"/>
                <a:ea typeface="굴림" panose="020B0600000101010101" pitchFamily="50" charset="-127"/>
                <a:cs typeface="Tahoma" panose="020B0604030504040204" pitchFamily="34" charset="0"/>
              </a:rPr>
              <a:t>messages(</a:t>
            </a:r>
            <a:r>
              <a:rPr lang="ko-KR" altLang="en-US" sz="1300" b="1" dirty="0">
                <a:latin typeface="굴림" panose="020B0600000101010101" pitchFamily="50" charset="-127"/>
                <a:ea typeface="굴림" panose="020B0600000101010101" pitchFamily="50" charset="-127"/>
                <a:cs typeface="Tahoma" panose="020B0604030504040204" pitchFamily="34" charset="0"/>
              </a:rPr>
              <a:t>복수</a:t>
            </a:r>
            <a:r>
              <a:rPr lang="en-US" altLang="ko-KR" sz="1300" b="1" dirty="0">
                <a:latin typeface="굴림" panose="020B0600000101010101" pitchFamily="50" charset="-127"/>
                <a:ea typeface="굴림" panose="020B0600000101010101" pitchFamily="50" charset="-127"/>
                <a:cs typeface="Tahoma" panose="020B0604030504040204" pitchFamily="34" charset="0"/>
              </a:rPr>
              <a:t>),</a:t>
            </a:r>
            <a:r>
              <a:rPr lang="ko-KR" altLang="en-US" sz="1300" b="1" dirty="0">
                <a:latin typeface="굴림" panose="020B0600000101010101" pitchFamily="50" charset="-127"/>
                <a:ea typeface="굴림" panose="020B0600000101010101" pitchFamily="50" charset="-127"/>
                <a:cs typeface="Tahoma" panose="020B0604030504040204" pitchFamily="34" charset="0"/>
              </a:rPr>
              <a:t> </a:t>
            </a:r>
            <a:r>
              <a:rPr lang="en-US" altLang="ko-KR" sz="1300" b="1" dirty="0">
                <a:latin typeface="굴림" panose="020B0600000101010101" pitchFamily="50" charset="-127"/>
                <a:ea typeface="굴림" panose="020B0600000101010101" pitchFamily="50" charset="-127"/>
                <a:cs typeface="Tahoma" panose="020B0604030504040204" pitchFamily="34" charset="0"/>
              </a:rPr>
              <a:t>messaging(</a:t>
            </a:r>
            <a:r>
              <a:rPr lang="ko-KR" altLang="en-US" sz="1300" b="1" dirty="0">
                <a:latin typeface="굴림" panose="020B0600000101010101" pitchFamily="50" charset="-127"/>
                <a:ea typeface="굴림" panose="020B0600000101010101" pitchFamily="50" charset="-127"/>
                <a:cs typeface="Tahoma" panose="020B0604030504040204" pitchFamily="34" charset="0"/>
              </a:rPr>
              <a:t>진행형</a:t>
            </a:r>
            <a:r>
              <a:rPr lang="en-US" altLang="ko-KR" sz="1300" b="1" dirty="0">
                <a:latin typeface="굴림" panose="020B0600000101010101" pitchFamily="50" charset="-127"/>
                <a:ea typeface="굴림" panose="020B0600000101010101" pitchFamily="50" charset="-127"/>
                <a:cs typeface="Tahoma" panose="020B0604030504040204" pitchFamily="34" charset="0"/>
              </a:rPr>
              <a:t>)</a:t>
            </a:r>
            <a:r>
              <a:rPr lang="ko-KR" altLang="en-US" sz="1300" b="1" dirty="0">
                <a:latin typeface="굴림" panose="020B0600000101010101" pitchFamily="50" charset="-127"/>
                <a:ea typeface="굴림" panose="020B0600000101010101" pitchFamily="50" charset="-127"/>
                <a:cs typeface="Tahoma" panose="020B0604030504040204" pitchFamily="34" charset="0"/>
              </a:rPr>
              <a:t>과 같이 복수형</a:t>
            </a:r>
            <a:r>
              <a:rPr lang="en-US" altLang="ko-KR" sz="1300" b="1" dirty="0">
                <a:latin typeface="굴림" panose="020B0600000101010101" pitchFamily="50" charset="-127"/>
                <a:ea typeface="굴림" panose="020B0600000101010101" pitchFamily="50" charset="-127"/>
                <a:cs typeface="Tahoma" panose="020B0604030504040204" pitchFamily="34" charset="0"/>
              </a:rPr>
              <a:t>, </a:t>
            </a:r>
            <a:r>
              <a:rPr lang="ko-KR" altLang="en-US" sz="1300" b="1" dirty="0">
                <a:latin typeface="굴림" panose="020B0600000101010101" pitchFamily="50" charset="-127"/>
                <a:ea typeface="굴림" panose="020B0600000101010101" pitchFamily="50" charset="-127"/>
                <a:cs typeface="Tahoma" panose="020B0604030504040204" pitchFamily="34" charset="0"/>
              </a:rPr>
              <a:t>진행형 등의 문자를 같은 의미의 단어로 다룰 수 있도록 </a:t>
            </a:r>
            <a:r>
              <a:rPr lang="ko-KR" altLang="en-US" sz="1300" b="1" dirty="0" err="1">
                <a:latin typeface="굴림" panose="020B0600000101010101" pitchFamily="50" charset="-127"/>
                <a:ea typeface="굴림" panose="020B0600000101010101" pitchFamily="50" charset="-127"/>
                <a:cs typeface="Tahoma" panose="020B0604030504040204" pitchFamily="34" charset="0"/>
              </a:rPr>
              <a:t>도와줌</a:t>
            </a:r>
            <a:r>
              <a:rPr lang="en-US" altLang="ko-KR" sz="1300" b="1" dirty="0">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20000"/>
              </a:lnSpc>
              <a:buClr>
                <a:srgbClr val="6600FF"/>
              </a:buClr>
              <a:buFont typeface="Wingdings" panose="05000000000000000000" pitchFamily="2" charset="2"/>
              <a:buChar char="§"/>
            </a:pPr>
            <a:r>
              <a:rPr lang="en-US" altLang="ko-KR" sz="1300" b="1" dirty="0">
                <a:latin typeface="굴림" panose="020B0600000101010101" pitchFamily="50" charset="-127"/>
                <a:ea typeface="굴림" panose="020B0600000101010101" pitchFamily="50" charset="-127"/>
                <a:cs typeface="Tahoma" panose="020B0604030504040204" pitchFamily="34" charset="0"/>
              </a:rPr>
              <a:t>NLTK</a:t>
            </a:r>
            <a:r>
              <a:rPr lang="ko-KR" altLang="en-US" sz="1300" b="1" dirty="0">
                <a:latin typeface="굴림" panose="020B0600000101010101" pitchFamily="50" charset="-127"/>
                <a:ea typeface="굴림" panose="020B0600000101010101" pitchFamily="50" charset="-127"/>
                <a:cs typeface="Tahoma" panose="020B0604030504040204" pitchFamily="34" charset="0"/>
              </a:rPr>
              <a:t>에서 제공하는 형태소 분석기 </a:t>
            </a:r>
            <a:r>
              <a:rPr lang="en-US" altLang="ko-KR" sz="1300" b="1" dirty="0">
                <a:latin typeface="굴림" panose="020B0600000101010101" pitchFamily="50" charset="-127"/>
                <a:ea typeface="굴림" panose="020B0600000101010101" pitchFamily="50" charset="-127"/>
                <a:cs typeface="Tahoma" panose="020B0604030504040204" pitchFamily="34" charset="0"/>
              </a:rPr>
              <a:t>: </a:t>
            </a:r>
            <a:br>
              <a:rPr lang="en-US" altLang="ko-KR" sz="1300" b="1" dirty="0">
                <a:latin typeface="굴림" panose="020B0600000101010101" pitchFamily="50" charset="-127"/>
                <a:ea typeface="굴림" panose="020B0600000101010101" pitchFamily="50" charset="-127"/>
                <a:cs typeface="Tahoma" panose="020B0604030504040204" pitchFamily="34" charset="0"/>
              </a:rPr>
            </a:br>
            <a:r>
              <a:rPr lang="ko-KR" altLang="ko-KR" sz="1300" b="1" dirty="0" err="1">
                <a:latin typeface="굴림" panose="020B0600000101010101" pitchFamily="50" charset="-127"/>
                <a:ea typeface="굴림" panose="020B0600000101010101" pitchFamily="50" charset="-127"/>
              </a:rPr>
              <a:t>PorterStemme</a:t>
            </a:r>
            <a:r>
              <a:rPr lang="en-US" altLang="ko-KR" sz="1300" b="1" dirty="0">
                <a:latin typeface="굴림" panose="020B0600000101010101" pitchFamily="50" charset="-127"/>
                <a:ea typeface="굴림" panose="020B0600000101010101" pitchFamily="50" charset="-127"/>
              </a:rPr>
              <a:t>r</a:t>
            </a:r>
            <a:r>
              <a:rPr lang="ko-KR" altLang="ko-KR" sz="1300" b="1" dirty="0">
                <a:latin typeface="굴림" panose="020B0600000101010101" pitchFamily="50" charset="-127"/>
                <a:ea typeface="굴림" panose="020B0600000101010101" pitchFamily="50" charset="-127"/>
              </a:rPr>
              <a:t> </a:t>
            </a:r>
            <a:r>
              <a:rPr lang="en-US" altLang="ko-KR" sz="1300" b="1" dirty="0">
                <a:latin typeface="굴림" panose="020B0600000101010101" pitchFamily="50" charset="-127"/>
                <a:ea typeface="굴림" panose="020B0600000101010101" pitchFamily="50" charset="-127"/>
                <a:cs typeface="Tahoma" panose="020B0604030504040204" pitchFamily="34" charset="0"/>
              </a:rPr>
              <a:t>/</a:t>
            </a:r>
            <a:r>
              <a:rPr lang="ko-KR" altLang="en-US" sz="1300" b="1" dirty="0">
                <a:latin typeface="굴림" panose="020B0600000101010101" pitchFamily="50" charset="-127"/>
                <a:ea typeface="굴림" panose="020B0600000101010101" pitchFamily="50" charset="-127"/>
                <a:cs typeface="Tahoma" panose="020B0604030504040204" pitchFamily="34" charset="0"/>
              </a:rPr>
              <a:t> </a:t>
            </a:r>
            <a:r>
              <a:rPr lang="ko-KR" altLang="ko-KR" sz="1300" b="1" dirty="0" err="1">
                <a:latin typeface="굴림" panose="020B0600000101010101" pitchFamily="50" charset="-127"/>
                <a:ea typeface="굴림" panose="020B0600000101010101" pitchFamily="50" charset="-127"/>
              </a:rPr>
              <a:t>LancasterStemmer</a:t>
            </a:r>
            <a:r>
              <a:rPr lang="ko-KR" altLang="ko-KR" sz="1300" b="1" dirty="0">
                <a:latin typeface="굴림" panose="020B0600000101010101" pitchFamily="50" charset="-127"/>
                <a:ea typeface="굴림" panose="020B0600000101010101" pitchFamily="50" charset="-127"/>
              </a:rPr>
              <a:t> </a:t>
            </a:r>
            <a:r>
              <a:rPr lang="en-US" altLang="ko-KR" sz="1300" b="1" dirty="0">
                <a:latin typeface="굴림" panose="020B0600000101010101" pitchFamily="50" charset="-127"/>
                <a:ea typeface="굴림" panose="020B0600000101010101" pitchFamily="50" charset="-127"/>
                <a:cs typeface="Tahoma" panose="020B0604030504040204" pitchFamily="34" charset="0"/>
              </a:rPr>
              <a:t>/ </a:t>
            </a:r>
            <a:r>
              <a:rPr lang="en-US" altLang="ko-KR" sz="1300" b="1" dirty="0" err="1">
                <a:latin typeface="굴림" panose="020B0600000101010101" pitchFamily="50" charset="-127"/>
                <a:ea typeface="굴림" panose="020B0600000101010101" pitchFamily="50" charset="-127"/>
                <a:cs typeface="Tahoma" panose="020B0604030504040204" pitchFamily="34" charset="0"/>
              </a:rPr>
              <a:t>SnowballStemmer</a:t>
            </a:r>
            <a:endParaRPr lang="ko-KR" altLang="en-US" sz="1300" dirty="0"/>
          </a:p>
        </p:txBody>
      </p:sp>
    </p:spTree>
    <p:extLst>
      <p:ext uri="{BB962C8B-B14F-4D97-AF65-F5344CB8AC3E}">
        <p14:creationId xmlns:p14="http://schemas.microsoft.com/office/powerpoint/2010/main" val="3482625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2663806" y="890260"/>
            <a:ext cx="4897566" cy="3416320"/>
          </a:xfrm>
          <a:prstGeom prst="rect">
            <a:avLst/>
          </a:prstGeom>
          <a:solidFill>
            <a:schemeClr val="bg1"/>
          </a:solidFill>
        </p:spPr>
        <p:txBody>
          <a:bodyPr wrap="square" rtlCol="0">
            <a:spAutoFit/>
          </a:bodyPr>
          <a:lstStyle/>
          <a:p>
            <a:pPr marL="342900" indent="-342900">
              <a:lnSpc>
                <a:spcPct val="150000"/>
              </a:lnSpc>
              <a:buClr>
                <a:srgbClr val="6600FF"/>
              </a:buClr>
              <a:buFont typeface="Wingdings" panose="05000000000000000000" pitchFamily="2" charset="2"/>
              <a:buChar char="§"/>
            </a:pPr>
            <a:r>
              <a:rPr lang="ko-KR" altLang="en-US" sz="12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외국어 영화 리뷰</a:t>
            </a:r>
            <a:r>
              <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en-US" altLang="ko-KR" sz="12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sentiment </a:t>
            </a:r>
            <a:r>
              <a:rPr lang="ko-KR" altLang="en-US" sz="12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분석</a:t>
            </a:r>
            <a:r>
              <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
            </a:r>
            <a:br>
              <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rPr>
            </a:br>
            <a:r>
              <a:rPr lang="en-US" altLang="ko-KR" sz="1200" b="1" dirty="0" smtClean="0">
                <a:latin typeface="굴림" panose="020B0600000101010101" pitchFamily="50" charset="-127"/>
                <a:ea typeface="굴림" panose="020B0600000101010101" pitchFamily="50" charset="-127"/>
                <a:cs typeface="Tahoma" panose="020B0604030504040204" pitchFamily="34" charset="0"/>
              </a:rPr>
              <a:t>BOW(Bag </a:t>
            </a:r>
            <a:r>
              <a:rPr lang="en-US" altLang="ko-KR" sz="1200" b="1" dirty="0">
                <a:latin typeface="굴림" panose="020B0600000101010101" pitchFamily="50" charset="-127"/>
                <a:ea typeface="굴림" panose="020B0600000101010101" pitchFamily="50" charset="-127"/>
                <a:cs typeface="Tahoma" panose="020B0604030504040204" pitchFamily="34" charset="0"/>
              </a:rPr>
              <a:t>of </a:t>
            </a:r>
            <a:r>
              <a:rPr lang="en-US" altLang="ko-KR" sz="1200" b="1" dirty="0" smtClean="0">
                <a:latin typeface="굴림" panose="020B0600000101010101" pitchFamily="50" charset="-127"/>
                <a:ea typeface="굴림" panose="020B0600000101010101" pitchFamily="50" charset="-127"/>
                <a:cs typeface="Tahoma" panose="020B0604030504040204" pitchFamily="34" charset="0"/>
              </a:rPr>
              <a:t>Words)</a:t>
            </a:r>
            <a:br>
              <a:rPr lang="en-US" altLang="ko-KR" sz="1200" b="1" dirty="0" smtClean="0">
                <a:latin typeface="굴림" panose="020B0600000101010101" pitchFamily="50" charset="-127"/>
                <a:ea typeface="굴림" panose="020B0600000101010101" pitchFamily="50" charset="-127"/>
                <a:cs typeface="Tahoma" panose="020B0604030504040204" pitchFamily="34" charset="0"/>
              </a:rPr>
            </a:br>
            <a:r>
              <a:rPr lang="en-US" altLang="ko-KR" sz="1200" b="1" dirty="0" smtClean="0">
                <a:latin typeface="굴림" panose="020B0600000101010101" pitchFamily="50" charset="-127"/>
                <a:ea typeface="굴림" panose="020B0600000101010101" pitchFamily="50" charset="-127"/>
                <a:cs typeface="Tahoma" panose="020B0604030504040204" pitchFamily="34" charset="0"/>
              </a:rPr>
              <a:t>Word2Vec(Word </a:t>
            </a:r>
            <a:r>
              <a:rPr lang="en-US" altLang="ko-KR" sz="1200" b="1" dirty="0">
                <a:latin typeface="굴림" panose="020B0600000101010101" pitchFamily="50" charset="-127"/>
                <a:ea typeface="굴림" panose="020B0600000101010101" pitchFamily="50" charset="-127"/>
                <a:cs typeface="Tahoma" panose="020B0604030504040204" pitchFamily="34" charset="0"/>
              </a:rPr>
              <a:t>Embedding to </a:t>
            </a:r>
            <a:r>
              <a:rPr lang="en-US" altLang="ko-KR" sz="1200" b="1" dirty="0" smtClean="0">
                <a:latin typeface="굴림" panose="020B0600000101010101" pitchFamily="50" charset="-127"/>
                <a:ea typeface="굴림" panose="020B0600000101010101" pitchFamily="50" charset="-127"/>
                <a:cs typeface="Tahoma" panose="020B0604030504040204" pitchFamily="34" charset="0"/>
              </a:rPr>
              <a:t>Vector)</a:t>
            </a:r>
            <a:br>
              <a:rPr lang="en-US" altLang="ko-KR" sz="1200" b="1" dirty="0" smtClean="0">
                <a:latin typeface="굴림" panose="020B0600000101010101" pitchFamily="50" charset="-127"/>
                <a:ea typeface="굴림" panose="020B0600000101010101" pitchFamily="50" charset="-127"/>
                <a:cs typeface="Tahoma" panose="020B0604030504040204" pitchFamily="34" charset="0"/>
              </a:rPr>
            </a:br>
            <a:r>
              <a:rPr lang="en-US" altLang="ko-KR" sz="1200" b="1" dirty="0" smtClean="0">
                <a:latin typeface="굴림" panose="020B0600000101010101" pitchFamily="50" charset="-127"/>
                <a:ea typeface="굴림" panose="020B0600000101010101" pitchFamily="50" charset="-127"/>
                <a:cs typeface="Tahoma" panose="020B0604030504040204" pitchFamily="34" charset="0"/>
              </a:rPr>
              <a:t>K-means</a:t>
            </a:r>
            <a:br>
              <a:rPr lang="en-US" altLang="ko-KR" sz="1200" b="1" dirty="0" smtClean="0">
                <a:latin typeface="굴림" panose="020B0600000101010101" pitchFamily="50" charset="-127"/>
                <a:ea typeface="굴림" panose="020B0600000101010101" pitchFamily="50" charset="-127"/>
                <a:cs typeface="Tahoma" panose="020B0604030504040204" pitchFamily="34" charset="0"/>
              </a:rPr>
            </a:br>
            <a:r>
              <a:rPr lang="en-US" altLang="ko-KR" sz="1200" b="1" dirty="0" smtClean="0">
                <a:latin typeface="굴림" panose="020B0600000101010101" pitchFamily="50" charset="-127"/>
                <a:ea typeface="굴림" panose="020B0600000101010101" pitchFamily="50" charset="-127"/>
                <a:cs typeface="Tahoma" panose="020B0604030504040204" pitchFamily="34" charset="0"/>
              </a:rPr>
              <a:t>TF-IDF  </a:t>
            </a:r>
            <a:r>
              <a:rPr lang="en-US" altLang="ko-KR" sz="1200" b="1" dirty="0">
                <a:latin typeface="굴림" panose="020B0600000101010101" pitchFamily="50" charset="-127"/>
                <a:ea typeface="굴림" panose="020B0600000101010101" pitchFamily="50" charset="-127"/>
                <a:cs typeface="Tahoma" panose="020B0604030504040204" pitchFamily="34" charset="0"/>
              </a:rPr>
              <a:t>(Term Frequency - Inverse Document </a:t>
            </a:r>
            <a:r>
              <a:rPr lang="en-US" altLang="ko-KR" sz="1200" b="1" dirty="0" smtClean="0">
                <a:latin typeface="굴림" panose="020B0600000101010101" pitchFamily="50" charset="-127"/>
                <a:ea typeface="굴림" panose="020B0600000101010101" pitchFamily="50" charset="-127"/>
                <a:cs typeface="Tahoma" panose="020B0604030504040204" pitchFamily="34" charset="0"/>
              </a:rPr>
              <a:t>Frequency)</a:t>
            </a:r>
            <a:br>
              <a:rPr lang="en-US" altLang="ko-KR" sz="1200" b="1" dirty="0" smtClean="0">
                <a:latin typeface="굴림" panose="020B0600000101010101" pitchFamily="50" charset="-127"/>
                <a:ea typeface="굴림" panose="020B0600000101010101" pitchFamily="50" charset="-127"/>
                <a:cs typeface="Tahoma" panose="020B0604030504040204" pitchFamily="34" charset="0"/>
              </a:rPr>
            </a:br>
            <a:r>
              <a:rPr lang="en-US" altLang="ko-KR" sz="1200" b="1" dirty="0" err="1" smtClean="0">
                <a:latin typeface="굴림" panose="020B0600000101010101" pitchFamily="50" charset="-127"/>
                <a:ea typeface="굴림" panose="020B0600000101010101" pitchFamily="50" charset="-127"/>
                <a:cs typeface="Tahoma" panose="020B0604030504040204" pitchFamily="34" charset="0"/>
              </a:rPr>
              <a:t>XGBoost</a:t>
            </a:r>
            <a:r>
              <a:rPr lang="en-US" altLang="ko-KR" sz="1200" b="1" dirty="0" smtClean="0">
                <a:latin typeface="굴림" panose="020B0600000101010101" pitchFamily="50" charset="-127"/>
                <a:ea typeface="굴림" panose="020B0600000101010101" pitchFamily="50" charset="-127"/>
                <a:cs typeface="Tahoma" panose="020B0604030504040204" pitchFamily="34" charset="0"/>
              </a:rPr>
              <a:t> </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r>
              <a:rPr lang="en-US" altLang="ko-KR" sz="1200" b="1" dirty="0" err="1">
                <a:latin typeface="굴림" panose="020B0600000101010101" pitchFamily="50" charset="-127"/>
                <a:ea typeface="굴림" panose="020B0600000101010101" pitchFamily="50" charset="-127"/>
                <a:cs typeface="Tahoma" panose="020B0604030504040204" pitchFamily="34" charset="0"/>
              </a:rPr>
              <a:t>eXtreme</a:t>
            </a:r>
            <a:r>
              <a:rPr lang="en-US" altLang="ko-KR" sz="1200" b="1" dirty="0">
                <a:latin typeface="굴림" panose="020B0600000101010101" pitchFamily="50" charset="-127"/>
                <a:ea typeface="굴림" panose="020B0600000101010101" pitchFamily="50" charset="-127"/>
                <a:cs typeface="Tahoma" panose="020B0604030504040204" pitchFamily="34" charset="0"/>
              </a:rPr>
              <a:t> Gradient Boosting</a:t>
            </a:r>
            <a:r>
              <a:rPr lang="en-US" altLang="ko-KR" sz="1200" b="1" dirty="0" smtClean="0">
                <a:latin typeface="굴림" panose="020B0600000101010101" pitchFamily="50" charset="-127"/>
                <a:ea typeface="굴림" panose="020B0600000101010101" pitchFamily="50" charset="-127"/>
                <a:cs typeface="Tahoma" panose="020B0604030504040204" pitchFamily="34" charset="0"/>
              </a:rPr>
              <a:t>)</a:t>
            </a:r>
            <a:r>
              <a:rPr lang="en-US" altLang="ko-KR" sz="12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
            </a:r>
            <a:br>
              <a:rPr lang="en-US" altLang="ko-KR" sz="12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br>
            <a:endPar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marL="342900" indent="-342900">
              <a:lnSpc>
                <a:spcPct val="150000"/>
              </a:lnSpc>
              <a:buClr>
                <a:srgbClr val="6600FF"/>
              </a:buClr>
              <a:buFont typeface="Wingdings" panose="05000000000000000000" pitchFamily="2" charset="2"/>
              <a:buChar char="§"/>
            </a:pP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문서 유사도 분석</a:t>
            </a:r>
          </a:p>
          <a:p>
            <a:pPr marL="342900" indent="-342900">
              <a:lnSpc>
                <a:spcPct val="150000"/>
              </a:lnSpc>
              <a:buClr>
                <a:srgbClr val="6600FF"/>
              </a:buClr>
              <a:buFont typeface="Wingdings" panose="05000000000000000000" pitchFamily="2" charset="2"/>
              <a:buChar char="§"/>
            </a:pPr>
            <a:endPar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marL="342900" indent="-342900">
              <a:lnSpc>
                <a:spcPct val="150000"/>
              </a:lnSpc>
              <a:buClr>
                <a:srgbClr val="6600FF"/>
              </a:buClr>
              <a:buFont typeface="Wingdings" panose="05000000000000000000" pitchFamily="2" charset="2"/>
              <a:buChar char="§"/>
            </a:pPr>
            <a:r>
              <a:rPr lang="ko-KR" altLang="en-US" sz="12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한국어 </a:t>
            </a: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영화 리뷰</a:t>
            </a:r>
            <a:r>
              <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 sentiment </a:t>
            </a: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분석</a:t>
            </a:r>
            <a:r>
              <a:rPr lang="en-US" altLang="ko-KR" sz="12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
            </a:r>
            <a:br>
              <a:rPr lang="en-US" altLang="ko-KR" sz="12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br>
            <a:r>
              <a:rPr lang="ko-KR" altLang="en-US" sz="1200" b="1" dirty="0" err="1" smtClean="0">
                <a:latin typeface="굴림" panose="020B0600000101010101" pitchFamily="50" charset="-127"/>
                <a:ea typeface="굴림" panose="020B0600000101010101" pitchFamily="50" charset="-127"/>
                <a:cs typeface="Tahoma" panose="020B0604030504040204" pitchFamily="34" charset="0"/>
              </a:rPr>
              <a:t>네이버</a:t>
            </a:r>
            <a:r>
              <a:rPr lang="ko-KR" altLang="en-US" sz="1200" b="1" dirty="0" smtClean="0">
                <a:latin typeface="굴림" panose="020B0600000101010101" pitchFamily="50" charset="-127"/>
                <a:ea typeface="굴림" panose="020B0600000101010101" pitchFamily="50" charset="-127"/>
                <a:cs typeface="Tahoma" panose="020B0604030504040204" pitchFamily="34" charset="0"/>
              </a:rPr>
              <a:t> </a:t>
            </a:r>
            <a:r>
              <a:rPr lang="ko-KR" altLang="en-US" sz="1200" b="1" dirty="0">
                <a:latin typeface="굴림" panose="020B0600000101010101" pitchFamily="50" charset="-127"/>
                <a:ea typeface="굴림" panose="020B0600000101010101" pitchFamily="50" charset="-127"/>
                <a:cs typeface="Tahoma" panose="020B0604030504040204" pitchFamily="34" charset="0"/>
              </a:rPr>
              <a:t>영화 리뷰 감정 </a:t>
            </a:r>
            <a:r>
              <a:rPr lang="ko-KR" altLang="en-US" sz="1200" b="1" dirty="0" smtClean="0">
                <a:latin typeface="굴림" panose="020B0600000101010101" pitchFamily="50" charset="-127"/>
                <a:ea typeface="굴림" panose="020B0600000101010101" pitchFamily="50" charset="-127"/>
                <a:cs typeface="Tahoma" panose="020B0604030504040204" pitchFamily="34" charset="0"/>
              </a:rPr>
              <a:t>분석</a:t>
            </a:r>
            <a:r>
              <a:rPr lang="en-US" altLang="ko-KR" sz="1200" b="1" dirty="0" smtClean="0">
                <a:latin typeface="굴림" panose="020B0600000101010101" pitchFamily="50" charset="-127"/>
                <a:ea typeface="굴림" panose="020B0600000101010101" pitchFamily="50" charset="-127"/>
                <a:cs typeface="Tahoma" panose="020B0604030504040204" pitchFamily="34" charset="0"/>
              </a:rPr>
              <a:t/>
            </a:r>
            <a:br>
              <a:rPr lang="en-US" altLang="ko-KR" sz="1200" b="1" dirty="0" smtClean="0">
                <a:latin typeface="굴림" panose="020B0600000101010101" pitchFamily="50" charset="-127"/>
                <a:ea typeface="굴림" panose="020B0600000101010101" pitchFamily="50" charset="-127"/>
                <a:cs typeface="Tahoma" panose="020B0604030504040204" pitchFamily="34" charset="0"/>
              </a:rPr>
            </a:br>
            <a:r>
              <a:rPr lang="ko-KR" altLang="en-US" sz="1200" b="1" dirty="0" err="1" smtClean="0">
                <a:latin typeface="굴림" panose="020B0600000101010101" pitchFamily="50" charset="-127"/>
                <a:ea typeface="굴림" panose="020B0600000101010101" pitchFamily="50" charset="-127"/>
                <a:cs typeface="Tahoma" panose="020B0604030504040204" pitchFamily="34" charset="0"/>
              </a:rPr>
              <a:t>네이버</a:t>
            </a:r>
            <a:r>
              <a:rPr lang="ko-KR" altLang="en-US" sz="1200" b="1" dirty="0" smtClean="0">
                <a:latin typeface="굴림" panose="020B0600000101010101" pitchFamily="50" charset="-127"/>
                <a:ea typeface="굴림" panose="020B0600000101010101" pitchFamily="50" charset="-127"/>
                <a:cs typeface="Tahoma" panose="020B0604030504040204" pitchFamily="34" charset="0"/>
              </a:rPr>
              <a:t> </a:t>
            </a:r>
            <a:r>
              <a:rPr lang="ko-KR" altLang="en-US" sz="1200" b="1" dirty="0">
                <a:latin typeface="굴림" panose="020B0600000101010101" pitchFamily="50" charset="-127"/>
                <a:ea typeface="굴림" panose="020B0600000101010101" pitchFamily="50" charset="-127"/>
                <a:cs typeface="Tahoma" panose="020B0604030504040204" pitchFamily="34" charset="0"/>
              </a:rPr>
              <a:t>영화 리뷰 평점 </a:t>
            </a:r>
            <a:r>
              <a:rPr lang="ko-KR" altLang="en-US" sz="1200" b="1" dirty="0" smtClean="0">
                <a:latin typeface="굴림" panose="020B0600000101010101" pitchFamily="50" charset="-127"/>
                <a:ea typeface="굴림" panose="020B0600000101010101" pitchFamily="50" charset="-127"/>
                <a:cs typeface="Tahoma" panose="020B0604030504040204" pitchFamily="34" charset="0"/>
              </a:rPr>
              <a:t>예측</a:t>
            </a:r>
            <a:endParaRPr lang="ko-KR" altLang="en-US" sz="1200" dirty="0"/>
          </a:p>
        </p:txBody>
      </p:sp>
    </p:spTree>
    <p:extLst>
      <p:ext uri="{BB962C8B-B14F-4D97-AF65-F5344CB8AC3E}">
        <p14:creationId xmlns:p14="http://schemas.microsoft.com/office/powerpoint/2010/main" val="24460074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xmlns="" id="{C6A10E00-9980-47B1-BFD7-15B044AEC1E1}"/>
              </a:ext>
            </a:extLst>
          </p:cNvPr>
          <p:cNvGraphicFramePr>
            <a:graphicFrameLocks noGrp="1"/>
          </p:cNvGraphicFramePr>
          <p:nvPr>
            <p:extLst>
              <p:ext uri="{D42A27DB-BD31-4B8C-83A1-F6EECF244321}">
                <p14:modId xmlns:p14="http://schemas.microsoft.com/office/powerpoint/2010/main" val="3581211295"/>
              </p:ext>
            </p:extLst>
          </p:nvPr>
        </p:nvGraphicFramePr>
        <p:xfrm>
          <a:off x="2709565" y="397985"/>
          <a:ext cx="5923630" cy="4684158"/>
        </p:xfrm>
        <a:graphic>
          <a:graphicData uri="http://schemas.openxmlformats.org/drawingml/2006/table">
            <a:tbl>
              <a:tblPr firstRow="1" bandRow="1">
                <a:tableStyleId>{5C22544A-7EE6-4342-B048-85BDC9FD1C3A}</a:tableStyleId>
              </a:tblPr>
              <a:tblGrid>
                <a:gridCol w="412935">
                  <a:extLst>
                    <a:ext uri="{9D8B030D-6E8A-4147-A177-3AD203B41FA5}">
                      <a16:colId xmlns:a16="http://schemas.microsoft.com/office/drawing/2014/main" xmlns="" val="20001"/>
                    </a:ext>
                  </a:extLst>
                </a:gridCol>
                <a:gridCol w="5510695">
                  <a:extLst>
                    <a:ext uri="{9D8B030D-6E8A-4147-A177-3AD203B41FA5}">
                      <a16:colId xmlns:a16="http://schemas.microsoft.com/office/drawing/2014/main" xmlns="" val="3219835884"/>
                    </a:ext>
                  </a:extLst>
                </a:gridCol>
              </a:tblGrid>
              <a:tr h="289484">
                <a:tc gridSpan="2">
                  <a:txBody>
                    <a:bodyPr/>
                    <a:lstStyle/>
                    <a:p>
                      <a:pPr marL="0" marR="0" lvl="0" indent="0" algn="l" defTabSz="914400" rtl="0" eaLnBrk="0" fontAlgn="base" latinLnBrk="0" hangingPunct="0">
                        <a:lnSpc>
                          <a:spcPts val="1400"/>
                        </a:lnSpc>
                        <a:spcBef>
                          <a:spcPct val="0"/>
                        </a:spcBef>
                        <a:spcAft>
                          <a:spcPct val="0"/>
                        </a:spcAft>
                        <a:buClrTx/>
                        <a:buSzTx/>
                        <a:buFontTx/>
                        <a:buNone/>
                        <a:tabLst/>
                        <a:defRPr/>
                      </a:pPr>
                      <a:r>
                        <a:rPr kumimoji="0" lang="ko-KR" altLang="ko-KR" sz="1400" b="1" i="0" u="none" strike="noStrike" kern="1200" cap="none" spc="0" normalizeH="0" baseline="0" noProof="0" dirty="0" err="1">
                          <a:ln>
                            <a:noFill/>
                          </a:ln>
                          <a:solidFill>
                            <a:srgbClr val="6600FF"/>
                          </a:solidFill>
                          <a:effectLst/>
                          <a:uLnTx/>
                          <a:uFillTx/>
                          <a:latin typeface="굴림" panose="020B0600000101010101" pitchFamily="50" charset="-127"/>
                          <a:ea typeface="굴림" panose="020B0600000101010101" pitchFamily="50" charset="-127"/>
                          <a:cs typeface="+mn-cs"/>
                        </a:rPr>
                        <a:t>PorterStemme</a:t>
                      </a:r>
                      <a:r>
                        <a:rPr kumimoji="0" lang="en-US" altLang="ko-KR" sz="1400" b="1" i="0" u="none" strike="noStrike" kern="1200" cap="none" spc="0" normalizeH="0" baseline="0" noProof="0" dirty="0">
                          <a:ln>
                            <a:noFill/>
                          </a:ln>
                          <a:solidFill>
                            <a:srgbClr val="6600FF"/>
                          </a:solidFill>
                          <a:effectLst/>
                          <a:uLnTx/>
                          <a:uFillTx/>
                          <a:latin typeface="굴림" panose="020B0600000101010101" pitchFamily="50" charset="-127"/>
                          <a:ea typeface="굴림" panose="020B0600000101010101" pitchFamily="50" charset="-127"/>
                          <a:cs typeface="+mn-cs"/>
                        </a:rPr>
                        <a:t>r</a:t>
                      </a:r>
                      <a:endParaRPr kumimoji="0" lang="ko-KR" altLang="ko-KR" sz="1400" b="1" i="0" u="none" strike="noStrike" cap="none" spc="0" normalizeH="0" baseline="0" dirty="0">
                        <a:ln>
                          <a:noFill/>
                        </a:ln>
                        <a:solidFill>
                          <a:srgbClr val="6600FF"/>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1208023">
                <a:tc>
                  <a:txBody>
                    <a:bodyPr/>
                    <a:lstStyle/>
                    <a:p>
                      <a:pPr marL="0" marR="0" lvl="0" indent="0" algn="l" defTabSz="914400" rtl="0" eaLnBrk="0" fontAlgn="base" latinLnBrk="0" hangingPunct="0">
                        <a:lnSpc>
                          <a:spcPts val="1400"/>
                        </a:lnSpc>
                        <a:spcBef>
                          <a:spcPct val="0"/>
                        </a:spcBef>
                        <a:spcAft>
                          <a:spcPct val="0"/>
                        </a:spcAft>
                        <a:buClrTx/>
                        <a:buSzTx/>
                        <a:buFontTx/>
                        <a:buNone/>
                        <a:tabLst/>
                        <a:defRPr/>
                      </a:pPr>
                      <a:endParaRPr kumimoji="0" lang="ko-KR" altLang="ko-KR" sz="12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ts val="1400"/>
                        </a:lnSpc>
                        <a:spcBef>
                          <a:spcPct val="0"/>
                        </a:spcBef>
                        <a:spcAft>
                          <a:spcPct val="0"/>
                        </a:spcAft>
                        <a:buClrTx/>
                        <a:buSzTx/>
                        <a:buFontTx/>
                        <a:buNone/>
                        <a:tabLst/>
                        <a:defRPr/>
                      </a:pP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err="1">
                          <a:ln>
                            <a:noFill/>
                          </a:ln>
                          <a:solidFill>
                            <a:srgbClr val="F8F8F2"/>
                          </a:solidFill>
                          <a:effectLst/>
                          <a:uLnTx/>
                          <a:uFillTx/>
                          <a:latin typeface="굴림" panose="020B0600000101010101" pitchFamily="50" charset="-127"/>
                          <a:ea typeface="굴림" panose="020B0600000101010101" pitchFamily="50" charset="-127"/>
                          <a:cs typeface="+mn-cs"/>
                        </a:rPr>
                        <a:t>stemmer</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a:ln>
                            <a:noFill/>
                          </a:ln>
                          <a:solidFill>
                            <a:srgbClr val="F9267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err="1">
                          <a:ln>
                            <a:noFill/>
                          </a:ln>
                          <a:solidFill>
                            <a:srgbClr val="F8F8F2"/>
                          </a:solidFill>
                          <a:effectLst/>
                          <a:uLnTx/>
                          <a:uFillTx/>
                          <a:latin typeface="굴림" panose="020B0600000101010101" pitchFamily="50" charset="-127"/>
                          <a:ea typeface="굴림" panose="020B0600000101010101" pitchFamily="50" charset="-127"/>
                          <a:cs typeface="+mn-cs"/>
                        </a:rPr>
                        <a:t>nltk.stem.</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PorterStemmer</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b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b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print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F8F8F2"/>
                          </a:solidFill>
                          <a:effectLst/>
                          <a:uLnTx/>
                          <a:uFillTx/>
                          <a:latin typeface="굴림" panose="020B0600000101010101" pitchFamily="50" charset="-127"/>
                          <a:ea typeface="굴림" panose="020B0600000101010101" pitchFamily="50" charset="-127"/>
                          <a:cs typeface="+mn-cs"/>
                        </a:rPr>
                        <a:t>stemmer.</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stem</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E6DB74"/>
                          </a:solidFill>
                          <a:effectLst/>
                          <a:uLnTx/>
                          <a:uFillTx/>
                          <a:latin typeface="굴림" panose="020B0600000101010101" pitchFamily="50" charset="-127"/>
                          <a:ea typeface="굴림" panose="020B0600000101010101" pitchFamily="50" charset="-127"/>
                          <a:cs typeface="+mn-cs"/>
                        </a:rPr>
                        <a:t>maximum</a:t>
                      </a:r>
                      <a:r>
                        <a:rPr kumimoji="0" lang="ko-KR" altLang="en-US"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b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b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print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F8F8F2"/>
                          </a:solidFill>
                          <a:effectLst/>
                          <a:uLnTx/>
                          <a:uFillTx/>
                          <a:latin typeface="굴림" panose="020B0600000101010101" pitchFamily="50" charset="-127"/>
                          <a:ea typeface="굴림" panose="020B0600000101010101" pitchFamily="50" charset="-127"/>
                          <a:cs typeface="+mn-cs"/>
                        </a:rPr>
                        <a:t>stemmer.</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stem</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E6DB74"/>
                          </a:solidFill>
                          <a:effectLst/>
                          <a:uLnTx/>
                          <a:uFillTx/>
                          <a:latin typeface="굴림" panose="020B0600000101010101" pitchFamily="50" charset="-127"/>
                          <a:ea typeface="굴림" panose="020B0600000101010101" pitchFamily="50" charset="-127"/>
                          <a:cs typeface="+mn-cs"/>
                        </a:rPr>
                        <a:t>argue</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b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b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print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F8F8F2"/>
                          </a:solidFill>
                          <a:effectLst/>
                          <a:uLnTx/>
                          <a:uFillTx/>
                          <a:latin typeface="굴림" panose="020B0600000101010101" pitchFamily="50" charset="-127"/>
                          <a:ea typeface="굴림" panose="020B0600000101010101" pitchFamily="50" charset="-127"/>
                          <a:cs typeface="+mn-cs"/>
                        </a:rPr>
                        <a:t>stemmer.</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stem</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E6DB74"/>
                          </a:solidFill>
                          <a:effectLst/>
                          <a:uLnTx/>
                          <a:uFillTx/>
                          <a:latin typeface="굴림" panose="020B0600000101010101" pitchFamily="50" charset="-127"/>
                          <a:ea typeface="굴림" panose="020B0600000101010101" pitchFamily="50" charset="-127"/>
                          <a:cs typeface="+mn-cs"/>
                        </a:rPr>
                        <a:t>argued</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b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b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print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F8F8F2"/>
                          </a:solidFill>
                          <a:effectLst/>
                          <a:uLnTx/>
                          <a:uFillTx/>
                          <a:latin typeface="굴림" panose="020B0600000101010101" pitchFamily="50" charset="-127"/>
                          <a:ea typeface="굴림" panose="020B0600000101010101" pitchFamily="50" charset="-127"/>
                          <a:cs typeface="+mn-cs"/>
                        </a:rPr>
                        <a:t>stemmer.</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stem</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E6DB74"/>
                          </a:solidFill>
                          <a:effectLst/>
                          <a:uLnTx/>
                          <a:uFillTx/>
                          <a:latin typeface="굴림" panose="020B0600000101010101" pitchFamily="50" charset="-127"/>
                          <a:ea typeface="굴림" panose="020B0600000101010101" pitchFamily="50" charset="-127"/>
                          <a:cs typeface="+mn-cs"/>
                        </a:rPr>
                        <a:t>arguing</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b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b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print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F8F8F2"/>
                          </a:solidFill>
                          <a:effectLst/>
                          <a:uLnTx/>
                          <a:uFillTx/>
                          <a:latin typeface="굴림" panose="020B0600000101010101" pitchFamily="50" charset="-127"/>
                          <a:ea typeface="굴림" panose="020B0600000101010101" pitchFamily="50" charset="-127"/>
                          <a:cs typeface="+mn-cs"/>
                        </a:rPr>
                        <a:t>stemmer.</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stem</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E6DB74"/>
                          </a:solidFill>
                          <a:effectLst/>
                          <a:uLnTx/>
                          <a:uFillTx/>
                          <a:latin typeface="굴림" panose="020B0600000101010101" pitchFamily="50" charset="-127"/>
                          <a:ea typeface="굴림" panose="020B0600000101010101" pitchFamily="50" charset="-127"/>
                          <a:cs typeface="+mn-cs"/>
                        </a:rPr>
                        <a:t>argument</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b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b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print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F8F8F2"/>
                          </a:solidFill>
                          <a:effectLst/>
                          <a:uLnTx/>
                          <a:uFillTx/>
                          <a:latin typeface="굴림" panose="020B0600000101010101" pitchFamily="50" charset="-127"/>
                          <a:ea typeface="굴림" panose="020B0600000101010101" pitchFamily="50" charset="-127"/>
                          <a:cs typeface="+mn-cs"/>
                        </a:rPr>
                        <a:t>stemmer.</a:t>
                      </a:r>
                      <a:r>
                        <a:rPr kumimoji="0" lang="ko-KR" altLang="ko-KR" sz="1200" b="0" i="0" u="none" strike="noStrike" kern="1200" cap="none" spc="0" normalizeH="0" baseline="0" noProof="0" dirty="0" err="1">
                          <a:ln>
                            <a:noFill/>
                          </a:ln>
                          <a:solidFill>
                            <a:srgbClr val="66D9EF"/>
                          </a:solidFill>
                          <a:effectLst/>
                          <a:uLnTx/>
                          <a:uFillTx/>
                          <a:latin typeface="굴림" panose="020B0600000101010101" pitchFamily="50" charset="-127"/>
                          <a:ea typeface="굴림" panose="020B0600000101010101" pitchFamily="50" charset="-127"/>
                          <a:cs typeface="+mn-cs"/>
                        </a:rPr>
                        <a:t>stem</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err="1">
                          <a:ln>
                            <a:noFill/>
                          </a:ln>
                          <a:solidFill>
                            <a:srgbClr val="E6DB74"/>
                          </a:solidFill>
                          <a:effectLst/>
                          <a:uLnTx/>
                          <a:uFillTx/>
                          <a:latin typeface="굴림" panose="020B0600000101010101" pitchFamily="50" charset="-127"/>
                          <a:ea typeface="굴림" panose="020B0600000101010101" pitchFamily="50" charset="-127"/>
                          <a:cs typeface="+mn-cs"/>
                        </a:rPr>
                        <a:t>arguments</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endParaRPr kumimoji="0" lang="ko-KR" altLang="ko-KR" sz="12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648617">
                <a:tc gridSpan="2">
                  <a:txBody>
                    <a:bodyPr/>
                    <a:lstStyle/>
                    <a:p>
                      <a:pPr marL="0" marR="0" lvl="0" indent="0" algn="l" defTabSz="914400" rtl="0" eaLnBrk="0" fontAlgn="base" latinLnBrk="0" hangingPunct="0">
                        <a:lnSpc>
                          <a:spcPts val="1400"/>
                        </a:lnSpc>
                        <a:spcBef>
                          <a:spcPct val="0"/>
                        </a:spcBef>
                        <a:spcAft>
                          <a:spcPct val="0"/>
                        </a:spcAft>
                        <a:buClrTx/>
                        <a:buSzTx/>
                        <a:buFontTx/>
                        <a:buNone/>
                        <a:tabLst/>
                        <a:defRPr/>
                      </a:pPr>
                      <a:endParaRPr kumimoji="0" lang="en-US" altLang="ko-KR" sz="14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ts val="1400"/>
                        </a:lnSpc>
                        <a:spcBef>
                          <a:spcPct val="0"/>
                        </a:spcBef>
                        <a:spcAft>
                          <a:spcPct val="0"/>
                        </a:spcAft>
                        <a:buClrTx/>
                        <a:buSzTx/>
                        <a:buFontTx/>
                        <a:buNone/>
                        <a:tabLst/>
                        <a:defRPr/>
                      </a:pPr>
                      <a:endParaRPr kumimoji="0" lang="en-US" altLang="ko-KR" sz="14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ts val="1400"/>
                        </a:lnSpc>
                        <a:spcBef>
                          <a:spcPct val="0"/>
                        </a:spcBef>
                        <a:spcAft>
                          <a:spcPct val="0"/>
                        </a:spcAft>
                        <a:buClrTx/>
                        <a:buSzTx/>
                        <a:buFontTx/>
                        <a:buNone/>
                        <a:tabLst/>
                        <a:defRPr/>
                      </a:pPr>
                      <a:r>
                        <a:rPr kumimoji="0" lang="ko-KR" altLang="ko-KR" sz="1400" b="1" i="0" u="none" strike="noStrike" cap="none" normalizeH="0" baseline="0" dirty="0" err="1">
                          <a:ln>
                            <a:noFill/>
                          </a:ln>
                          <a:solidFill>
                            <a:srgbClr val="6600FF"/>
                          </a:solidFill>
                          <a:effectLst/>
                          <a:latin typeface="굴림" panose="020B0600000101010101" pitchFamily="50" charset="-127"/>
                          <a:ea typeface="굴림" panose="020B0600000101010101" pitchFamily="50" charset="-127"/>
                        </a:rPr>
                        <a:t>LancasterStemmer</a:t>
                      </a:r>
                      <a:endParaRPr kumimoji="0" lang="ko-KR" altLang="ko-KR" sz="1400" b="1" i="0" u="none" strike="noStrike" cap="none" spc="0" normalizeH="0" baseline="0" dirty="0">
                        <a:ln>
                          <a:noFill/>
                        </a:ln>
                        <a:solidFill>
                          <a:srgbClr val="6600FF"/>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1208023">
                <a:tc>
                  <a:txBody>
                    <a:bodyPr/>
                    <a:lstStyle/>
                    <a:p>
                      <a:pPr marL="0" marR="0" lvl="0" indent="0" algn="l" defTabSz="914400" rtl="0" eaLnBrk="0" fontAlgn="base" latinLnBrk="0" hangingPunct="0">
                        <a:lnSpc>
                          <a:spcPts val="1400"/>
                        </a:lnSpc>
                        <a:spcBef>
                          <a:spcPct val="0"/>
                        </a:spcBef>
                        <a:spcAft>
                          <a:spcPct val="0"/>
                        </a:spcAft>
                        <a:buClrTx/>
                        <a:buSzTx/>
                        <a:buFontTx/>
                        <a:buNone/>
                        <a:tabLst/>
                        <a:defRPr/>
                      </a:pPr>
                      <a:endParaRPr kumimoji="0" lang="ko-KR" altLang="ko-KR" sz="12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ts val="1400"/>
                        </a:lnSpc>
                        <a:spcBef>
                          <a:spcPct val="0"/>
                        </a:spcBef>
                        <a:spcAft>
                          <a:spcPct val="0"/>
                        </a:spcAft>
                        <a:buClrTx/>
                        <a:buSzTx/>
                        <a:buFontTx/>
                        <a:buNone/>
                        <a:tabLst/>
                        <a:defRPr/>
                      </a:pPr>
                      <a:r>
                        <a:rPr kumimoji="0" lang="en-US" altLang="ko-KR" sz="1200" b="0" i="0" u="none" strike="noStrike" kern="1200" cap="none" spc="0" normalizeH="0" baseline="0" noProof="0" dirty="0">
                          <a:ln>
                            <a:noFill/>
                          </a:ln>
                          <a:solidFill>
                            <a:srgbClr val="66D9EF"/>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a:ln>
                            <a:noFill/>
                          </a:ln>
                          <a:solidFill>
                            <a:srgbClr val="F9267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nltk.stem.</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LancasterStemmer</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english</a:t>
                      </a:r>
                      <a:r>
                        <a:rPr kumimoji="0" lang="ko-KR" altLang="en-US"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maximum</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argue</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argued</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arguing</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argument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arguments</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endParaRPr kumimoji="0" lang="ko-KR" altLang="ko-KR" sz="12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189182400"/>
                  </a:ext>
                </a:extLst>
              </a:tr>
              <a:tr h="1256857">
                <a:tc gridSpan="2">
                  <a:txBody>
                    <a:bodyPr/>
                    <a:lstStyle/>
                    <a:p>
                      <a:pPr marL="171450" indent="-171450" fontAlgn="base" latinLnBrk="1">
                        <a:lnSpc>
                          <a:spcPts val="1400"/>
                        </a:lnSpc>
                        <a:buClr>
                          <a:srgbClr val="6600FF"/>
                        </a:buClr>
                        <a:buFont typeface="Wingdings" panose="05000000000000000000" pitchFamily="2" charset="2"/>
                        <a:buChar char="§"/>
                      </a:pPr>
                      <a:r>
                        <a:rPr lang="ko-KR" altLang="en-US" sz="1300" b="1" dirty="0">
                          <a:latin typeface="굴림" panose="020B0600000101010101" pitchFamily="50" charset="-127"/>
                          <a:ea typeface="굴림" panose="020B0600000101010101" pitchFamily="50" charset="-127"/>
                          <a:cs typeface="Tahoma" panose="020B0604030504040204" pitchFamily="34" charset="0"/>
                        </a:rPr>
                        <a:t>포터 형태소 분석기는 보수적이고</a:t>
                      </a:r>
                      <a:r>
                        <a:rPr lang="en-US" altLang="ko-KR" sz="1300" b="1" dirty="0">
                          <a:latin typeface="굴림" panose="020B0600000101010101" pitchFamily="50" charset="-127"/>
                          <a:ea typeface="굴림" panose="020B0600000101010101" pitchFamily="50" charset="-127"/>
                          <a:cs typeface="Tahoma" panose="020B0604030504040204" pitchFamily="34" charset="0"/>
                        </a:rPr>
                        <a:t>,</a:t>
                      </a:r>
                      <a:r>
                        <a:rPr lang="ko-KR" altLang="en-US" sz="1300" b="1" dirty="0">
                          <a:latin typeface="굴림" panose="020B0600000101010101" pitchFamily="50" charset="-127"/>
                          <a:ea typeface="굴림" panose="020B0600000101010101" pitchFamily="50" charset="-127"/>
                          <a:cs typeface="Tahoma" panose="020B0604030504040204" pitchFamily="34" charset="0"/>
                        </a:rPr>
                        <a:t> </a:t>
                      </a:r>
                      <a:r>
                        <a:rPr lang="ko-KR" altLang="en-US" sz="1300" b="1" dirty="0" err="1">
                          <a:latin typeface="굴림" panose="020B0600000101010101" pitchFamily="50" charset="-127"/>
                          <a:ea typeface="굴림" panose="020B0600000101010101" pitchFamily="50" charset="-127"/>
                          <a:cs typeface="Tahoma" panose="020B0604030504040204" pitchFamily="34" charset="0"/>
                        </a:rPr>
                        <a:t>랭커스터</a:t>
                      </a:r>
                      <a:r>
                        <a:rPr lang="ko-KR" altLang="en-US" sz="1300" b="1" dirty="0">
                          <a:latin typeface="굴림" panose="020B0600000101010101" pitchFamily="50" charset="-127"/>
                          <a:ea typeface="굴림" panose="020B0600000101010101" pitchFamily="50" charset="-127"/>
                          <a:cs typeface="Tahoma" panose="020B0604030504040204" pitchFamily="34" charset="0"/>
                        </a:rPr>
                        <a:t> 형태소 분석기는 좀 더 적극적임</a:t>
                      </a:r>
                      <a:r>
                        <a:rPr lang="en-US" altLang="ko-KR" sz="1300" b="1" dirty="0">
                          <a:latin typeface="굴림" panose="020B0600000101010101" pitchFamily="50" charset="-127"/>
                          <a:ea typeface="굴림" panose="020B0600000101010101" pitchFamily="50" charset="-127"/>
                          <a:cs typeface="Tahoma" panose="020B0604030504040204" pitchFamily="34" charset="0"/>
                        </a:rPr>
                        <a:t>.</a:t>
                      </a:r>
                    </a:p>
                    <a:p>
                      <a:pPr marL="171450" indent="-171450" fontAlgn="base" latinLnBrk="1">
                        <a:lnSpc>
                          <a:spcPts val="1400"/>
                        </a:lnSpc>
                        <a:buClr>
                          <a:srgbClr val="6600FF"/>
                        </a:buClr>
                        <a:buFont typeface="Wingdings" panose="05000000000000000000" pitchFamily="2" charset="2"/>
                        <a:buChar char="§"/>
                      </a:pPr>
                      <a:r>
                        <a:rPr lang="ko-KR" altLang="en-US" sz="1300" b="1" dirty="0">
                          <a:latin typeface="굴림" panose="020B0600000101010101" pitchFamily="50" charset="-127"/>
                          <a:ea typeface="굴림" panose="020B0600000101010101" pitchFamily="50" charset="-127"/>
                          <a:cs typeface="Tahoma" panose="020B0604030504040204" pitchFamily="34" charset="0"/>
                        </a:rPr>
                        <a:t>형태소 분석 규칙의 적극성 때문에 </a:t>
                      </a:r>
                      <a:r>
                        <a:rPr lang="ko-KR" altLang="en-US" sz="1300" b="1" dirty="0" err="1">
                          <a:latin typeface="굴림" panose="020B0600000101010101" pitchFamily="50" charset="-127"/>
                          <a:ea typeface="굴림" panose="020B0600000101010101" pitchFamily="50" charset="-127"/>
                          <a:cs typeface="Tahoma" panose="020B0604030504040204" pitchFamily="34" charset="0"/>
                        </a:rPr>
                        <a:t>랭커스터</a:t>
                      </a:r>
                      <a:r>
                        <a:rPr lang="ko-KR" altLang="en-US" sz="1300" b="1" dirty="0">
                          <a:latin typeface="굴림" panose="020B0600000101010101" pitchFamily="50" charset="-127"/>
                          <a:ea typeface="굴림" panose="020B0600000101010101" pitchFamily="50" charset="-127"/>
                          <a:cs typeface="Tahoma" panose="020B0604030504040204" pitchFamily="34" charset="0"/>
                        </a:rPr>
                        <a:t> 형태소 분석기는 더 많은 동음이의어 형태소를 생산함</a:t>
                      </a:r>
                      <a:r>
                        <a:rPr lang="en-US" altLang="ko-KR" sz="1300" b="1" dirty="0">
                          <a:latin typeface="굴림" panose="020B0600000101010101" pitchFamily="50" charset="-127"/>
                          <a:ea typeface="굴림" panose="020B0600000101010101" pitchFamily="50" charset="-127"/>
                          <a:cs typeface="Tahoma" panose="020B0604030504040204" pitchFamily="34" charset="0"/>
                        </a:rPr>
                        <a:t>.</a:t>
                      </a:r>
                      <a:endParaRPr lang="en-US" altLang="ko-KR" sz="1300" spc="0" baseline="0" dirty="0">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fontAlgn="base" latinLnBrk="1">
                        <a:lnSpc>
                          <a:spcPts val="1400"/>
                        </a:lnSpc>
                      </a:pPr>
                      <a:endParaRPr lang="en-US" altLang="ko-KR" sz="1200" kern="1200" dirty="0">
                        <a:solidFill>
                          <a:schemeClr val="dk1"/>
                        </a:solidFill>
                        <a:effectLst/>
                        <a:latin typeface="굴림" panose="020B0600000101010101" pitchFamily="50" charset="-127"/>
                        <a:ea typeface="굴림" panose="020B0600000101010101" pitchFamily="50" charset="-127"/>
                        <a:cs typeface="+mn-cs"/>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
        <p:nvSpPr>
          <p:cNvPr id="5" name="직사각형 4">
            <a:extLst>
              <a:ext uri="{FF2B5EF4-FFF2-40B4-BE49-F238E27FC236}">
                <a16:creationId xmlns:a16="http://schemas.microsoft.com/office/drawing/2014/main" xmlns="" id="{EFC2EC5C-0B4A-4341-8CC7-CADAAADA7BA6}"/>
              </a:ext>
            </a:extLst>
          </p:cNvPr>
          <p:cNvSpPr/>
          <p:nvPr/>
        </p:nvSpPr>
        <p:spPr>
          <a:xfrm>
            <a:off x="379281" y="455573"/>
            <a:ext cx="1609736"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a:t>
            </a:r>
            <a:endParaRPr lang="ko-KR" altLang="en-US" sz="2000" dirty="0"/>
          </a:p>
        </p:txBody>
      </p:sp>
      <p:cxnSp>
        <p:nvCxnSpPr>
          <p:cNvPr id="8" name="직선 연결선 7">
            <a:extLst>
              <a:ext uri="{FF2B5EF4-FFF2-40B4-BE49-F238E27FC236}">
                <a16:creationId xmlns:a16="http://schemas.microsoft.com/office/drawing/2014/main" xmlns="" id="{B266C5E8-D06B-4A81-953B-0B0E655F8F31}"/>
              </a:ext>
            </a:extLst>
          </p:cNvPr>
          <p:cNvCxnSpPr>
            <a:cxnSpLocks/>
          </p:cNvCxnSpPr>
          <p:nvPr/>
        </p:nvCxnSpPr>
        <p:spPr>
          <a:xfrm>
            <a:off x="2438400"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2859A950-B193-4802-82B9-DE3D5D390D8D}"/>
              </a:ext>
            </a:extLst>
          </p:cNvPr>
          <p:cNvSpPr txBox="1"/>
          <p:nvPr/>
        </p:nvSpPr>
        <p:spPr>
          <a:xfrm>
            <a:off x="405979" y="3066761"/>
            <a:ext cx="1670002" cy="1077218"/>
          </a:xfrm>
          <a:prstGeom prst="rect">
            <a:avLst/>
          </a:prstGeom>
          <a:solidFill>
            <a:schemeClr val="bg1"/>
          </a:solidFill>
        </p:spPr>
        <p:txBody>
          <a:bodyPr wrap="square" rtlCol="0">
            <a:spAutoFit/>
          </a:bodyPr>
          <a:lstStyle/>
          <a:p>
            <a:pPr>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(4)</a:t>
            </a:r>
          </a:p>
          <a:p>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stemming</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어간 추출</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p>
          <a:p>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형태소 분석</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p>
        </p:txBody>
      </p:sp>
      <p:sp>
        <p:nvSpPr>
          <p:cNvPr id="2" name="TextBox 1">
            <a:extLst>
              <a:ext uri="{FF2B5EF4-FFF2-40B4-BE49-F238E27FC236}">
                <a16:creationId xmlns:a16="http://schemas.microsoft.com/office/drawing/2014/main" xmlns="" id="{E255BE79-FBBE-430B-B49F-35748B728802}"/>
              </a:ext>
            </a:extLst>
          </p:cNvPr>
          <p:cNvSpPr txBox="1"/>
          <p:nvPr/>
        </p:nvSpPr>
        <p:spPr>
          <a:xfrm>
            <a:off x="6839781" y="818292"/>
            <a:ext cx="1624770" cy="1169551"/>
          </a:xfrm>
          <a:prstGeom prst="rect">
            <a:avLst/>
          </a:prstGeom>
          <a:noFill/>
        </p:spPr>
        <p:txBody>
          <a:bodyPr wrap="square" rtlCol="0">
            <a:spAutoFit/>
          </a:bodyPr>
          <a:lstStyle/>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maximum</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argument</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a:t>
            </a:r>
            <a:r>
              <a:rPr lang="ko-KR" altLang="ko-KR" sz="1200" dirty="0" err="1">
                <a:solidFill>
                  <a:srgbClr val="FFFF00"/>
                </a:solidFill>
                <a:latin typeface="굴림" panose="020B0600000101010101" pitchFamily="50" charset="-127"/>
                <a:ea typeface="굴림" panose="020B0600000101010101" pitchFamily="50" charset="-127"/>
              </a:rPr>
              <a:t>rgument</a:t>
            </a:r>
            <a:endParaRPr lang="ko-KR" altLang="en-US" sz="1200" dirty="0">
              <a:latin typeface="굴림" panose="020B0600000101010101" pitchFamily="50" charset="-127"/>
              <a:ea typeface="굴림" panose="020B0600000101010101" pitchFamily="50" charset="-127"/>
            </a:endParaRPr>
          </a:p>
        </p:txBody>
      </p:sp>
      <p:sp>
        <p:nvSpPr>
          <p:cNvPr id="3" name="직사각형 2">
            <a:extLst>
              <a:ext uri="{FF2B5EF4-FFF2-40B4-BE49-F238E27FC236}">
                <a16:creationId xmlns:a16="http://schemas.microsoft.com/office/drawing/2014/main" xmlns="" id="{3DC600AA-05C8-4CA7-9A1A-E34BE72994A8}"/>
              </a:ext>
            </a:extLst>
          </p:cNvPr>
          <p:cNvSpPr/>
          <p:nvPr/>
        </p:nvSpPr>
        <p:spPr>
          <a:xfrm>
            <a:off x="6839781" y="2701964"/>
            <a:ext cx="1942679" cy="1169551"/>
          </a:xfrm>
          <a:prstGeom prst="rect">
            <a:avLst/>
          </a:prstGeom>
        </p:spPr>
        <p:txBody>
          <a:bodyPr wrap="square">
            <a:spAutoFit/>
          </a:bodyPr>
          <a:lstStyle/>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maxim</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endParaRPr lang="ko-KR" altLang="en-US" sz="1200" dirty="0">
              <a:latin typeface="굴림" panose="020B0600000101010101" pitchFamily="50" charset="-127"/>
              <a:ea typeface="굴림" panose="020B0600000101010101" pitchFamily="50" charset="-127"/>
            </a:endParaRPr>
          </a:p>
        </p:txBody>
      </p:sp>
    </p:spTree>
    <p:extLst>
      <p:ext uri="{BB962C8B-B14F-4D97-AF65-F5344CB8AC3E}">
        <p14:creationId xmlns:p14="http://schemas.microsoft.com/office/powerpoint/2010/main" val="1945605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xmlns="" id="{C6A10E00-9980-47B1-BFD7-15B044AEC1E1}"/>
              </a:ext>
            </a:extLst>
          </p:cNvPr>
          <p:cNvGraphicFramePr>
            <a:graphicFrameLocks noGrp="1"/>
          </p:cNvGraphicFramePr>
          <p:nvPr>
            <p:extLst>
              <p:ext uri="{D42A27DB-BD31-4B8C-83A1-F6EECF244321}">
                <p14:modId xmlns:p14="http://schemas.microsoft.com/office/powerpoint/2010/main" val="1156435779"/>
              </p:ext>
            </p:extLst>
          </p:nvPr>
        </p:nvGraphicFramePr>
        <p:xfrm>
          <a:off x="1517417" y="2229234"/>
          <a:ext cx="5923630" cy="1743773"/>
        </p:xfrm>
        <a:graphic>
          <a:graphicData uri="http://schemas.openxmlformats.org/drawingml/2006/table">
            <a:tbl>
              <a:tblPr firstRow="1" bandRow="1">
                <a:tableStyleId>{5C22544A-7EE6-4342-B048-85BDC9FD1C3A}</a:tableStyleId>
              </a:tblPr>
              <a:tblGrid>
                <a:gridCol w="412935">
                  <a:extLst>
                    <a:ext uri="{9D8B030D-6E8A-4147-A177-3AD203B41FA5}">
                      <a16:colId xmlns:a16="http://schemas.microsoft.com/office/drawing/2014/main" xmlns="" val="20001"/>
                    </a:ext>
                  </a:extLst>
                </a:gridCol>
                <a:gridCol w="5510695">
                  <a:extLst>
                    <a:ext uri="{9D8B030D-6E8A-4147-A177-3AD203B41FA5}">
                      <a16:colId xmlns:a16="http://schemas.microsoft.com/office/drawing/2014/main" xmlns="" val="3219835884"/>
                    </a:ext>
                  </a:extLst>
                </a:gridCol>
              </a:tblGrid>
              <a:tr h="321373">
                <a:tc gridSpan="2">
                  <a:txBody>
                    <a:bodyPr/>
                    <a:lstStyle/>
                    <a:p>
                      <a:pPr marL="0" marR="0" lvl="0" indent="0" algn="l" defTabSz="914400" rtl="0" eaLnBrk="0" fontAlgn="base" latinLnBrk="0" hangingPunct="0">
                        <a:lnSpc>
                          <a:spcPts val="1400"/>
                        </a:lnSpc>
                        <a:spcBef>
                          <a:spcPct val="0"/>
                        </a:spcBef>
                        <a:spcAft>
                          <a:spcPct val="0"/>
                        </a:spcAft>
                        <a:buClrTx/>
                        <a:buSzTx/>
                        <a:buFontTx/>
                        <a:buNone/>
                        <a:tabLst/>
                        <a:defRPr/>
                      </a:pPr>
                      <a:r>
                        <a:rPr kumimoji="0" lang="ko-KR" altLang="ko-KR" sz="1400" b="1" i="0" u="none" strike="noStrike" cap="none" normalizeH="0" baseline="0" dirty="0" err="1">
                          <a:ln>
                            <a:noFill/>
                          </a:ln>
                          <a:solidFill>
                            <a:srgbClr val="D92A6E"/>
                          </a:solidFill>
                          <a:effectLst/>
                          <a:latin typeface="굴림" panose="020B0600000101010101" pitchFamily="50" charset="-127"/>
                          <a:ea typeface="굴림" panose="020B0600000101010101" pitchFamily="50" charset="-127"/>
                        </a:rPr>
                        <a:t>SnowballStemmer</a:t>
                      </a:r>
                      <a:endParaRPr lang="en-US" altLang="ko-KR" sz="1400" b="1" kern="1200" dirty="0">
                        <a:solidFill>
                          <a:srgbClr val="D92A6E"/>
                        </a:solidFill>
                        <a:effectLst/>
                        <a:latin typeface="굴림" panose="020B0600000101010101" pitchFamily="50" charset="-127"/>
                        <a:ea typeface="굴림" panose="020B0600000101010101" pitchFamily="50" charset="-127"/>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893331">
                <a:tc>
                  <a:txBody>
                    <a:bodyPr/>
                    <a:lstStyle/>
                    <a:p>
                      <a:pPr latinLnBrk="1"/>
                      <a:endParaRPr lang="ko-KR" altLang="en-US" dirty="0"/>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685793" rtl="0" eaLnBrk="1" fontAlgn="auto" latinLnBrk="1" hangingPunct="1">
                        <a:lnSpc>
                          <a:spcPts val="14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spc="0"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a:ln>
                            <a:noFill/>
                          </a:ln>
                          <a:solidFill>
                            <a:srgbClr val="F9267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nltk.stem.</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SnowballStemmer</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english</a:t>
                      </a:r>
                      <a:r>
                        <a:rPr kumimoji="0" lang="ko-KR" altLang="en-US"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endPar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ts val="1400"/>
                        </a:lnSpc>
                        <a:spcBef>
                          <a:spcPts val="0"/>
                        </a:spcBef>
                        <a:spcAft>
                          <a:spcPts val="0"/>
                        </a:spcAft>
                        <a:buClr>
                          <a:srgbClr val="6600FF"/>
                        </a:buClr>
                        <a:buSzTx/>
                        <a:buFont typeface="Wingdings" panose="05000000000000000000" pitchFamily="2" charset="2"/>
                        <a:buNone/>
                        <a:tabLst/>
                        <a:defRPr/>
                      </a:pP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maximum</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argue</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argued</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arguing</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argument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arguments</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endParaRPr lang="en-US" altLang="ko-KR" sz="1200" spc="0" baseline="0" dirty="0">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205800517"/>
                  </a:ext>
                </a:extLst>
              </a:tr>
            </a:tbl>
          </a:graphicData>
        </a:graphic>
      </p:graphicFrame>
      <p:sp>
        <p:nvSpPr>
          <p:cNvPr id="7" name="TextBox 6">
            <a:extLst>
              <a:ext uri="{FF2B5EF4-FFF2-40B4-BE49-F238E27FC236}">
                <a16:creationId xmlns:a16="http://schemas.microsoft.com/office/drawing/2014/main" xmlns="" id="{8F95B7FB-1C5C-4C20-B7C9-FF6A5083E1BB}"/>
              </a:ext>
            </a:extLst>
          </p:cNvPr>
          <p:cNvSpPr txBox="1"/>
          <p:nvPr/>
        </p:nvSpPr>
        <p:spPr>
          <a:xfrm>
            <a:off x="5191617" y="2854566"/>
            <a:ext cx="1852279" cy="1169551"/>
          </a:xfrm>
          <a:prstGeom prst="rect">
            <a:avLst/>
          </a:prstGeom>
          <a:noFill/>
        </p:spPr>
        <p:txBody>
          <a:bodyPr wrap="square" rtlCol="0">
            <a:spAutoFit/>
          </a:bodyPr>
          <a:lstStyle/>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maximum</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argument</a:t>
            </a:r>
            <a:r>
              <a:rPr lang="ko-KR" altLang="ko-KR" sz="1200" dirty="0">
                <a:solidFill>
                  <a:srgbClr val="FFFF00"/>
                </a:solidFill>
                <a:latin typeface="굴림" panose="020B0600000101010101" pitchFamily="50" charset="-127"/>
                <a:ea typeface="굴림" panose="020B0600000101010101" pitchFamily="50" charset="-127"/>
              </a:rPr>
              <a:t> </a:t>
            </a:r>
            <a:endParaRPr lang="en-US" altLang="ko-KR" sz="1200" dirty="0">
              <a:solidFill>
                <a:srgbClr val="FFFF00"/>
              </a:solidFill>
              <a:latin typeface="굴림" panose="020B0600000101010101" pitchFamily="50" charset="-127"/>
              <a:ea typeface="굴림" panose="020B0600000101010101" pitchFamily="50" charset="-127"/>
            </a:endParaRPr>
          </a:p>
          <a:p>
            <a:pPr lvl="0" defTabSz="685793">
              <a:lnSpc>
                <a:spcPts val="1400"/>
              </a:lnSpc>
              <a:buClr>
                <a:srgbClr val="6600FF"/>
              </a:buClr>
              <a:defRPr/>
            </a:pPr>
            <a:r>
              <a:rPr lang="en-US" altLang="ko-KR" sz="1200" dirty="0">
                <a:solidFill>
                  <a:srgbClr val="FFFF00"/>
                </a:solidFill>
                <a:latin typeface="굴림" panose="020B0600000101010101" pitchFamily="50" charset="-127"/>
                <a:ea typeface="굴림" panose="020B0600000101010101" pitchFamily="50" charset="-127"/>
              </a:rPr>
              <a:t># </a:t>
            </a:r>
            <a:r>
              <a:rPr lang="ko-KR" altLang="ko-KR" sz="1200" dirty="0" err="1">
                <a:solidFill>
                  <a:srgbClr val="FFFF00"/>
                </a:solidFill>
                <a:latin typeface="굴림" panose="020B0600000101010101" pitchFamily="50" charset="-127"/>
                <a:ea typeface="굴림" panose="020B0600000101010101" pitchFamily="50" charset="-127"/>
              </a:rPr>
              <a:t>argument</a:t>
            </a:r>
            <a:endParaRPr lang="ko-KR" altLang="en-US" sz="1200" dirty="0">
              <a:latin typeface="굴림" panose="020B0600000101010101" pitchFamily="50" charset="-127"/>
              <a:ea typeface="굴림" panose="020B0600000101010101" pitchFamily="50" charset="-127"/>
            </a:endParaRPr>
          </a:p>
        </p:txBody>
      </p:sp>
      <p:sp>
        <p:nvSpPr>
          <p:cNvPr id="2" name="TextBox 1">
            <a:extLst>
              <a:ext uri="{FF2B5EF4-FFF2-40B4-BE49-F238E27FC236}">
                <a16:creationId xmlns:a16="http://schemas.microsoft.com/office/drawing/2014/main" xmlns="" id="{0FE6E319-87E9-4D19-8751-EFBE63859AE2}"/>
              </a:ext>
            </a:extLst>
          </p:cNvPr>
          <p:cNvSpPr txBox="1"/>
          <p:nvPr/>
        </p:nvSpPr>
        <p:spPr>
          <a:xfrm>
            <a:off x="2041925" y="1147639"/>
            <a:ext cx="4590919" cy="400110"/>
          </a:xfrm>
          <a:prstGeom prst="rect">
            <a:avLst/>
          </a:prstGeom>
          <a:noFill/>
        </p:spPr>
        <p:txBody>
          <a:bodyPr wrap="square" rtlCol="0">
            <a:spAutoFit/>
          </a:bodyPr>
          <a:lstStyle/>
          <a:p>
            <a:r>
              <a:rPr lang="en-US" altLang="ko-KR" sz="2000" dirty="0" err="1"/>
              <a:t>SnowballStemmer</a:t>
            </a:r>
            <a:r>
              <a:rPr lang="ko-KR" altLang="en-US" sz="2000" dirty="0"/>
              <a:t>을 사용해서 어간 추출</a:t>
            </a:r>
            <a:r>
              <a:rPr lang="en-US" altLang="ko-KR" sz="2000" dirty="0"/>
              <a:t>!</a:t>
            </a:r>
            <a:endParaRPr lang="ko-KR" altLang="en-US" sz="2000" dirty="0"/>
          </a:p>
        </p:txBody>
      </p:sp>
    </p:spTree>
    <p:extLst>
      <p:ext uri="{BB962C8B-B14F-4D97-AF65-F5344CB8AC3E}">
        <p14:creationId xmlns:p14="http://schemas.microsoft.com/office/powerpoint/2010/main" val="2187751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a:extLst>
              <a:ext uri="{FF2B5EF4-FFF2-40B4-BE49-F238E27FC236}">
                <a16:creationId xmlns:a16="http://schemas.microsoft.com/office/drawing/2014/main" xmlns="" id="{C3B2F371-73B0-4B38-AFDB-9AF534641195}"/>
              </a:ext>
            </a:extLst>
          </p:cNvPr>
          <p:cNvCxnSpPr>
            <a:cxnSpLocks/>
          </p:cNvCxnSpPr>
          <p:nvPr/>
        </p:nvCxnSpPr>
        <p:spPr>
          <a:xfrm>
            <a:off x="2286000"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xmlns="" id="{B615ED8A-D15A-40F5-AB89-21D5C26EB5D7}"/>
              </a:ext>
            </a:extLst>
          </p:cNvPr>
          <p:cNvSpPr/>
          <p:nvPr/>
        </p:nvSpPr>
        <p:spPr>
          <a:xfrm>
            <a:off x="379281" y="455573"/>
            <a:ext cx="1609736"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a:t>
            </a:r>
            <a:endParaRPr lang="ko-KR" altLang="en-US" sz="2000" dirty="0"/>
          </a:p>
        </p:txBody>
      </p:sp>
      <p:sp>
        <p:nvSpPr>
          <p:cNvPr id="9" name="TextBox 8">
            <a:extLst>
              <a:ext uri="{FF2B5EF4-FFF2-40B4-BE49-F238E27FC236}">
                <a16:creationId xmlns:a16="http://schemas.microsoft.com/office/drawing/2014/main" xmlns="" id="{2BCBC38B-B652-480C-A077-D070E6C069A3}"/>
              </a:ext>
            </a:extLst>
          </p:cNvPr>
          <p:cNvSpPr txBox="1"/>
          <p:nvPr/>
        </p:nvSpPr>
        <p:spPr>
          <a:xfrm>
            <a:off x="405979" y="3066761"/>
            <a:ext cx="1670002" cy="1077218"/>
          </a:xfrm>
          <a:prstGeom prst="rect">
            <a:avLst/>
          </a:prstGeom>
          <a:solidFill>
            <a:schemeClr val="bg1"/>
          </a:solidFill>
        </p:spPr>
        <p:txBody>
          <a:bodyPr wrap="square" rtlCol="0">
            <a:spAutoFit/>
          </a:bodyPr>
          <a:lstStyle/>
          <a:p>
            <a:pPr>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(4)</a:t>
            </a:r>
          </a:p>
          <a:p>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stemming</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어간 추출</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p>
          <a:p>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형태소 분석</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p>
        </p:txBody>
      </p:sp>
      <p:graphicFrame>
        <p:nvGraphicFramePr>
          <p:cNvPr id="10" name="표 9">
            <a:extLst>
              <a:ext uri="{FF2B5EF4-FFF2-40B4-BE49-F238E27FC236}">
                <a16:creationId xmlns:a16="http://schemas.microsoft.com/office/drawing/2014/main" xmlns="" id="{2D72142E-F4B8-41D1-833B-EA955A4F401D}"/>
              </a:ext>
            </a:extLst>
          </p:cNvPr>
          <p:cNvGraphicFramePr>
            <a:graphicFrameLocks noGrp="1"/>
          </p:cNvGraphicFramePr>
          <p:nvPr>
            <p:extLst>
              <p:ext uri="{D42A27DB-BD31-4B8C-83A1-F6EECF244321}">
                <p14:modId xmlns:p14="http://schemas.microsoft.com/office/powerpoint/2010/main" val="130204454"/>
              </p:ext>
            </p:extLst>
          </p:nvPr>
        </p:nvGraphicFramePr>
        <p:xfrm>
          <a:off x="2814391" y="455573"/>
          <a:ext cx="5923630" cy="3824997"/>
        </p:xfrm>
        <a:graphic>
          <a:graphicData uri="http://schemas.openxmlformats.org/drawingml/2006/table">
            <a:tbl>
              <a:tblPr firstRow="1" bandRow="1">
                <a:tableStyleId>{5C22544A-7EE6-4342-B048-85BDC9FD1C3A}</a:tableStyleId>
              </a:tblPr>
              <a:tblGrid>
                <a:gridCol w="412935">
                  <a:extLst>
                    <a:ext uri="{9D8B030D-6E8A-4147-A177-3AD203B41FA5}">
                      <a16:colId xmlns:a16="http://schemas.microsoft.com/office/drawing/2014/main" xmlns="" val="20001"/>
                    </a:ext>
                  </a:extLst>
                </a:gridCol>
                <a:gridCol w="5510695">
                  <a:extLst>
                    <a:ext uri="{9D8B030D-6E8A-4147-A177-3AD203B41FA5}">
                      <a16:colId xmlns:a16="http://schemas.microsoft.com/office/drawing/2014/main" xmlns="" val="3219835884"/>
                    </a:ext>
                  </a:extLst>
                </a:gridCol>
              </a:tblGrid>
              <a:tr h="444588">
                <a:tc gridSpan="2">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400" dirty="0">
                          <a:solidFill>
                            <a:srgbClr val="0000FF"/>
                          </a:solidFill>
                          <a:latin typeface="굴림" panose="020B0600000101010101" pitchFamily="50" charset="-127"/>
                          <a:ea typeface="굴림" panose="020B0600000101010101" pitchFamily="50" charset="-127"/>
                          <a:cs typeface="Tahoma" panose="020B0604030504040204" pitchFamily="34" charset="0"/>
                        </a:rPr>
                        <a:t>Before</a:t>
                      </a:r>
                      <a:r>
                        <a:rPr lang="ko-KR" altLang="en-US" sz="1400" dirty="0">
                          <a:solidFill>
                            <a:srgbClr val="0000FF"/>
                          </a:solidFill>
                          <a:latin typeface="굴림" panose="020B0600000101010101" pitchFamily="50" charset="-127"/>
                          <a:ea typeface="굴림" panose="020B0600000101010101" pitchFamily="50" charset="-127"/>
                          <a:cs typeface="Tahoma" panose="020B0604030504040204" pitchFamily="34" charset="0"/>
                        </a:rPr>
                        <a:t> </a:t>
                      </a:r>
                      <a:r>
                        <a:rPr lang="en-US" altLang="ko-KR" sz="1400" dirty="0">
                          <a:solidFill>
                            <a:srgbClr val="0000FF"/>
                          </a:solidFill>
                          <a:latin typeface="굴림" panose="020B0600000101010101" pitchFamily="50" charset="-127"/>
                          <a:ea typeface="굴림" panose="020B0600000101010101" pitchFamily="50" charset="-127"/>
                          <a:cs typeface="Tahoma" panose="020B0604030504040204" pitchFamily="34" charset="0"/>
                        </a:rPr>
                        <a:t>(</a:t>
                      </a:r>
                      <a:r>
                        <a:rPr lang="ko-KR" altLang="en-US" sz="1400" dirty="0" err="1">
                          <a:solidFill>
                            <a:srgbClr val="0000FF"/>
                          </a:solidFill>
                          <a:latin typeface="굴림" panose="020B0600000101010101" pitchFamily="50" charset="-127"/>
                          <a:ea typeface="굴림" panose="020B0600000101010101" pitchFamily="50" charset="-127"/>
                          <a:cs typeface="Tahoma" panose="020B0604030504040204" pitchFamily="34" charset="0"/>
                        </a:rPr>
                        <a:t>스테밍</a:t>
                      </a:r>
                      <a:r>
                        <a:rPr lang="ko-KR" altLang="en-US" sz="1400" dirty="0">
                          <a:solidFill>
                            <a:srgbClr val="0000FF"/>
                          </a:solidFill>
                          <a:latin typeface="굴림" panose="020B0600000101010101" pitchFamily="50" charset="-127"/>
                          <a:ea typeface="굴림" panose="020B0600000101010101" pitchFamily="50" charset="-127"/>
                          <a:cs typeface="Tahoma" panose="020B0604030504040204" pitchFamily="34" charset="0"/>
                        </a:rPr>
                        <a:t> 처리 전 단어</a:t>
                      </a:r>
                      <a:r>
                        <a:rPr lang="en-US" altLang="ko-KR" sz="1400" dirty="0">
                          <a:solidFill>
                            <a:srgbClr val="0000FF"/>
                          </a:solidFill>
                          <a:latin typeface="굴림" panose="020B0600000101010101" pitchFamily="50" charset="-127"/>
                          <a:ea typeface="굴림" panose="020B0600000101010101" pitchFamily="50" charset="-127"/>
                          <a:cs typeface="Tahoma" panose="020B0604030504040204" pitchFamily="34" charset="0"/>
                        </a:rPr>
                        <a:t>)</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186601">
                <a:tc>
                  <a:txBody>
                    <a:bodyPr/>
                    <a:lstStyle/>
                    <a:p>
                      <a:pPr marL="0" marR="0" lvl="0" indent="0" algn="l" defTabSz="914400" rtl="0" eaLnBrk="0" fontAlgn="base" latinLnBrk="0" hangingPunct="0">
                        <a:lnSpc>
                          <a:spcPts val="1400"/>
                        </a:lnSpc>
                        <a:spcBef>
                          <a:spcPct val="0"/>
                        </a:spcBef>
                        <a:spcAft>
                          <a:spcPct val="0"/>
                        </a:spcAft>
                        <a:buClrTx/>
                        <a:buSzTx/>
                        <a:buFontTx/>
                        <a:buNone/>
                        <a:tabLst/>
                        <a:defRPr/>
                      </a:pPr>
                      <a:endParaRPr kumimoji="0" lang="ko-KR" altLang="ko-KR" sz="12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ts val="1400"/>
                        </a:lnSpc>
                        <a:spcBef>
                          <a:spcPct val="0"/>
                        </a:spcBef>
                        <a:spcAft>
                          <a:spcPct val="0"/>
                        </a:spcAft>
                        <a:buClrTx/>
                        <a:buSzTx/>
                        <a:buFontTx/>
                        <a:buNone/>
                        <a:tabLst/>
                        <a:defRPr/>
                      </a:pP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words</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a:ln>
                            <a:noFill/>
                          </a:ln>
                          <a:solidFill>
                            <a:srgbClr val="F9267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w</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for</a:t>
                      </a:r>
                      <a:r>
                        <a:rPr kumimoji="0" lang="ko-KR" altLang="ko-KR" sz="12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w</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in</a:t>
                      </a:r>
                      <a:r>
                        <a:rPr kumimoji="0" lang="ko-KR" altLang="ko-KR" sz="12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words</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if</a:t>
                      </a:r>
                      <a:r>
                        <a:rPr kumimoji="0" lang="ko-KR" altLang="ko-KR" sz="12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not</a:t>
                      </a:r>
                      <a:r>
                        <a:rPr kumimoji="0" lang="ko-KR" altLang="ko-KR" sz="12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w</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in</a:t>
                      </a:r>
                      <a:r>
                        <a:rPr kumimoji="0" lang="ko-KR" altLang="ko-KR" sz="12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stopwords.</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words</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english</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endParaRPr kumimoji="0" lang="ko-KR" altLang="ko-KR" sz="12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264876">
                <a:tc>
                  <a:txBody>
                    <a:bodyPr/>
                    <a:lstStyle/>
                    <a:p>
                      <a:pPr marL="0" marR="0" lvl="0" indent="0" algn="l" defTabSz="914400" rtl="0" eaLnBrk="0" fontAlgn="base" latinLnBrk="0" hangingPunct="0">
                        <a:lnSpc>
                          <a:spcPts val="1400"/>
                        </a:lnSpc>
                        <a:spcBef>
                          <a:spcPct val="0"/>
                        </a:spcBef>
                        <a:spcAft>
                          <a:spcPct val="0"/>
                        </a:spcAft>
                        <a:buClrTx/>
                        <a:buSzTx/>
                        <a:buFontTx/>
                        <a:buNone/>
                        <a:tabLst/>
                        <a:defRPr/>
                      </a:pPr>
                      <a:endParaRPr kumimoji="0" lang="en-US" altLang="ko-KR" sz="1400" b="0"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ts val="1400"/>
                        </a:lnSpc>
                        <a:spcBef>
                          <a:spcPct val="0"/>
                        </a:spcBef>
                        <a:spcAft>
                          <a:spcPct val="0"/>
                        </a:spcAft>
                        <a:buClrTx/>
                        <a:buSzTx/>
                        <a:buFontTx/>
                        <a:buNone/>
                        <a:tabLst/>
                        <a:defRPr/>
                      </a:pPr>
                      <a:r>
                        <a:rPr lang="ko-KR" altLang="en-US" sz="1200" b="0" dirty="0">
                          <a:latin typeface="굴림" panose="020B0600000101010101" pitchFamily="50" charset="-127"/>
                          <a:ea typeface="굴림" panose="020B0600000101010101" pitchFamily="50" charset="-127"/>
                        </a:rPr>
                        <a:t>['</a:t>
                      </a:r>
                      <a:r>
                        <a:rPr lang="ko-KR" altLang="en-US" sz="1200" b="0" dirty="0" err="1">
                          <a:latin typeface="굴림" panose="020B0600000101010101" pitchFamily="50" charset="-127"/>
                          <a:ea typeface="굴림" panose="020B0600000101010101" pitchFamily="50" charset="-127"/>
                        </a:rPr>
                        <a:t>stuff</a:t>
                      </a:r>
                      <a:r>
                        <a:rPr lang="ko-KR" altLang="en-US" sz="1200" b="0" dirty="0">
                          <a:latin typeface="굴림" panose="020B0600000101010101" pitchFamily="50" charset="-127"/>
                          <a:ea typeface="굴림" panose="020B0600000101010101" pitchFamily="50" charset="-127"/>
                        </a:rPr>
                        <a:t>',  </a:t>
                      </a:r>
                      <a:r>
                        <a:rPr lang="ko-KR" altLang="en-US" sz="1200" b="0" u="heavy" baseline="0" dirty="0">
                          <a:uFill>
                            <a:solidFill>
                              <a:srgbClr val="0000FF"/>
                            </a:solidFill>
                          </a:uFill>
                          <a:latin typeface="굴림" panose="020B0600000101010101" pitchFamily="50" charset="-127"/>
                          <a:ea typeface="굴림" panose="020B0600000101010101" pitchFamily="50" charset="-127"/>
                        </a:rPr>
                        <a:t>'</a:t>
                      </a:r>
                      <a:r>
                        <a:rPr lang="ko-KR" altLang="en-US" sz="1200" b="0" u="heavy" baseline="0" dirty="0" err="1">
                          <a:uFill>
                            <a:solidFill>
                              <a:srgbClr val="0000FF"/>
                            </a:solidFill>
                          </a:uFill>
                          <a:latin typeface="굴림" panose="020B0600000101010101" pitchFamily="50" charset="-127"/>
                          <a:ea typeface="굴림" panose="020B0600000101010101" pitchFamily="50" charset="-127"/>
                        </a:rPr>
                        <a:t>going</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moment</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mj</a:t>
                      </a:r>
                      <a:r>
                        <a:rPr lang="ko-KR" altLang="en-US" sz="1200" b="0" dirty="0">
                          <a:latin typeface="굴림" panose="020B0600000101010101" pitchFamily="50" charset="-127"/>
                          <a:ea typeface="굴림" panose="020B0600000101010101" pitchFamily="50" charset="-127"/>
                        </a:rPr>
                        <a:t>',  </a:t>
                      </a:r>
                      <a:r>
                        <a:rPr lang="ko-KR" altLang="en-US" sz="1200" b="0" u="heavy" baseline="0" dirty="0">
                          <a:uFill>
                            <a:solidFill>
                              <a:srgbClr val="0000FF"/>
                            </a:solidFill>
                          </a:uFill>
                          <a:latin typeface="굴림" panose="020B0600000101010101" pitchFamily="50" charset="-127"/>
                          <a:ea typeface="굴림" panose="020B0600000101010101" pitchFamily="50" charset="-127"/>
                        </a:rPr>
                        <a:t>'</a:t>
                      </a:r>
                      <a:r>
                        <a:rPr lang="ko-KR" altLang="en-US" sz="1200" b="0" u="heavy" baseline="0" dirty="0" err="1">
                          <a:uFill>
                            <a:solidFill>
                              <a:srgbClr val="0000FF"/>
                            </a:solidFill>
                          </a:uFill>
                          <a:latin typeface="굴림" panose="020B0600000101010101" pitchFamily="50" charset="-127"/>
                          <a:ea typeface="굴림" panose="020B0600000101010101" pitchFamily="50" charset="-127"/>
                        </a:rPr>
                        <a:t>started</a:t>
                      </a:r>
                      <a:r>
                        <a:rPr lang="ko-KR" altLang="en-US" sz="1200" b="0" dirty="0">
                          <a:latin typeface="굴림" panose="020B0600000101010101" pitchFamily="50" charset="-127"/>
                          <a:ea typeface="굴림" panose="020B0600000101010101" pitchFamily="50" charset="-127"/>
                        </a:rPr>
                        <a:t>',  </a:t>
                      </a:r>
                      <a:r>
                        <a:rPr lang="ko-KR" altLang="en-US" sz="1200" b="0" u="heavy" baseline="0" dirty="0">
                          <a:uFill>
                            <a:solidFill>
                              <a:srgbClr val="0000FF"/>
                            </a:solidFill>
                          </a:uFill>
                          <a:latin typeface="굴림" panose="020B0600000101010101" pitchFamily="50" charset="-127"/>
                          <a:ea typeface="굴림" panose="020B0600000101010101" pitchFamily="50" charset="-127"/>
                        </a:rPr>
                        <a:t>'</a:t>
                      </a:r>
                      <a:r>
                        <a:rPr lang="ko-KR" altLang="en-US" sz="1200" b="0" u="heavy" baseline="0" dirty="0" err="1">
                          <a:uFill>
                            <a:solidFill>
                              <a:srgbClr val="0000FF"/>
                            </a:solidFill>
                          </a:uFill>
                          <a:latin typeface="굴림" panose="020B0600000101010101" pitchFamily="50" charset="-127"/>
                          <a:ea typeface="굴림" panose="020B0600000101010101" pitchFamily="50" charset="-127"/>
                        </a:rPr>
                        <a:t>listening</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music</a:t>
                      </a:r>
                      <a:r>
                        <a:rPr lang="ko-KR" altLang="en-US" sz="1200" b="0" dirty="0">
                          <a:latin typeface="굴림" panose="020B0600000101010101" pitchFamily="50" charset="-127"/>
                          <a:ea typeface="굴림" panose="020B0600000101010101" pitchFamily="50" charset="-127"/>
                        </a:rPr>
                        <a:t>',  </a:t>
                      </a:r>
                      <a:r>
                        <a:rPr lang="ko-KR" altLang="en-US" sz="1200" b="0" u="heavy" baseline="0" dirty="0">
                          <a:uFill>
                            <a:solidFill>
                              <a:srgbClr val="0000FF"/>
                            </a:solidFill>
                          </a:uFill>
                          <a:latin typeface="굴림" panose="020B0600000101010101" pitchFamily="50" charset="-127"/>
                          <a:ea typeface="굴림" panose="020B0600000101010101" pitchFamily="50" charset="-127"/>
                        </a:rPr>
                        <a:t>'</a:t>
                      </a:r>
                      <a:r>
                        <a:rPr lang="ko-KR" altLang="en-US" sz="1200" b="0" u="heavy" baseline="0" dirty="0" err="1">
                          <a:uFill>
                            <a:solidFill>
                              <a:srgbClr val="0000FF"/>
                            </a:solidFill>
                          </a:uFill>
                          <a:latin typeface="굴림" panose="020B0600000101010101" pitchFamily="50" charset="-127"/>
                          <a:ea typeface="굴림" panose="020B0600000101010101" pitchFamily="50" charset="-127"/>
                        </a:rPr>
                        <a:t>watching</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odd</a:t>
                      </a:r>
                      <a:r>
                        <a:rPr lang="ko-KR" altLang="en-US" sz="1200" b="0" dirty="0">
                          <a:latin typeface="굴림" panose="020B0600000101010101" pitchFamily="50" charset="-127"/>
                          <a:ea typeface="굴림" panose="020B0600000101010101" pitchFamily="50" charset="-127"/>
                        </a:rPr>
                        <a:t>',  </a:t>
                      </a:r>
                      <a:r>
                        <a:rPr lang="ko-KR" altLang="en-US" sz="1200" b="0" u="heavy" baseline="0" dirty="0">
                          <a:uFill>
                            <a:solidFill>
                              <a:srgbClr val="0000FF"/>
                            </a:solidFill>
                          </a:uFill>
                          <a:latin typeface="굴림" panose="020B0600000101010101" pitchFamily="50" charset="-127"/>
                          <a:ea typeface="굴림" panose="020B0600000101010101" pitchFamily="50" charset="-127"/>
                        </a:rPr>
                        <a:t>'</a:t>
                      </a:r>
                      <a:r>
                        <a:rPr lang="ko-KR" altLang="en-US" sz="1200" b="0" u="heavy" baseline="0" dirty="0" err="1">
                          <a:uFill>
                            <a:solidFill>
                              <a:srgbClr val="0000FF"/>
                            </a:solidFill>
                          </a:uFill>
                          <a:latin typeface="굴림" panose="020B0600000101010101" pitchFamily="50" charset="-127"/>
                          <a:ea typeface="굴림" panose="020B0600000101010101" pitchFamily="50" charset="-127"/>
                        </a:rPr>
                        <a:t>documentary</a:t>
                      </a:r>
                      <a:r>
                        <a:rPr lang="ko-KR" altLang="en-US" sz="1200" b="0" dirty="0">
                          <a:latin typeface="굴림" panose="020B0600000101010101" pitchFamily="50" charset="-127"/>
                          <a:ea typeface="굴림" panose="020B0600000101010101" pitchFamily="50" charset="-127"/>
                        </a:rPr>
                        <a:t>',  </a:t>
                      </a:r>
                      <a:r>
                        <a:rPr lang="ko-KR" altLang="en-US" sz="1200" b="0" u="heavy" baseline="0" dirty="0">
                          <a:uFill>
                            <a:solidFill>
                              <a:srgbClr val="0000FF"/>
                            </a:solidFill>
                          </a:uFill>
                          <a:latin typeface="굴림" panose="020B0600000101010101" pitchFamily="50" charset="-127"/>
                          <a:ea typeface="굴림" panose="020B0600000101010101" pitchFamily="50" charset="-127"/>
                        </a:rPr>
                        <a:t>'</a:t>
                      </a:r>
                      <a:r>
                        <a:rPr lang="ko-KR" altLang="en-US" sz="1200" b="0" u="heavy" baseline="0" dirty="0" err="1">
                          <a:uFill>
                            <a:solidFill>
                              <a:srgbClr val="0000FF"/>
                            </a:solidFill>
                          </a:uFill>
                          <a:latin typeface="굴림" panose="020B0600000101010101" pitchFamily="50" charset="-127"/>
                          <a:ea typeface="굴림" panose="020B0600000101010101" pitchFamily="50" charset="-127"/>
                        </a:rPr>
                        <a:t>watched</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wiz</a:t>
                      </a:r>
                      <a:r>
                        <a:rPr lang="ko-KR" altLang="en-US" sz="1200" b="0" dirty="0">
                          <a:latin typeface="굴림" panose="020B0600000101010101" pitchFamily="50" charset="-127"/>
                          <a:ea typeface="굴림" panose="020B0600000101010101" pitchFamily="50" charset="-127"/>
                        </a:rPr>
                        <a:t>',  </a:t>
                      </a:r>
                      <a:r>
                        <a:rPr lang="ko-KR" altLang="en-US" sz="1200" b="0" u="heavy" baseline="0" dirty="0">
                          <a:uFill>
                            <a:solidFill>
                              <a:srgbClr val="0000FF"/>
                            </a:solidFill>
                          </a:uFill>
                          <a:latin typeface="굴림" panose="020B0600000101010101" pitchFamily="50" charset="-127"/>
                          <a:ea typeface="굴림" panose="020B0600000101010101" pitchFamily="50" charset="-127"/>
                        </a:rPr>
                        <a:t>'</a:t>
                      </a:r>
                      <a:r>
                        <a:rPr lang="ko-KR" altLang="en-US" sz="1200" b="0" u="heavy" baseline="0" dirty="0" err="1">
                          <a:uFill>
                            <a:solidFill>
                              <a:srgbClr val="0000FF"/>
                            </a:solidFill>
                          </a:uFill>
                          <a:latin typeface="굴림" panose="020B0600000101010101" pitchFamily="50" charset="-127"/>
                          <a:ea typeface="굴림" panose="020B0600000101010101" pitchFamily="50" charset="-127"/>
                        </a:rPr>
                        <a:t>watched</a:t>
                      </a:r>
                      <a:r>
                        <a:rPr lang="ko-KR" altLang="en-US" sz="1200" b="0" dirty="0">
                          <a:latin typeface="굴림" panose="020B0600000101010101" pitchFamily="50" charset="-127"/>
                          <a:ea typeface="굴림" panose="020B0600000101010101" pitchFamily="50" charset="-127"/>
                        </a:rPr>
                        <a:t>',  </a:t>
                      </a:r>
                      <a:r>
                        <a:rPr lang="ko-KR" altLang="en-US" sz="1200" b="0" u="heavy" baseline="0" dirty="0">
                          <a:uFill>
                            <a:solidFill>
                              <a:srgbClr val="0000FF"/>
                            </a:solidFill>
                          </a:uFill>
                          <a:latin typeface="굴림" panose="020B0600000101010101" pitchFamily="50" charset="-127"/>
                          <a:ea typeface="굴림" panose="020B0600000101010101" pitchFamily="50" charset="-127"/>
                        </a:rPr>
                        <a:t>'</a:t>
                      </a:r>
                      <a:r>
                        <a:rPr lang="ko-KR" altLang="en-US" sz="1200" b="0" u="heavy" baseline="0" dirty="0" err="1">
                          <a:uFill>
                            <a:solidFill>
                              <a:srgbClr val="0000FF"/>
                            </a:solidFill>
                          </a:uFill>
                          <a:latin typeface="굴림" panose="020B0600000101010101" pitchFamily="50" charset="-127"/>
                          <a:ea typeface="굴림" panose="020B0600000101010101" pitchFamily="50" charset="-127"/>
                        </a:rPr>
                        <a:t>moonwalker</a:t>
                      </a:r>
                      <a:r>
                        <a:rPr lang="ko-KR" altLang="en-US" sz="1200" b="0" dirty="0">
                          <a:latin typeface="굴림" panose="020B0600000101010101" pitchFamily="50" charset="-127"/>
                          <a:ea typeface="굴림" panose="020B0600000101010101" pitchFamily="50" charset="-127"/>
                        </a:rPr>
                        <a:t>',  </a:t>
                      </a:r>
                      <a:r>
                        <a:rPr lang="ko-KR" altLang="en-US" sz="1200" b="0" u="heavy" baseline="0" dirty="0">
                          <a:uFill>
                            <a:solidFill>
                              <a:srgbClr val="0000FF"/>
                            </a:solidFill>
                          </a:uFill>
                          <a:latin typeface="굴림" panose="020B0600000101010101" pitchFamily="50" charset="-127"/>
                          <a:ea typeface="굴림" panose="020B0600000101010101" pitchFamily="50" charset="-127"/>
                        </a:rPr>
                        <a:t>'</a:t>
                      </a:r>
                      <a:r>
                        <a:rPr lang="ko-KR" altLang="en-US" sz="1200" b="0" u="heavy" baseline="0" dirty="0" err="1">
                          <a:uFill>
                            <a:solidFill>
                              <a:srgbClr val="0000FF"/>
                            </a:solidFill>
                          </a:uFill>
                          <a:latin typeface="굴림" panose="020B0600000101010101" pitchFamily="50" charset="-127"/>
                          <a:ea typeface="굴림" panose="020B0600000101010101" pitchFamily="50" charset="-127"/>
                        </a:rPr>
                        <a:t>maybe</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want</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get</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certain</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insight</a:t>
                      </a:r>
                      <a:r>
                        <a:rPr lang="ko-KR" altLang="en-US" sz="1200" b="0" dirty="0">
                          <a:latin typeface="굴림" panose="020B0600000101010101" pitchFamily="50" charset="-127"/>
                          <a:ea typeface="굴림" panose="020B0600000101010101" pitchFamily="50" charset="-127"/>
                        </a:rPr>
                        <a:t>',  '</a:t>
                      </a:r>
                      <a:r>
                        <a:rPr lang="ko-KR" altLang="en-US" sz="1200" b="0" dirty="0" err="1">
                          <a:latin typeface="굴림" panose="020B0600000101010101" pitchFamily="50" charset="-127"/>
                          <a:ea typeface="굴림" panose="020B0600000101010101" pitchFamily="50" charset="-127"/>
                        </a:rPr>
                        <a:t>guy</a:t>
                      </a:r>
                      <a:r>
                        <a:rPr lang="ko-KR" altLang="en-US" sz="1200" b="0" dirty="0">
                          <a:latin typeface="굴림" panose="020B0600000101010101" pitchFamily="50" charset="-127"/>
                          <a:ea typeface="굴림" panose="020B0600000101010101" pitchFamily="50" charset="-127"/>
                        </a:rPr>
                        <a:t>’]</a:t>
                      </a:r>
                      <a:endParaRPr kumimoji="0" lang="en-US" altLang="ko-KR" sz="1200" b="0"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792838">
                <a:tc gridSpan="2">
                  <a:txBody>
                    <a:bodyPr/>
                    <a:lstStyle/>
                    <a:p>
                      <a:pPr marL="0" marR="0" lvl="0" indent="0" algn="l" defTabSz="914400" rtl="0" eaLnBrk="0" fontAlgn="base" latinLnBrk="0" hangingPunct="0">
                        <a:lnSpc>
                          <a:spcPts val="1400"/>
                        </a:lnSpc>
                        <a:spcBef>
                          <a:spcPct val="0"/>
                        </a:spcBef>
                        <a:spcAft>
                          <a:spcPct val="0"/>
                        </a:spcAft>
                        <a:buClrTx/>
                        <a:buSzTx/>
                        <a:buFontTx/>
                        <a:buNone/>
                        <a:tabLst/>
                        <a:defRPr/>
                      </a:pPr>
                      <a:endParaRPr kumimoji="0" lang="ko-KR" altLang="ko-KR" sz="1400" b="1" i="0" u="none" strike="noStrike" cap="none" spc="0" normalizeH="0" baseline="0" dirty="0">
                        <a:ln>
                          <a:noFill/>
                        </a:ln>
                        <a:solidFill>
                          <a:srgbClr val="6600FF"/>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dirty="0"/>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539110570"/>
                  </a:ext>
                </a:extLst>
              </a:tr>
              <a:tr h="605698">
                <a:tc gridSpan="2">
                  <a:txBody>
                    <a:bodyPr/>
                    <a:lstStyle/>
                    <a:p>
                      <a:pPr marL="0" marR="0" lvl="0" indent="0" algn="l" defTabSz="914400" rtl="0" eaLnBrk="0" fontAlgn="base" latinLnBrk="0" hangingPunct="0">
                        <a:lnSpc>
                          <a:spcPts val="1400"/>
                        </a:lnSpc>
                        <a:spcBef>
                          <a:spcPct val="0"/>
                        </a:spcBef>
                        <a:spcAft>
                          <a:spcPct val="0"/>
                        </a:spcAft>
                        <a:buClrTx/>
                        <a:buSzTx/>
                        <a:buFontTx/>
                        <a:buNone/>
                        <a:tabLst/>
                        <a:defRPr/>
                      </a:pPr>
                      <a:endParaRPr kumimoji="0" lang="en-US" altLang="ko-KR" sz="14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400" b="1" dirty="0">
                          <a:solidFill>
                            <a:srgbClr val="D92A6E"/>
                          </a:solidFill>
                          <a:latin typeface="굴림" panose="020B0600000101010101" pitchFamily="50" charset="-127"/>
                          <a:ea typeface="굴림" panose="020B0600000101010101" pitchFamily="50" charset="-127"/>
                          <a:cs typeface="Tahoma" panose="020B0604030504040204" pitchFamily="34" charset="0"/>
                        </a:rPr>
                        <a:t>After (</a:t>
                      </a:r>
                      <a:r>
                        <a:rPr lang="ko-KR" altLang="en-US" sz="14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스테밍</a:t>
                      </a:r>
                      <a:r>
                        <a:rPr lang="ko-KR" altLang="en-US" sz="1400" b="1" dirty="0">
                          <a:solidFill>
                            <a:srgbClr val="D92A6E"/>
                          </a:solidFill>
                          <a:latin typeface="굴림" panose="020B0600000101010101" pitchFamily="50" charset="-127"/>
                          <a:ea typeface="굴림" panose="020B0600000101010101" pitchFamily="50" charset="-127"/>
                          <a:cs typeface="Tahoma" panose="020B0604030504040204" pitchFamily="34" charset="0"/>
                        </a:rPr>
                        <a:t> 처리 후 단어</a:t>
                      </a:r>
                      <a:r>
                        <a:rPr lang="en-US" altLang="ko-KR" sz="14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endParaRPr kumimoji="0" lang="ko-KR" altLang="ko-KR" sz="1400" b="1" i="0" u="none" strike="noStrike" cap="none" spc="0" normalizeH="0" baseline="0" dirty="0">
                        <a:ln>
                          <a:noFill/>
                        </a:ln>
                        <a:solidFill>
                          <a:srgbClr val="6600FF"/>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extLst>
                  <a:ext uri="{0D108BD9-81ED-4DB2-BD59-A6C34878D82A}">
                    <a16:rowId xmlns:a16="http://schemas.microsoft.com/office/drawing/2014/main" xmlns="" val="1097054322"/>
                  </a:ext>
                </a:extLst>
              </a:tr>
              <a:tr h="462633">
                <a:tc>
                  <a:txBody>
                    <a:bodyPr/>
                    <a:lstStyle/>
                    <a:p>
                      <a:pPr marL="0" marR="0" lvl="0" indent="0" algn="l" defTabSz="914400" rtl="0" eaLnBrk="0" fontAlgn="base" latinLnBrk="0" hangingPunct="0">
                        <a:lnSpc>
                          <a:spcPts val="1400"/>
                        </a:lnSpc>
                        <a:spcBef>
                          <a:spcPct val="0"/>
                        </a:spcBef>
                        <a:spcAft>
                          <a:spcPct val="0"/>
                        </a:spcAft>
                        <a:buClrTx/>
                        <a:buSzTx/>
                        <a:buFontTx/>
                        <a:buNone/>
                        <a:tabLst/>
                        <a:defRPr/>
                      </a:pPr>
                      <a:endParaRPr kumimoji="0" lang="ko-KR" altLang="ko-KR" sz="12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685793" rtl="0" eaLnBrk="1" fontAlgn="auto" latinLnBrk="1" hangingPunct="1">
                        <a:lnSpc>
                          <a:spcPct val="10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kern="1200" cap="none" spc="0" normalizeH="0" baseline="0" noProof="0" dirty="0">
                          <a:ln>
                            <a:noFill/>
                          </a:ln>
                          <a:solidFill>
                            <a:srgbClr val="66D9EF"/>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stem.snowball</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import</a:t>
                      </a:r>
                      <a:r>
                        <a:rPr kumimoji="0" lang="ko-KR" altLang="ko-KR" sz="12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SnowballStemmer</a:t>
                      </a:r>
                      <a:endPar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0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a:ln>
                            <a:noFill/>
                          </a:ln>
                          <a:solidFill>
                            <a:srgbClr val="F9267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SnowballStemmer</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english</a:t>
                      </a:r>
                      <a:r>
                        <a:rPr kumimoji="0" lang="ko-KR" altLang="en-US" sz="12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b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br>
                      <a:r>
                        <a:rPr kumimoji="0" lang="en-US"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words</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a:ln>
                            <a:noFill/>
                          </a:ln>
                          <a:solidFill>
                            <a:srgbClr val="F9267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stemmer.</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stem</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w</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for</a:t>
                      </a:r>
                      <a:r>
                        <a:rPr kumimoji="0" lang="ko-KR" altLang="ko-KR" sz="12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w</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in</a:t>
                      </a:r>
                      <a:r>
                        <a:rPr kumimoji="0" lang="ko-KR" altLang="ko-KR" sz="12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words</a:t>
                      </a:r>
                      <a:r>
                        <a:rPr kumimoji="0" lang="ko-KR" altLang="ko-KR" sz="12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endParaRPr kumimoji="0" lang="ko-KR" altLang="ko-KR" sz="1200" b="0" i="0" u="none" strike="noStrike" cap="none" spc="0"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189182400"/>
                  </a:ext>
                </a:extLst>
              </a:tr>
              <a:tr h="628429">
                <a:tc>
                  <a:txBody>
                    <a:bodyPr/>
                    <a:lstStyle/>
                    <a:p>
                      <a:pPr marL="171450" indent="-171450" fontAlgn="base" latinLnBrk="1">
                        <a:lnSpc>
                          <a:spcPts val="1400"/>
                        </a:lnSpc>
                        <a:buClr>
                          <a:srgbClr val="6600FF"/>
                        </a:buClr>
                        <a:buFont typeface="Wingdings" panose="05000000000000000000" pitchFamily="2" charset="2"/>
                        <a:buChar char="§"/>
                      </a:pPr>
                      <a:endParaRPr lang="en-US" altLang="ko-KR" sz="1300" spc="0" baseline="0" dirty="0">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latinLnBrk="1">
                        <a:lnSpc>
                          <a:spcPct val="130000"/>
                        </a:lnSpc>
                        <a:buClr>
                          <a:srgbClr val="6600FF"/>
                        </a:buClr>
                        <a:buFont typeface="Wingdings" panose="05000000000000000000" pitchFamily="2" charset="2"/>
                        <a:buNone/>
                      </a:pPr>
                      <a:r>
                        <a:rPr lang="en-US" altLang="ko-KR" sz="1200" u="none"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‘stuff’,</a:t>
                      </a:r>
                      <a:r>
                        <a:rPr lang="ko-KR" altLang="en-US" sz="1200" u="none"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  </a:t>
                      </a:r>
                      <a:r>
                        <a:rPr lang="en-US" altLang="ko-KR" sz="1200" u="heavy"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'go</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'moment’,  '</a:t>
                      </a:r>
                      <a:r>
                        <a:rPr lang="en-US" altLang="ko-KR" sz="1200" dirty="0" err="1">
                          <a:solidFill>
                            <a:schemeClr val="tx1"/>
                          </a:solidFill>
                          <a:latin typeface="굴림" panose="020B0600000101010101" pitchFamily="50" charset="-127"/>
                          <a:ea typeface="굴림" panose="020B0600000101010101" pitchFamily="50" charset="-127"/>
                          <a:cs typeface="Tahoma" panose="020B0604030504040204" pitchFamily="34" charset="0"/>
                        </a:rPr>
                        <a:t>mj</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en-US" altLang="ko-KR" sz="1200" u="heavy"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'start</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en-US" altLang="ko-KR" sz="1200" u="heavy"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'listen</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'music’, </a:t>
                      </a:r>
                    </a:p>
                    <a:p>
                      <a:pPr marL="0" indent="0" latinLnBrk="1">
                        <a:lnSpc>
                          <a:spcPct val="130000"/>
                        </a:lnSpc>
                        <a:buClr>
                          <a:srgbClr val="6600FF"/>
                        </a:buClr>
                        <a:buFont typeface="Wingdings" panose="05000000000000000000" pitchFamily="2" charset="2"/>
                        <a:buNone/>
                      </a:pPr>
                      <a:r>
                        <a:rPr lang="en-US" altLang="ko-KR" sz="1200" u="heavy"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'watch</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'odd’,  </a:t>
                      </a:r>
                      <a:r>
                        <a:rPr lang="en-US" altLang="ko-KR" sz="1200" u="heavy"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a:t>
                      </a:r>
                      <a:r>
                        <a:rPr lang="en-US" altLang="ko-KR" sz="1200" u="heavy" baseline="0" dirty="0" err="1">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documentari</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en-US" altLang="ko-KR" sz="1200" u="heavy"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'watch</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'wiz’,  </a:t>
                      </a:r>
                      <a:r>
                        <a:rPr lang="en-US" altLang="ko-KR" sz="1200" u="heavy"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'watch</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a:t>
                      </a:r>
                    </a:p>
                    <a:p>
                      <a:pPr marL="0" indent="0" latinLnBrk="1">
                        <a:lnSpc>
                          <a:spcPct val="130000"/>
                        </a:lnSpc>
                        <a:buClr>
                          <a:srgbClr val="6600FF"/>
                        </a:buClr>
                        <a:buFont typeface="Wingdings" panose="05000000000000000000" pitchFamily="2" charset="2"/>
                        <a:buNone/>
                      </a:pPr>
                      <a:r>
                        <a:rPr lang="en-US" altLang="ko-KR" sz="1200" u="heavy"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'moonwalk</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en-US" altLang="ko-KR" sz="1200" u="heavy" baseline="0" dirty="0">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a:t>
                      </a:r>
                      <a:r>
                        <a:rPr lang="en-US" altLang="ko-KR" sz="1200" u="heavy" baseline="0" dirty="0" err="1">
                          <a:solidFill>
                            <a:schemeClr val="tx1"/>
                          </a:solidFill>
                          <a:uFill>
                            <a:solidFill>
                              <a:srgbClr val="D92A6E"/>
                            </a:solidFill>
                          </a:uFill>
                          <a:latin typeface="굴림" panose="020B0600000101010101" pitchFamily="50" charset="-127"/>
                          <a:ea typeface="굴림" panose="020B0600000101010101" pitchFamily="50" charset="-127"/>
                          <a:cs typeface="Tahoma" panose="020B0604030504040204" pitchFamily="34" charset="0"/>
                        </a:rPr>
                        <a:t>mayb</a:t>
                      </a:r>
                      <a:r>
                        <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rPr>
                        <a:t>’,  'want’,  'get’,  'certain’,  'insight’,  'guy']</a:t>
                      </a: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3"/>
                  </a:ext>
                </a:extLst>
              </a:tr>
            </a:tbl>
          </a:graphicData>
        </a:graphic>
      </p:graphicFrame>
      <p:sp>
        <p:nvSpPr>
          <p:cNvPr id="6" name="화살표: 오른쪽 26">
            <a:extLst>
              <a:ext uri="{FF2B5EF4-FFF2-40B4-BE49-F238E27FC236}">
                <a16:creationId xmlns:a16="http://schemas.microsoft.com/office/drawing/2014/main" xmlns="" id="{B769FAC0-0747-4FA2-B535-BAB699F8223B}"/>
              </a:ext>
            </a:extLst>
          </p:cNvPr>
          <p:cNvSpPr/>
          <p:nvPr/>
        </p:nvSpPr>
        <p:spPr>
          <a:xfrm rot="5400000">
            <a:off x="5561453" y="1993679"/>
            <a:ext cx="488950" cy="524756"/>
          </a:xfrm>
          <a:prstGeom prst="rightArrow">
            <a:avLst/>
          </a:prstGeom>
          <a:solidFill>
            <a:srgbClr val="FCD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70" dirty="0"/>
          </a:p>
        </p:txBody>
      </p:sp>
    </p:spTree>
    <p:extLst>
      <p:ext uri="{BB962C8B-B14F-4D97-AF65-F5344CB8AC3E}">
        <p14:creationId xmlns:p14="http://schemas.microsoft.com/office/powerpoint/2010/main" val="11966366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464707" y="401925"/>
            <a:ext cx="5473660" cy="433965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def </a:t>
            </a:r>
            <a:r>
              <a:rPr kumimoji="0" lang="ko-KR" altLang="ko-KR" sz="1200" b="0" u="none" strike="noStrike" cap="none" normalizeH="0" baseline="0" dirty="0">
                <a:ln>
                  <a:noFill/>
                </a:ln>
                <a:solidFill>
                  <a:srgbClr val="A6E22E"/>
                </a:solidFill>
                <a:effectLst/>
                <a:latin typeface="굴림체" panose="020B0609000101010101" pitchFamily="49" charset="-127"/>
                <a:ea typeface="굴림체" panose="020B0609000101010101" pitchFamily="49" charset="-127"/>
              </a:rPr>
              <a:t>review_to_words</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err="1">
                <a:ln>
                  <a:noFill/>
                </a:ln>
                <a:solidFill>
                  <a:srgbClr val="FD971F"/>
                </a:solidFill>
                <a:effectLst/>
                <a:latin typeface="굴림체" panose="020B0609000101010101" pitchFamily="49" charset="-127"/>
                <a:ea typeface="굴림체" panose="020B0609000101010101" pitchFamily="49" charset="-127"/>
              </a:rPr>
              <a:t>raw_review</a:t>
            </a:r>
            <a:r>
              <a:rPr kumimoji="0" lang="ko-KR" altLang="ko-KR" sz="1200" b="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endParaRPr kumimoji="0" lang="en-US"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1. HTML 제거</a:t>
            </a: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review_text</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BeautifulSoup</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err="1">
                <a:ln>
                  <a:noFill/>
                </a:ln>
                <a:solidFill>
                  <a:srgbClr val="FD971F"/>
                </a:solidFill>
                <a:effectLst/>
                <a:latin typeface="굴림체" panose="020B0609000101010101" pitchFamily="49" charset="-127"/>
                <a:ea typeface="굴림체" panose="020B0609000101010101" pitchFamily="49" charset="-127"/>
              </a:rPr>
              <a:t>raw_review</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html.parser</a:t>
            </a:r>
            <a:r>
              <a:rPr kumimoji="0" lang="ko-KR" altLang="ko-KR" sz="1200" b="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get_text</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2. 영문자가 아닌 문자는 공백으로 변환</a:t>
            </a: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letters_only </a:t>
            </a:r>
            <a:r>
              <a:rPr kumimoji="0" lang="ko-KR"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re.</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sub</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'[^a-zA-Z]'</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review_text)</a:t>
            </a:r>
            <a:endParaRPr kumimoji="0" lang="en-US"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3. 소문자</a:t>
            </a:r>
            <a:r>
              <a:rPr kumimoji="0" lang="ko-KR" altLang="en-US"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로</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변환</a:t>
            </a:r>
            <a:r>
              <a:rPr kumimoji="0" lang="en-US"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a:t>
            </a:r>
            <a:r>
              <a:rPr kumimoji="0" lang="ko-KR" altLang="en-US"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토큰화</a:t>
            </a: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words </a:t>
            </a:r>
            <a:r>
              <a:rPr kumimoji="0" lang="ko-KR"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letters_only.</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lower</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split</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4. </a:t>
            </a:r>
            <a:r>
              <a:rPr kumimoji="0" lang="ko-KR" altLang="ko-KR" sz="1200" b="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파이썬에서는</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리스트보다 세트로 찾는</a:t>
            </a:r>
            <a:r>
              <a:rPr kumimoji="0" lang="en-US"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것이</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훨씬 빠르다.</a:t>
            </a:r>
            <a:b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en-US"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stopwords를</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세트로 변환</a:t>
            </a: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stops </a:t>
            </a:r>
            <a:r>
              <a:rPr kumimoji="0" lang="ko-KR"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set</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(stopwords.</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words</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'english'</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5. </a:t>
            </a:r>
            <a:r>
              <a:rPr kumimoji="0" lang="ko-KR" altLang="ko-KR" sz="1200" b="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Stopwords</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en-US"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불용어</a:t>
            </a:r>
            <a:r>
              <a:rPr kumimoji="0" lang="en-US"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제거</a:t>
            </a: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meaningful_words </a:t>
            </a:r>
            <a:r>
              <a:rPr kumimoji="0" lang="ko-KR"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for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words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if not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stops]</a:t>
            </a:r>
            <a:endParaRPr kumimoji="0" lang="en-US"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6. 어간추출</a:t>
            </a: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stemming_words </a:t>
            </a:r>
            <a:r>
              <a:rPr kumimoji="0" lang="ko-KR" altLang="ko-KR" sz="1200" b="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[stemmer.</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stem</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for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meaningful_words]</a:t>
            </a:r>
            <a:endParaRPr kumimoji="0" lang="en-US"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7. 공백으로 구분된 문자열로 결합하여 결과를 반환</a:t>
            </a:r>
            <a:r>
              <a:rPr kumimoji="0" lang="ko-KR" altLang="en-US"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함</a:t>
            </a:r>
            <a:r>
              <a:rPr kumimoji="0" lang="en-US" altLang="ko-KR" sz="1200" b="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return</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join</a:t>
            </a:r>
            <a:r>
              <a:rPr kumimoji="0" lang="ko-KR" altLang="ko-KR" sz="1200" b="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(stemming_words) )</a:t>
            </a:r>
            <a:endParaRPr kumimoji="0" lang="ko-KR" altLang="ko-KR" sz="1200" b="0" u="none" strike="noStrike" cap="none" normalizeH="0" baseline="0" dirty="0">
              <a:ln>
                <a:noFill/>
              </a:ln>
              <a:solidFill>
                <a:schemeClr val="tx1"/>
              </a:solidFill>
              <a:effectLst/>
              <a:latin typeface="Arial" panose="020B0604020202020204" pitchFamily="34" charset="0"/>
            </a:endParaRPr>
          </a:p>
        </p:txBody>
      </p:sp>
      <p:sp>
        <p:nvSpPr>
          <p:cNvPr id="3" name="직사각형 2"/>
          <p:cNvSpPr/>
          <p:nvPr/>
        </p:nvSpPr>
        <p:spPr>
          <a:xfrm>
            <a:off x="379281" y="2817843"/>
            <a:ext cx="2869298" cy="1015663"/>
          </a:xfrm>
          <a:prstGeom prst="rect">
            <a:avLst/>
          </a:prstGeom>
        </p:spPr>
        <p:txBody>
          <a:bodyPr wrap="square">
            <a:spAutoFit/>
          </a:bodyPr>
          <a:lstStyle/>
          <a:p>
            <a:r>
              <a:rPr lang="ko-KR" altLang="en-US" sz="1200" b="1" dirty="0">
                <a:solidFill>
                  <a:srgbClr val="D92A6E"/>
                </a:solidFill>
                <a:latin typeface="굴림" panose="020B0600000101010101" pitchFamily="50" charset="-127"/>
                <a:ea typeface="굴림" panose="020B0600000101010101" pitchFamily="50" charset="-127"/>
              </a:rPr>
              <a:t>전체 리뷰 </a:t>
            </a:r>
            <a:endParaRPr lang="en-US" altLang="ko-KR" sz="1200" b="1" dirty="0">
              <a:solidFill>
                <a:srgbClr val="D92A6E"/>
              </a:solidFill>
              <a:latin typeface="굴림" panose="020B0600000101010101" pitchFamily="50" charset="-127"/>
              <a:ea typeface="굴림" panose="020B0600000101010101" pitchFamily="50" charset="-127"/>
            </a:endParaRPr>
          </a:p>
          <a:p>
            <a:r>
              <a:rPr lang="en-US" altLang="ko-KR" sz="1200" b="1" dirty="0">
                <a:solidFill>
                  <a:srgbClr val="D92A6E"/>
                </a:solidFill>
                <a:latin typeface="굴림" panose="020B0600000101010101" pitchFamily="50" charset="-127"/>
                <a:ea typeface="굴림" panose="020B0600000101010101" pitchFamily="50" charset="-127"/>
              </a:rPr>
              <a:t>(</a:t>
            </a:r>
            <a:r>
              <a:rPr lang="en-US" altLang="ko-KR" sz="1200" b="1" dirty="0" err="1">
                <a:solidFill>
                  <a:srgbClr val="D92A6E"/>
                </a:solidFill>
                <a:latin typeface="굴림" panose="020B0600000101010101" pitchFamily="50" charset="-127"/>
                <a:ea typeface="굴림" panose="020B0600000101010101" pitchFamily="50" charset="-127"/>
              </a:rPr>
              <a:t>trainData</a:t>
            </a:r>
            <a:r>
              <a:rPr lang="ko-KR" altLang="en-US" sz="1200" b="1" dirty="0">
                <a:solidFill>
                  <a:srgbClr val="D92A6E"/>
                </a:solidFill>
                <a:latin typeface="굴림" panose="020B0600000101010101" pitchFamily="50" charset="-127"/>
                <a:ea typeface="굴림" panose="020B0600000101010101" pitchFamily="50" charset="-127"/>
              </a:rPr>
              <a:t> 2만</a:t>
            </a:r>
            <a:r>
              <a:rPr lang="en-US" altLang="ko-KR" sz="1200" b="1" dirty="0">
                <a:solidFill>
                  <a:srgbClr val="D92A6E"/>
                </a:solidFill>
                <a:latin typeface="굴림" panose="020B0600000101010101" pitchFamily="50" charset="-127"/>
                <a:ea typeface="굴림" panose="020B0600000101010101" pitchFamily="50" charset="-127"/>
              </a:rPr>
              <a:t>5</a:t>
            </a:r>
            <a:r>
              <a:rPr lang="ko-KR" altLang="en-US" sz="1200" b="1" dirty="0">
                <a:solidFill>
                  <a:srgbClr val="D92A6E"/>
                </a:solidFill>
                <a:latin typeface="굴림" panose="020B0600000101010101" pitchFamily="50" charset="-127"/>
                <a:ea typeface="굴림" panose="020B0600000101010101" pitchFamily="50" charset="-127"/>
              </a:rPr>
              <a:t>천개</a:t>
            </a:r>
            <a:r>
              <a:rPr lang="en-US" altLang="ko-KR" sz="1200" b="1" dirty="0">
                <a:solidFill>
                  <a:srgbClr val="D92A6E"/>
                </a:solidFill>
                <a:latin typeface="굴림" panose="020B0600000101010101" pitchFamily="50" charset="-127"/>
                <a:ea typeface="굴림" panose="020B0600000101010101" pitchFamily="50" charset="-127"/>
              </a:rPr>
              <a:t>, </a:t>
            </a:r>
            <a:r>
              <a:rPr lang="en-US" altLang="ko-KR" sz="1200" b="1" dirty="0" err="1">
                <a:solidFill>
                  <a:srgbClr val="D92A6E"/>
                </a:solidFill>
                <a:latin typeface="굴림" panose="020B0600000101010101" pitchFamily="50" charset="-127"/>
                <a:ea typeface="굴림" panose="020B0600000101010101" pitchFamily="50" charset="-127"/>
              </a:rPr>
              <a:t>testData</a:t>
            </a:r>
            <a:r>
              <a:rPr lang="ko-KR" altLang="en-US" sz="1200" b="1" dirty="0">
                <a:solidFill>
                  <a:srgbClr val="D92A6E"/>
                </a:solidFill>
                <a:latin typeface="굴림" panose="020B0600000101010101" pitchFamily="50" charset="-127"/>
                <a:ea typeface="굴림" panose="020B0600000101010101" pitchFamily="50" charset="-127"/>
              </a:rPr>
              <a:t> </a:t>
            </a:r>
            <a:r>
              <a:rPr lang="en-US" altLang="ko-KR" sz="1200" b="1" dirty="0">
                <a:solidFill>
                  <a:srgbClr val="D92A6E"/>
                </a:solidFill>
                <a:latin typeface="굴림" panose="020B0600000101010101" pitchFamily="50" charset="-127"/>
                <a:ea typeface="굴림" panose="020B0600000101010101" pitchFamily="50" charset="-127"/>
              </a:rPr>
              <a:t>2</a:t>
            </a:r>
            <a:r>
              <a:rPr lang="ko-KR" altLang="en-US" sz="1200" b="1" dirty="0">
                <a:solidFill>
                  <a:srgbClr val="D92A6E"/>
                </a:solidFill>
                <a:latin typeface="굴림" panose="020B0600000101010101" pitchFamily="50" charset="-127"/>
                <a:ea typeface="굴림" panose="020B0600000101010101" pitchFamily="50" charset="-127"/>
              </a:rPr>
              <a:t>만개</a:t>
            </a:r>
            <a:r>
              <a:rPr lang="en-US" altLang="ko-KR" sz="1200" b="1" dirty="0">
                <a:solidFill>
                  <a:srgbClr val="D92A6E"/>
                </a:solidFill>
                <a:latin typeface="굴림" panose="020B0600000101010101" pitchFamily="50" charset="-127"/>
                <a:ea typeface="굴림" panose="020B0600000101010101" pitchFamily="50" charset="-127"/>
              </a:rPr>
              <a:t>)</a:t>
            </a:r>
            <a:r>
              <a:rPr lang="ko-KR" altLang="en-US" sz="1200" b="1" dirty="0">
                <a:solidFill>
                  <a:srgbClr val="D92A6E"/>
                </a:solidFill>
                <a:latin typeface="굴림" panose="020B0600000101010101" pitchFamily="50" charset="-127"/>
                <a:ea typeface="굴림" panose="020B0600000101010101" pitchFamily="50" charset="-127"/>
              </a:rPr>
              <a:t>를 </a:t>
            </a:r>
            <a:endParaRPr lang="en-US" altLang="ko-KR" sz="1200" b="1" dirty="0">
              <a:solidFill>
                <a:srgbClr val="D92A6E"/>
              </a:solidFill>
              <a:latin typeface="굴림" panose="020B0600000101010101" pitchFamily="50" charset="-127"/>
              <a:ea typeface="굴림" panose="020B0600000101010101" pitchFamily="50" charset="-127"/>
            </a:endParaRPr>
          </a:p>
          <a:p>
            <a:r>
              <a:rPr lang="ko-KR" altLang="en-US" sz="1200" b="1" dirty="0">
                <a:solidFill>
                  <a:srgbClr val="D92A6E"/>
                </a:solidFill>
                <a:latin typeface="굴림" panose="020B0600000101010101" pitchFamily="50" charset="-127"/>
                <a:ea typeface="굴림" panose="020B0600000101010101" pitchFamily="50" charset="-127"/>
              </a:rPr>
              <a:t>정제하기 위해서</a:t>
            </a:r>
            <a:r>
              <a:rPr lang="en-US" altLang="ko-KR" sz="1200" b="1" dirty="0">
                <a:solidFill>
                  <a:srgbClr val="D92A6E"/>
                </a:solidFill>
                <a:latin typeface="굴림" panose="020B0600000101010101" pitchFamily="50" charset="-127"/>
                <a:ea typeface="굴림" panose="020B0600000101010101" pitchFamily="50" charset="-127"/>
              </a:rPr>
              <a:t>,</a:t>
            </a:r>
            <a:r>
              <a:rPr lang="ko-KR" altLang="en-US" sz="1200" b="1" dirty="0">
                <a:solidFill>
                  <a:srgbClr val="D92A6E"/>
                </a:solidFill>
                <a:latin typeface="굴림" panose="020B0600000101010101" pitchFamily="50" charset="-127"/>
                <a:ea typeface="굴림" panose="020B0600000101010101" pitchFamily="50" charset="-127"/>
              </a:rPr>
              <a:t> </a:t>
            </a:r>
            <a:endParaRPr lang="en-US" altLang="ko-KR" sz="1200" b="1" dirty="0">
              <a:solidFill>
                <a:srgbClr val="D92A6E"/>
              </a:solidFill>
              <a:latin typeface="굴림" panose="020B0600000101010101" pitchFamily="50" charset="-127"/>
              <a:ea typeface="굴림" panose="020B0600000101010101" pitchFamily="50" charset="-127"/>
            </a:endParaRPr>
          </a:p>
          <a:p>
            <a:r>
              <a:rPr lang="ko-KR" altLang="en-US" sz="1200" b="1" dirty="0">
                <a:solidFill>
                  <a:srgbClr val="D92A6E"/>
                </a:solidFill>
                <a:latin typeface="굴림" panose="020B0600000101010101" pitchFamily="50" charset="-127"/>
                <a:ea typeface="굴림" panose="020B0600000101010101" pitchFamily="50" charset="-127"/>
              </a:rPr>
              <a:t>코드를 재사용 하고 반복해서 호출 할 수 있는 </a:t>
            </a:r>
            <a:r>
              <a:rPr lang="en-US" altLang="ko-KR" sz="1200" b="1" dirty="0" err="1">
                <a:solidFill>
                  <a:srgbClr val="D92A6E"/>
                </a:solidFill>
                <a:latin typeface="굴림" panose="020B0600000101010101" pitchFamily="50" charset="-127"/>
                <a:ea typeface="굴림" panose="020B0600000101010101" pitchFamily="50" charset="-127"/>
              </a:rPr>
              <a:t>review_to_words</a:t>
            </a:r>
            <a:r>
              <a:rPr lang="en-US" altLang="ko-KR" sz="1200" b="1" dirty="0">
                <a:solidFill>
                  <a:srgbClr val="D92A6E"/>
                </a:solidFill>
                <a:latin typeface="굴림" panose="020B0600000101010101" pitchFamily="50" charset="-127"/>
                <a:ea typeface="굴림" panose="020B0600000101010101" pitchFamily="50" charset="-127"/>
              </a:rPr>
              <a:t> </a:t>
            </a:r>
            <a:r>
              <a:rPr lang="ko-KR" altLang="en-US" sz="1200" b="1" dirty="0">
                <a:solidFill>
                  <a:srgbClr val="D92A6E"/>
                </a:solidFill>
                <a:latin typeface="굴림" panose="020B0600000101010101" pitchFamily="50" charset="-127"/>
                <a:ea typeface="굴림" panose="020B0600000101010101" pitchFamily="50" charset="-127"/>
              </a:rPr>
              <a:t>메서드 정의</a:t>
            </a:r>
            <a:r>
              <a:rPr lang="en-US" altLang="ko-KR" sz="1200" b="1" dirty="0">
                <a:solidFill>
                  <a:srgbClr val="D92A6E"/>
                </a:solidFill>
                <a:latin typeface="굴림" panose="020B0600000101010101" pitchFamily="50" charset="-127"/>
                <a:ea typeface="굴림" panose="020B0600000101010101" pitchFamily="50" charset="-127"/>
              </a:rPr>
              <a:t>.</a:t>
            </a:r>
            <a:endParaRPr lang="ko-KR" altLang="en-US" sz="1200" b="1" dirty="0">
              <a:solidFill>
                <a:srgbClr val="D92A6E"/>
              </a:solidFill>
              <a:latin typeface="굴림" panose="020B0600000101010101" pitchFamily="50" charset="-127"/>
              <a:ea typeface="굴림" panose="020B0600000101010101" pitchFamily="50" charset="-127"/>
            </a:endParaRPr>
          </a:p>
        </p:txBody>
      </p:sp>
      <p:sp>
        <p:nvSpPr>
          <p:cNvPr id="5" name="직사각형 4">
            <a:extLst>
              <a:ext uri="{FF2B5EF4-FFF2-40B4-BE49-F238E27FC236}">
                <a16:creationId xmlns:a16="http://schemas.microsoft.com/office/drawing/2014/main" xmlns="" id="{4BAFC62F-2D32-4E6D-9F43-7C10418D9357}"/>
              </a:ext>
            </a:extLst>
          </p:cNvPr>
          <p:cNvSpPr/>
          <p:nvPr/>
        </p:nvSpPr>
        <p:spPr>
          <a:xfrm>
            <a:off x="379281" y="455573"/>
            <a:ext cx="1609736"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a:t>
            </a:r>
            <a:endParaRPr lang="ko-KR" altLang="en-US" sz="2000" dirty="0"/>
          </a:p>
        </p:txBody>
      </p:sp>
    </p:spTree>
    <p:extLst>
      <p:ext uri="{BB962C8B-B14F-4D97-AF65-F5344CB8AC3E}">
        <p14:creationId xmlns:p14="http://schemas.microsoft.com/office/powerpoint/2010/main" val="1616128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xmlns="" id="{B832F615-A8FE-44E5-9B21-5FFDC923D03A}"/>
              </a:ext>
            </a:extLst>
          </p:cNvPr>
          <p:cNvGraphicFramePr>
            <a:graphicFrameLocks noGrp="1"/>
          </p:cNvGraphicFramePr>
          <p:nvPr>
            <p:extLst>
              <p:ext uri="{D42A27DB-BD31-4B8C-83A1-F6EECF244321}">
                <p14:modId xmlns:p14="http://schemas.microsoft.com/office/powerpoint/2010/main" val="3592942455"/>
              </p:ext>
            </p:extLst>
          </p:nvPr>
        </p:nvGraphicFramePr>
        <p:xfrm>
          <a:off x="2200776" y="251407"/>
          <a:ext cx="6678273" cy="4514832"/>
        </p:xfrm>
        <a:graphic>
          <a:graphicData uri="http://schemas.openxmlformats.org/drawingml/2006/table">
            <a:tbl>
              <a:tblPr firstRow="1" bandRow="1">
                <a:tableStyleId>{5C22544A-7EE6-4342-B048-85BDC9FD1C3A}</a:tableStyleId>
              </a:tblPr>
              <a:tblGrid>
                <a:gridCol w="306596">
                  <a:extLst>
                    <a:ext uri="{9D8B030D-6E8A-4147-A177-3AD203B41FA5}">
                      <a16:colId xmlns:a16="http://schemas.microsoft.com/office/drawing/2014/main" xmlns="" val="20001"/>
                    </a:ext>
                  </a:extLst>
                </a:gridCol>
                <a:gridCol w="6371677">
                  <a:extLst>
                    <a:ext uri="{9D8B030D-6E8A-4147-A177-3AD203B41FA5}">
                      <a16:colId xmlns:a16="http://schemas.microsoft.com/office/drawing/2014/main" xmlns="" val="2625314821"/>
                    </a:ext>
                  </a:extLst>
                </a:gridCol>
              </a:tblGrid>
              <a:tr h="278999">
                <a:tc gridSpan="2">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400" dirty="0">
                          <a:solidFill>
                            <a:srgbClr val="0000FF"/>
                          </a:solidFill>
                          <a:latin typeface="굴림" panose="020B0600000101010101" pitchFamily="50" charset="-127"/>
                          <a:ea typeface="굴림" panose="020B0600000101010101" pitchFamily="50" charset="-127"/>
                          <a:cs typeface="Tahoma" panose="020B0604030504040204" pitchFamily="34" charset="0"/>
                        </a:rPr>
                        <a:t>Before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0"/>
                  </a:ext>
                </a:extLst>
              </a:tr>
              <a:tr h="155394">
                <a:tc rowSpan="2">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0" marT="0" marB="0" anchor="ctr">
                    <a:lnL w="12700" cap="flat" cmpd="sng" algn="ctr">
                      <a:noFill/>
                      <a:prstDash val="solid"/>
                      <a:round/>
                      <a:headEnd type="none" w="med" len="med"/>
                      <a:tailEnd type="none" w="med" len="med"/>
                    </a:lnL>
                    <a:lnR w="12700" cap="flat" cmpd="sng" algn="ctr">
                      <a:solidFill>
                        <a:srgbClr val="FCD2DF"/>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review</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0" marT="0" marB="0" anchor="ctr">
                    <a:lnL w="12700" cap="flat" cmpd="sng" algn="ctr">
                      <a:solidFill>
                        <a:srgbClr val="FCD2DF"/>
                      </a:solidFill>
                      <a:prstDash val="solid"/>
                      <a:round/>
                      <a:headEnd type="none" w="med" len="med"/>
                      <a:tailEnd type="none" w="med" len="med"/>
                    </a:lnL>
                    <a:lnR w="12700" cap="flat" cmpd="sng" algn="ctr">
                      <a:solidFill>
                        <a:srgbClr val="FCD2DF"/>
                      </a:solidFill>
                      <a:prstDash val="solid"/>
                      <a:round/>
                      <a:headEnd type="none" w="med" len="med"/>
                      <a:tailEnd type="none" w="med" len="med"/>
                    </a:lnR>
                    <a:lnT w="12700" cap="flat" cmpd="sng" algn="ctr">
                      <a:solidFill>
                        <a:srgbClr val="FCD2DF"/>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113846735"/>
                  </a:ext>
                </a:extLst>
              </a:tr>
              <a:tr h="1546422">
                <a:tc vMerge="1">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“With all this stuff going down at the moment with MJ </a:t>
                      </a:r>
                      <a:r>
                        <a:rPr kumimoji="0" lang="en-US" altLang="ko-KR" sz="12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i</a:t>
                      </a:r>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\'ve started listening to his music, watching the odd documentary here and there, watched The Wiz and watched Moonwalker again. Maybe </a:t>
                      </a:r>
                      <a:r>
                        <a:rPr kumimoji="0" lang="en-US" altLang="ko-KR" sz="12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i</a:t>
                      </a:r>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just want to get a certain insight into this guy who </a:t>
                      </a:r>
                      <a:r>
                        <a:rPr kumimoji="0" lang="en-US" altLang="ko-KR" sz="12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i</a:t>
                      </a:r>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thought was really cool in the eighties just to maybe make up my mind whether he is guilty or innocent. Moonwalker is part biography, part feature film which </a:t>
                      </a:r>
                      <a:r>
                        <a:rPr kumimoji="0" lang="en-US" altLang="ko-KR" sz="12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i</a:t>
                      </a:r>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remember going to see at the cinema when it was originally released. Some of it has subtle messages about MJ\'s feeling towards the press and also the obvious message of drugs are bad m\'kay.&lt;</a:t>
                      </a:r>
                      <a:r>
                        <a:rPr kumimoji="0" lang="en-US" altLang="ko-KR" sz="12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br</a:t>
                      </a:r>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/&gt;&lt;</a:t>
                      </a:r>
                      <a:r>
                        <a:rPr kumimoji="0" lang="en-US" altLang="ko-KR" sz="12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br</a:t>
                      </a:r>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/&gt;Visually impressive but of course this is all about Michael Jackson so unless you remotely like</a:t>
                      </a:r>
                      <a:endParaRPr lang="ko-KR" altLang="en-US" dirty="0"/>
                    </a:p>
                  </a:txBody>
                  <a:tcPr marL="0" marR="90000" marT="0" marB="0" anchor="ctr">
                    <a:lnL w="12700" cap="flat" cmpd="sng" algn="ctr">
                      <a:solidFill>
                        <a:srgbClr val="FCD2DF"/>
                      </a:solidFill>
                      <a:prstDash val="solid"/>
                      <a:round/>
                      <a:headEnd type="none" w="med" len="med"/>
                      <a:tailEnd type="none" w="med" len="med"/>
                    </a:lnL>
                    <a:lnR w="12700" cap="flat" cmpd="sng" algn="ctr">
                      <a:solidFill>
                        <a:srgbClr val="FCD2DF"/>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FCD2D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102430">
                <a:tc gridSpan="2">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4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extLst>
                  <a:ext uri="{0D108BD9-81ED-4DB2-BD59-A6C34878D82A}">
                    <a16:rowId xmlns:a16="http://schemas.microsoft.com/office/drawing/2014/main" xmlns="" val="10006"/>
                  </a:ext>
                </a:extLst>
              </a:tr>
              <a:tr h="291721">
                <a:tc gridSpan="2">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400" b="1" dirty="0">
                          <a:solidFill>
                            <a:srgbClr val="D92A6E"/>
                          </a:solidFill>
                          <a:latin typeface="굴림" panose="020B0600000101010101" pitchFamily="50" charset="-127"/>
                          <a:ea typeface="굴림" panose="020B0600000101010101" pitchFamily="50" charset="-127"/>
                          <a:cs typeface="Tahoma" panose="020B0604030504040204" pitchFamily="34" charset="0"/>
                        </a:rPr>
                        <a:t>After</a:t>
                      </a:r>
                    </a:p>
                  </a:txBody>
                  <a:tcPr marL="0" marR="90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latinLnBrk="1"/>
                      <a:endParaRPr lang="ko-KR" altLang="en-US"/>
                    </a:p>
                  </a:txBody>
                  <a:tcPr/>
                </a:tc>
                <a:extLst>
                  <a:ext uri="{0D108BD9-81ED-4DB2-BD59-A6C34878D82A}">
                    <a16:rowId xmlns:a16="http://schemas.microsoft.com/office/drawing/2014/main" xmlns="" val="2925762763"/>
                  </a:ext>
                </a:extLst>
              </a:tr>
              <a:tr h="0">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noFill/>
                      <a:prstDash val="solid"/>
                      <a:round/>
                      <a:headEnd type="none" w="med" len="med"/>
                      <a:tailEnd type="none" w="med" len="med"/>
                    </a:lnL>
                    <a:lnR w="12700" cap="flat" cmpd="sng" algn="ctr">
                      <a:solidFill>
                        <a:srgbClr val="FCD2D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clean_</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review </a:t>
                      </a:r>
                      <a:r>
                        <a:rPr kumimoji="0" lang="ko-KR" altLang="ko-KR" sz="1200" b="0" i="0" u="none" strike="noStrike" kern="1200" cap="none" spc="0" normalizeH="0" baseline="0" noProof="0" dirty="0">
                          <a:ln>
                            <a:noFill/>
                          </a:ln>
                          <a:solidFill>
                            <a:srgbClr val="F92672"/>
                          </a:solidFill>
                          <a:effectLst/>
                          <a:uLnTx/>
                          <a:uFillTx/>
                          <a:latin typeface="굴림" panose="020B0600000101010101" pitchFamily="50" charset="-127"/>
                          <a:ea typeface="굴림" panose="020B0600000101010101" pitchFamily="50" charset="-127"/>
                          <a:cs typeface="+mn-cs"/>
                        </a:rPr>
                        <a:t>= </a:t>
                      </a:r>
                      <a:r>
                        <a:rPr kumimoji="0" lang="ko-KR" altLang="ko-KR" sz="1200" b="0" i="0" u="none" strike="noStrike" kern="1200" cap="none" spc="0" normalizeH="0" baseline="0" noProof="0" dirty="0">
                          <a:ln>
                            <a:noFill/>
                          </a:ln>
                          <a:solidFill>
                            <a:srgbClr val="66D9EF"/>
                          </a:solidFill>
                          <a:effectLst/>
                          <a:uLnTx/>
                          <a:uFillTx/>
                          <a:latin typeface="굴림" panose="020B0600000101010101" pitchFamily="50" charset="-127"/>
                          <a:ea typeface="굴림" panose="020B0600000101010101" pitchFamily="50" charset="-127"/>
                          <a:cs typeface="+mn-cs"/>
                        </a:rPr>
                        <a:t>review_to_words</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(train[</a:t>
                      </a:r>
                      <a:r>
                        <a:rPr kumimoji="0" lang="ko-KR" altLang="ko-KR" sz="1200" b="0" i="0" u="none" strike="noStrike" kern="1200" cap="none" spc="0" normalizeH="0" baseline="0" noProof="0" dirty="0">
                          <a:ln>
                            <a:noFill/>
                          </a:ln>
                          <a:solidFill>
                            <a:srgbClr val="E6DB74"/>
                          </a:solidFill>
                          <a:effectLst/>
                          <a:uLnTx/>
                          <a:uFillTx/>
                          <a:latin typeface="굴림" panose="020B0600000101010101" pitchFamily="50" charset="-127"/>
                          <a:ea typeface="굴림" panose="020B0600000101010101" pitchFamily="50" charset="-127"/>
                          <a:cs typeface="+mn-cs"/>
                        </a:rPr>
                        <a:t>'review'</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ko-KR" altLang="ko-KR" sz="1200" b="0" i="0" u="none" strike="noStrike" kern="1200" cap="none" spc="0" normalizeH="0" baseline="0" noProof="0" dirty="0">
                          <a:ln>
                            <a:noFill/>
                          </a:ln>
                          <a:solidFill>
                            <a:srgbClr val="AE81FF"/>
                          </a:solidFill>
                          <a:effectLst/>
                          <a:uLnTx/>
                          <a:uFillTx/>
                          <a:latin typeface="굴림" panose="020B0600000101010101" pitchFamily="50" charset="-127"/>
                          <a:ea typeface="굴림" panose="020B0600000101010101" pitchFamily="50" charset="-127"/>
                          <a:cs typeface="+mn-cs"/>
                        </a:rPr>
                        <a:t>0</a:t>
                      </a:r>
                      <a:r>
                        <a:rPr kumimoji="0" lang="ko-KR"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a:t>
                      </a:r>
                      <a:r>
                        <a:rPr kumimoji="0" lang="en-US" altLang="ko-KR" sz="1200" b="0" i="0" u="none" strike="noStrike" kern="1200" cap="none" spc="0" normalizeH="0" baseline="0" noProof="0" dirty="0">
                          <a:ln>
                            <a:noFill/>
                          </a:ln>
                          <a:solidFill>
                            <a:srgbClr val="F8F8F2"/>
                          </a:solidFill>
                          <a:effectLst/>
                          <a:uLnTx/>
                          <a:uFillTx/>
                          <a:latin typeface="굴림" panose="020B0600000101010101" pitchFamily="50" charset="-127"/>
                          <a:ea typeface="굴림" panose="020B0600000101010101" pitchFamily="50" charset="-127"/>
                          <a:cs typeface="+mn-cs"/>
                        </a:rPr>
                        <a:t> </a:t>
                      </a: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rgbClr val="FCD2DF"/>
                      </a:solidFill>
                      <a:prstDash val="solid"/>
                      <a:round/>
                      <a:headEnd type="none" w="med" len="med"/>
                      <a:tailEnd type="none" w="med" len="med"/>
                    </a:lnL>
                    <a:lnR w="12700" cap="flat" cmpd="sng" algn="ctr">
                      <a:solidFill>
                        <a:srgbClr val="FCD2DF"/>
                      </a:solidFill>
                      <a:prstDash val="solid"/>
                      <a:round/>
                      <a:headEnd type="none" w="med" len="med"/>
                      <a:tailEnd type="none" w="med" len="med"/>
                    </a:lnR>
                    <a:lnT w="12700" cap="flat" cmpd="sng" algn="ctr">
                      <a:solidFill>
                        <a:srgbClr val="FCD2DF"/>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3197484065"/>
                  </a:ext>
                </a:extLst>
              </a:tr>
              <a:tr h="874303">
                <a:tc>
                  <a:txBody>
                    <a:bodyPr/>
                    <a:lstStyle/>
                    <a:p>
                      <a:pPr marL="0" indent="0" latinLnBrk="1">
                        <a:lnSpc>
                          <a:spcPct val="130000"/>
                        </a:lnSpc>
                        <a:buClr>
                          <a:srgbClr val="6600FF"/>
                        </a:buClr>
                        <a:buFont typeface="Wingdings" panose="05000000000000000000" pitchFamily="2" charset="2"/>
                        <a:buNone/>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noFill/>
                      <a:prstDash val="solid"/>
                      <a:round/>
                      <a:headEnd type="none" w="med" len="med"/>
                      <a:tailEnd type="none" w="med" len="med"/>
                    </a:lnL>
                    <a:lnR w="12700" cap="flat" cmpd="sng" algn="ctr">
                      <a:solidFill>
                        <a:srgbClr val="FCD2DF"/>
                      </a:solid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latinLnBrk="1">
                        <a:lnSpc>
                          <a:spcPct val="130000"/>
                        </a:lnSpc>
                        <a:buClr>
                          <a:srgbClr val="6600FF"/>
                        </a:buClr>
                        <a:buFont typeface="Wingdings" panose="05000000000000000000" pitchFamily="2" charset="2"/>
                        <a:buNone/>
                      </a:pPr>
                      <a:r>
                        <a:rPr lang="en-US" altLang="ko-KR" sz="1200" kern="0" dirty="0">
                          <a:solidFill>
                            <a:srgbClr val="000000"/>
                          </a:solidFill>
                          <a:latin typeface="굴림" panose="020B0600000101010101" pitchFamily="50" charset="-127"/>
                          <a:ea typeface="굴림" panose="020B0600000101010101" pitchFamily="50" charset="-127"/>
                        </a:rPr>
                        <a:t>stuff go moment </a:t>
                      </a:r>
                      <a:r>
                        <a:rPr lang="en-US" altLang="ko-KR" sz="1200" kern="0" dirty="0" err="1">
                          <a:solidFill>
                            <a:srgbClr val="000000"/>
                          </a:solidFill>
                          <a:latin typeface="굴림" panose="020B0600000101010101" pitchFamily="50" charset="-127"/>
                          <a:ea typeface="굴림" panose="020B0600000101010101" pitchFamily="50" charset="-127"/>
                        </a:rPr>
                        <a:t>mj</a:t>
                      </a:r>
                      <a:r>
                        <a:rPr lang="en-US" altLang="ko-KR" sz="1200" kern="0" dirty="0">
                          <a:solidFill>
                            <a:srgbClr val="000000"/>
                          </a:solidFill>
                          <a:latin typeface="굴림" panose="020B0600000101010101" pitchFamily="50" charset="-127"/>
                          <a:ea typeface="굴림" panose="020B0600000101010101" pitchFamily="50" charset="-127"/>
                        </a:rPr>
                        <a:t> start listen music watch odd </a:t>
                      </a:r>
                      <a:r>
                        <a:rPr lang="en-US" altLang="ko-KR" sz="1200" kern="0" dirty="0" err="1">
                          <a:solidFill>
                            <a:srgbClr val="000000"/>
                          </a:solidFill>
                          <a:latin typeface="굴림" panose="020B0600000101010101" pitchFamily="50" charset="-127"/>
                          <a:ea typeface="굴림" panose="020B0600000101010101" pitchFamily="50" charset="-127"/>
                        </a:rPr>
                        <a:t>documentari</a:t>
                      </a:r>
                      <a:r>
                        <a:rPr lang="en-US" altLang="ko-KR" sz="1200" kern="0" dirty="0">
                          <a:solidFill>
                            <a:srgbClr val="000000"/>
                          </a:solidFill>
                          <a:latin typeface="굴림" panose="020B0600000101010101" pitchFamily="50" charset="-127"/>
                          <a:ea typeface="굴림" panose="020B0600000101010101" pitchFamily="50" charset="-127"/>
                        </a:rPr>
                        <a:t> watch wiz watch moonwalk </a:t>
                      </a:r>
                      <a:r>
                        <a:rPr lang="en-US" altLang="ko-KR" sz="1200" kern="0" dirty="0" err="1">
                          <a:solidFill>
                            <a:srgbClr val="000000"/>
                          </a:solidFill>
                          <a:latin typeface="굴림" panose="020B0600000101010101" pitchFamily="50" charset="-127"/>
                          <a:ea typeface="굴림" panose="020B0600000101010101" pitchFamily="50" charset="-127"/>
                        </a:rPr>
                        <a:t>mayb</a:t>
                      </a:r>
                      <a:r>
                        <a:rPr lang="en-US" altLang="ko-KR" sz="1200" kern="0" dirty="0">
                          <a:solidFill>
                            <a:srgbClr val="000000"/>
                          </a:solidFill>
                          <a:latin typeface="굴림" panose="020B0600000101010101" pitchFamily="50" charset="-127"/>
                          <a:ea typeface="굴림" panose="020B0600000101010101" pitchFamily="50" charset="-127"/>
                        </a:rPr>
                        <a:t> want get certain insight guy thought </a:t>
                      </a:r>
                      <a:r>
                        <a:rPr lang="en-US" altLang="ko-KR" sz="1200" kern="0" dirty="0" err="1">
                          <a:solidFill>
                            <a:srgbClr val="000000"/>
                          </a:solidFill>
                          <a:latin typeface="굴림" panose="020B0600000101010101" pitchFamily="50" charset="-127"/>
                          <a:ea typeface="굴림" panose="020B0600000101010101" pitchFamily="50" charset="-127"/>
                        </a:rPr>
                        <a:t>realli</a:t>
                      </a:r>
                      <a:r>
                        <a:rPr lang="en-US" altLang="ko-KR" sz="1200" kern="0" dirty="0">
                          <a:solidFill>
                            <a:srgbClr val="000000"/>
                          </a:solidFill>
                          <a:latin typeface="굴림" panose="020B0600000101010101" pitchFamily="50" charset="-127"/>
                          <a:ea typeface="굴림" panose="020B0600000101010101" pitchFamily="50" charset="-127"/>
                        </a:rPr>
                        <a:t> cool </a:t>
                      </a:r>
                      <a:r>
                        <a:rPr lang="en-US" altLang="ko-KR" sz="1200" kern="0" dirty="0" err="1">
                          <a:solidFill>
                            <a:srgbClr val="000000"/>
                          </a:solidFill>
                          <a:latin typeface="굴림" panose="020B0600000101010101" pitchFamily="50" charset="-127"/>
                          <a:ea typeface="굴림" panose="020B0600000101010101" pitchFamily="50" charset="-127"/>
                        </a:rPr>
                        <a:t>eighti</a:t>
                      </a:r>
                      <a:r>
                        <a:rPr lang="en-US" altLang="ko-KR" sz="1200" kern="0" dirty="0">
                          <a:solidFill>
                            <a:srgbClr val="000000"/>
                          </a:solidFill>
                          <a:latin typeface="굴림" panose="020B0600000101010101" pitchFamily="50" charset="-127"/>
                          <a:ea typeface="굴림" panose="020B0600000101010101" pitchFamily="50" charset="-127"/>
                        </a:rPr>
                        <a:t> </a:t>
                      </a:r>
                      <a:r>
                        <a:rPr lang="en-US" altLang="ko-KR" sz="1200" kern="0" dirty="0" err="1">
                          <a:solidFill>
                            <a:srgbClr val="000000"/>
                          </a:solidFill>
                          <a:latin typeface="굴림" panose="020B0600000101010101" pitchFamily="50" charset="-127"/>
                          <a:ea typeface="굴림" panose="020B0600000101010101" pitchFamily="50" charset="-127"/>
                        </a:rPr>
                        <a:t>mayb</a:t>
                      </a:r>
                      <a:r>
                        <a:rPr lang="en-US" altLang="ko-KR" sz="1200" kern="0" dirty="0">
                          <a:solidFill>
                            <a:srgbClr val="000000"/>
                          </a:solidFill>
                          <a:latin typeface="굴림" panose="020B0600000101010101" pitchFamily="50" charset="-127"/>
                          <a:ea typeface="굴림" panose="020B0600000101010101" pitchFamily="50" charset="-127"/>
                        </a:rPr>
                        <a:t> make mind whether </a:t>
                      </a:r>
                      <a:r>
                        <a:rPr lang="en-US" altLang="ko-KR" sz="1200" kern="0" dirty="0" err="1">
                          <a:solidFill>
                            <a:srgbClr val="000000"/>
                          </a:solidFill>
                          <a:latin typeface="굴림" panose="020B0600000101010101" pitchFamily="50" charset="-127"/>
                          <a:ea typeface="굴림" panose="020B0600000101010101" pitchFamily="50" charset="-127"/>
                        </a:rPr>
                        <a:t>guilti</a:t>
                      </a:r>
                      <a:r>
                        <a:rPr lang="en-US" altLang="ko-KR" sz="1200" kern="0" dirty="0">
                          <a:solidFill>
                            <a:srgbClr val="000000"/>
                          </a:solidFill>
                          <a:latin typeface="굴림" panose="020B0600000101010101" pitchFamily="50" charset="-127"/>
                          <a:ea typeface="굴림" panose="020B0600000101010101" pitchFamily="50" charset="-127"/>
                        </a:rPr>
                        <a:t> </a:t>
                      </a:r>
                      <a:r>
                        <a:rPr lang="en-US" altLang="ko-KR" sz="1200" kern="0" dirty="0" err="1">
                          <a:solidFill>
                            <a:srgbClr val="000000"/>
                          </a:solidFill>
                          <a:latin typeface="굴림" panose="020B0600000101010101" pitchFamily="50" charset="-127"/>
                          <a:ea typeface="굴림" panose="020B0600000101010101" pitchFamily="50" charset="-127"/>
                        </a:rPr>
                        <a:t>innoc</a:t>
                      </a:r>
                      <a:r>
                        <a:rPr lang="en-US" altLang="ko-KR" sz="1200" kern="0" dirty="0">
                          <a:solidFill>
                            <a:srgbClr val="000000"/>
                          </a:solidFill>
                          <a:latin typeface="굴림" panose="020B0600000101010101" pitchFamily="50" charset="-127"/>
                          <a:ea typeface="굴림" panose="020B0600000101010101" pitchFamily="50" charset="-127"/>
                        </a:rPr>
                        <a:t> moonwalk part </a:t>
                      </a:r>
                      <a:r>
                        <a:rPr lang="en-US" altLang="ko-KR" sz="1200" kern="0" dirty="0" err="1">
                          <a:solidFill>
                            <a:srgbClr val="000000"/>
                          </a:solidFill>
                          <a:latin typeface="굴림" panose="020B0600000101010101" pitchFamily="50" charset="-127"/>
                          <a:ea typeface="굴림" panose="020B0600000101010101" pitchFamily="50" charset="-127"/>
                        </a:rPr>
                        <a:t>biographi</a:t>
                      </a:r>
                      <a:r>
                        <a:rPr lang="en-US" altLang="ko-KR" sz="1200" kern="0" dirty="0">
                          <a:solidFill>
                            <a:srgbClr val="000000"/>
                          </a:solidFill>
                          <a:latin typeface="굴림" panose="020B0600000101010101" pitchFamily="50" charset="-127"/>
                          <a:ea typeface="굴림" panose="020B0600000101010101" pitchFamily="50" charset="-127"/>
                        </a:rPr>
                        <a:t> part </a:t>
                      </a:r>
                      <a:r>
                        <a:rPr lang="en-US" altLang="ko-KR" sz="1200" kern="0" dirty="0" err="1">
                          <a:solidFill>
                            <a:srgbClr val="000000"/>
                          </a:solidFill>
                          <a:latin typeface="굴림" panose="020B0600000101010101" pitchFamily="50" charset="-127"/>
                          <a:ea typeface="굴림" panose="020B0600000101010101" pitchFamily="50" charset="-127"/>
                        </a:rPr>
                        <a:t>featur</a:t>
                      </a:r>
                      <a:r>
                        <a:rPr lang="en-US" altLang="ko-KR" sz="1200" kern="0" dirty="0">
                          <a:solidFill>
                            <a:srgbClr val="000000"/>
                          </a:solidFill>
                          <a:latin typeface="굴림" panose="020B0600000101010101" pitchFamily="50" charset="-127"/>
                          <a:ea typeface="굴림" panose="020B0600000101010101" pitchFamily="50" charset="-127"/>
                        </a:rPr>
                        <a:t> film </a:t>
                      </a:r>
                      <a:r>
                        <a:rPr lang="en-US" altLang="ko-KR" sz="1200" kern="0" dirty="0" err="1">
                          <a:solidFill>
                            <a:srgbClr val="000000"/>
                          </a:solidFill>
                          <a:latin typeface="굴림" panose="020B0600000101010101" pitchFamily="50" charset="-127"/>
                          <a:ea typeface="굴림" panose="020B0600000101010101" pitchFamily="50" charset="-127"/>
                        </a:rPr>
                        <a:t>rememb</a:t>
                      </a:r>
                      <a:r>
                        <a:rPr lang="en-US" altLang="ko-KR" sz="1200" kern="0" dirty="0">
                          <a:solidFill>
                            <a:srgbClr val="000000"/>
                          </a:solidFill>
                          <a:latin typeface="굴림" panose="020B0600000101010101" pitchFamily="50" charset="-127"/>
                          <a:ea typeface="굴림" panose="020B0600000101010101" pitchFamily="50" charset="-127"/>
                        </a:rPr>
                        <a:t> go see cinema origin </a:t>
                      </a:r>
                      <a:r>
                        <a:rPr lang="en-US" altLang="ko-KR" sz="1200" kern="0" dirty="0" err="1">
                          <a:solidFill>
                            <a:srgbClr val="000000"/>
                          </a:solidFill>
                          <a:latin typeface="굴림" panose="020B0600000101010101" pitchFamily="50" charset="-127"/>
                          <a:ea typeface="굴림" panose="020B0600000101010101" pitchFamily="50" charset="-127"/>
                        </a:rPr>
                        <a:t>releas</a:t>
                      </a:r>
                      <a:r>
                        <a:rPr lang="en-US" altLang="ko-KR" sz="1200" kern="0" dirty="0">
                          <a:solidFill>
                            <a:srgbClr val="000000"/>
                          </a:solidFill>
                          <a:latin typeface="굴림" panose="020B0600000101010101" pitchFamily="50" charset="-127"/>
                          <a:ea typeface="굴림" panose="020B0600000101010101" pitchFamily="50" charset="-127"/>
                        </a:rPr>
                        <a:t> </a:t>
                      </a:r>
                      <a:r>
                        <a:rPr lang="en-US" altLang="ko-KR" sz="1200" kern="0" dirty="0" err="1">
                          <a:solidFill>
                            <a:srgbClr val="000000"/>
                          </a:solidFill>
                          <a:latin typeface="굴림" panose="020B0600000101010101" pitchFamily="50" charset="-127"/>
                          <a:ea typeface="굴림" panose="020B0600000101010101" pitchFamily="50" charset="-127"/>
                        </a:rPr>
                        <a:t>subtl</a:t>
                      </a:r>
                      <a:r>
                        <a:rPr lang="en-US" altLang="ko-KR" sz="1200" kern="0" dirty="0">
                          <a:solidFill>
                            <a:srgbClr val="000000"/>
                          </a:solidFill>
                          <a:latin typeface="굴림" panose="020B0600000101010101" pitchFamily="50" charset="-127"/>
                          <a:ea typeface="굴림" panose="020B0600000101010101" pitchFamily="50" charset="-127"/>
                        </a:rPr>
                        <a:t> </a:t>
                      </a:r>
                      <a:r>
                        <a:rPr lang="en-US" altLang="ko-KR" sz="1200" kern="0" dirty="0" err="1">
                          <a:solidFill>
                            <a:srgbClr val="000000"/>
                          </a:solidFill>
                          <a:latin typeface="굴림" panose="020B0600000101010101" pitchFamily="50" charset="-127"/>
                          <a:ea typeface="굴림" panose="020B0600000101010101" pitchFamily="50" charset="-127"/>
                        </a:rPr>
                        <a:t>messag</a:t>
                      </a:r>
                      <a:r>
                        <a:rPr lang="en-US" altLang="ko-KR" sz="1200" kern="0" dirty="0">
                          <a:solidFill>
                            <a:srgbClr val="000000"/>
                          </a:solidFill>
                          <a:latin typeface="굴림" panose="020B0600000101010101" pitchFamily="50" charset="-127"/>
                          <a:ea typeface="굴림" panose="020B0600000101010101" pitchFamily="50" charset="-127"/>
                        </a:rPr>
                        <a:t> </a:t>
                      </a:r>
                      <a:r>
                        <a:rPr lang="en-US" altLang="ko-KR" sz="1200" kern="0" dirty="0" err="1">
                          <a:solidFill>
                            <a:srgbClr val="000000"/>
                          </a:solidFill>
                          <a:latin typeface="굴림" panose="020B0600000101010101" pitchFamily="50" charset="-127"/>
                          <a:ea typeface="굴림" panose="020B0600000101010101" pitchFamily="50" charset="-127"/>
                        </a:rPr>
                        <a:t>mj</a:t>
                      </a:r>
                      <a:r>
                        <a:rPr lang="en-US" altLang="ko-KR" sz="1200" kern="0" dirty="0">
                          <a:solidFill>
                            <a:srgbClr val="000000"/>
                          </a:solidFill>
                          <a:latin typeface="굴림" panose="020B0600000101010101" pitchFamily="50" charset="-127"/>
                          <a:ea typeface="굴림" panose="020B0600000101010101" pitchFamily="50" charset="-127"/>
                        </a:rPr>
                        <a:t> feel toward press also obvious </a:t>
                      </a:r>
                      <a:r>
                        <a:rPr lang="en-US" altLang="ko-KR" sz="1200" kern="0" dirty="0" err="1">
                          <a:solidFill>
                            <a:srgbClr val="000000"/>
                          </a:solidFill>
                          <a:latin typeface="굴림" panose="020B0600000101010101" pitchFamily="50" charset="-127"/>
                          <a:ea typeface="굴림" panose="020B0600000101010101" pitchFamily="50" charset="-127"/>
                        </a:rPr>
                        <a:t>messag</a:t>
                      </a:r>
                      <a:r>
                        <a:rPr lang="en-US" altLang="ko-KR" sz="1200" kern="0" dirty="0">
                          <a:solidFill>
                            <a:srgbClr val="000000"/>
                          </a:solidFill>
                          <a:latin typeface="굴림" panose="020B0600000101010101" pitchFamily="50" charset="-127"/>
                          <a:ea typeface="굴림" panose="020B0600000101010101" pitchFamily="50" charset="-127"/>
                        </a:rPr>
                        <a:t> drug bad kay visual impress </a:t>
                      </a:r>
                      <a:r>
                        <a:rPr lang="en-US" altLang="ko-KR" sz="1200" kern="0" dirty="0" err="1">
                          <a:solidFill>
                            <a:srgbClr val="000000"/>
                          </a:solidFill>
                          <a:latin typeface="굴림" panose="020B0600000101010101" pitchFamily="50" charset="-127"/>
                          <a:ea typeface="굴림" panose="020B0600000101010101" pitchFamily="50" charset="-127"/>
                        </a:rPr>
                        <a:t>cours</a:t>
                      </a:r>
                      <a:r>
                        <a:rPr lang="en-US" altLang="ko-KR" sz="1200" kern="0" dirty="0">
                          <a:solidFill>
                            <a:srgbClr val="000000"/>
                          </a:solidFill>
                          <a:latin typeface="굴림" panose="020B0600000101010101" pitchFamily="50" charset="-127"/>
                          <a:ea typeface="굴림" panose="020B0600000101010101" pitchFamily="50" charset="-127"/>
                        </a:rPr>
                        <a:t> </a:t>
                      </a:r>
                      <a:r>
                        <a:rPr lang="en-US" altLang="ko-KR" sz="1200" kern="0" dirty="0" err="1">
                          <a:solidFill>
                            <a:srgbClr val="000000"/>
                          </a:solidFill>
                          <a:latin typeface="굴림" panose="020B0600000101010101" pitchFamily="50" charset="-127"/>
                          <a:ea typeface="굴림" panose="020B0600000101010101" pitchFamily="50" charset="-127"/>
                        </a:rPr>
                        <a:t>michael</a:t>
                      </a:r>
                      <a:r>
                        <a:rPr lang="en-US" altLang="ko-KR" sz="1200" kern="0" dirty="0">
                          <a:solidFill>
                            <a:srgbClr val="000000"/>
                          </a:solidFill>
                          <a:latin typeface="굴림" panose="020B0600000101010101" pitchFamily="50" charset="-127"/>
                          <a:ea typeface="굴림" panose="020B0600000101010101" pitchFamily="50" charset="-127"/>
                        </a:rPr>
                        <a:t> </a:t>
                      </a:r>
                      <a:r>
                        <a:rPr lang="en-US" altLang="ko-KR" sz="1200" kern="0" dirty="0" err="1">
                          <a:solidFill>
                            <a:srgbClr val="000000"/>
                          </a:solidFill>
                          <a:latin typeface="굴림" panose="020B0600000101010101" pitchFamily="50" charset="-127"/>
                          <a:ea typeface="굴림" panose="020B0600000101010101" pitchFamily="50" charset="-127"/>
                        </a:rPr>
                        <a:t>jackson</a:t>
                      </a:r>
                      <a:r>
                        <a:rPr lang="en-US" altLang="ko-KR" sz="1200" kern="0" dirty="0">
                          <a:solidFill>
                            <a:srgbClr val="000000"/>
                          </a:solidFill>
                          <a:latin typeface="굴림" panose="020B0600000101010101" pitchFamily="50" charset="-127"/>
                          <a:ea typeface="굴림" panose="020B0600000101010101" pitchFamily="50" charset="-127"/>
                        </a:rPr>
                        <a:t> unless </a:t>
                      </a:r>
                      <a:r>
                        <a:rPr lang="en-US" altLang="ko-KR" sz="1200" kern="0" dirty="0" err="1">
                          <a:solidFill>
                            <a:srgbClr val="000000"/>
                          </a:solidFill>
                          <a:latin typeface="굴림" panose="020B0600000101010101" pitchFamily="50" charset="-127"/>
                          <a:ea typeface="굴림" panose="020B0600000101010101" pitchFamily="50" charset="-127"/>
                        </a:rPr>
                        <a:t>remot</a:t>
                      </a:r>
                      <a:r>
                        <a:rPr lang="en-US" altLang="ko-KR" sz="1200" kern="0" dirty="0">
                          <a:solidFill>
                            <a:srgbClr val="000000"/>
                          </a:solidFill>
                          <a:latin typeface="굴림" panose="020B0600000101010101" pitchFamily="50" charset="-127"/>
                          <a:ea typeface="굴림" panose="020B0600000101010101" pitchFamily="50" charset="-127"/>
                        </a:rPr>
                        <a:t> like </a:t>
                      </a: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rgbClr val="FCD2DF"/>
                      </a:solidFill>
                      <a:prstDash val="solid"/>
                      <a:round/>
                      <a:headEnd type="none" w="med" len="med"/>
                      <a:tailEnd type="none" w="med" len="med"/>
                    </a:lnL>
                    <a:lnR w="12700" cap="flat" cmpd="sng" algn="ctr">
                      <a:solidFill>
                        <a:srgbClr val="FCD2DF"/>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FCD2D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bl>
          </a:graphicData>
        </a:graphic>
      </p:graphicFrame>
      <p:sp>
        <p:nvSpPr>
          <p:cNvPr id="7" name="화살표: 오른쪽 26">
            <a:extLst>
              <a:ext uri="{FF2B5EF4-FFF2-40B4-BE49-F238E27FC236}">
                <a16:creationId xmlns:a16="http://schemas.microsoft.com/office/drawing/2014/main" xmlns="" id="{870238F0-667D-47B5-B9E5-EA2FEFA8D603}"/>
              </a:ext>
            </a:extLst>
          </p:cNvPr>
          <p:cNvSpPr/>
          <p:nvPr/>
        </p:nvSpPr>
        <p:spPr>
          <a:xfrm rot="5400000">
            <a:off x="5299706" y="2486660"/>
            <a:ext cx="412753" cy="455934"/>
          </a:xfrm>
          <a:prstGeom prst="rightArrow">
            <a:avLst/>
          </a:prstGeom>
          <a:solidFill>
            <a:srgbClr val="FCD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70" dirty="0"/>
          </a:p>
        </p:txBody>
      </p:sp>
      <p:sp>
        <p:nvSpPr>
          <p:cNvPr id="5" name="직사각형 4">
            <a:extLst>
              <a:ext uri="{FF2B5EF4-FFF2-40B4-BE49-F238E27FC236}">
                <a16:creationId xmlns:a16="http://schemas.microsoft.com/office/drawing/2014/main" xmlns="" id="{FC034CDF-91CE-4BC0-8086-2DD6102C4FC2}"/>
              </a:ext>
            </a:extLst>
          </p:cNvPr>
          <p:cNvSpPr/>
          <p:nvPr/>
        </p:nvSpPr>
        <p:spPr>
          <a:xfrm>
            <a:off x="379281" y="455573"/>
            <a:ext cx="1609736"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정제 </a:t>
            </a:r>
            <a:endParaRPr lang="ko-KR" altLang="en-US" sz="2000" dirty="0"/>
          </a:p>
        </p:txBody>
      </p:sp>
      <p:cxnSp>
        <p:nvCxnSpPr>
          <p:cNvPr id="8" name="직선 연결선 7">
            <a:extLst>
              <a:ext uri="{FF2B5EF4-FFF2-40B4-BE49-F238E27FC236}">
                <a16:creationId xmlns:a16="http://schemas.microsoft.com/office/drawing/2014/main" xmlns="" id="{A4B894F5-D687-476E-A294-53FE33C31E61}"/>
              </a:ext>
            </a:extLst>
          </p:cNvPr>
          <p:cNvCxnSpPr>
            <a:cxnSpLocks/>
          </p:cNvCxnSpPr>
          <p:nvPr/>
        </p:nvCxnSpPr>
        <p:spPr>
          <a:xfrm>
            <a:off x="2071567"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EF2F4361-94BC-4FD8-BD94-5BDCED2E09D8}"/>
              </a:ext>
            </a:extLst>
          </p:cNvPr>
          <p:cNvSpPr txBox="1"/>
          <p:nvPr/>
        </p:nvSpPr>
        <p:spPr>
          <a:xfrm>
            <a:off x="322101" y="1621062"/>
            <a:ext cx="1692091" cy="3066865"/>
          </a:xfrm>
          <a:prstGeom prst="rect">
            <a:avLst/>
          </a:prstGeom>
          <a:solidFill>
            <a:schemeClr val="bg1"/>
          </a:solidFill>
        </p:spPr>
        <p:txBody>
          <a:bodyPr wrap="square" rtlCol="0">
            <a:spAutoFit/>
          </a:bodyPr>
          <a:lstStyle/>
          <a:p>
            <a:pPr marL="228600" indent="-228600">
              <a:lnSpc>
                <a:spcPct val="150000"/>
              </a:lnSpc>
              <a:buClr>
                <a:srgbClr val="6600FF"/>
              </a:buClr>
              <a:buFont typeface="+mj-lt"/>
              <a:buAutoNum type="arabicParenR"/>
            </a:pPr>
            <a:r>
              <a:rPr lang="en-US" altLang="ko-KR" sz="1000" b="1" dirty="0" err="1">
                <a:solidFill>
                  <a:srgbClr val="6600FF"/>
                </a:solidFill>
                <a:latin typeface="굴림" panose="020B0600000101010101" pitchFamily="50" charset="-127"/>
                <a:ea typeface="굴림" panose="020B0600000101010101" pitchFamily="50" charset="-127"/>
                <a:cs typeface="Tahoma" panose="020B0604030504040204" pitchFamily="34" charset="0"/>
              </a:rPr>
              <a:t>BeautifulSoup</a:t>
            </a:r>
            <a:r>
              <a:rPr lang="ko-KR" altLang="en-US" sz="1000" b="1" dirty="0">
                <a:latin typeface="굴림" panose="020B0600000101010101" pitchFamily="50" charset="-127"/>
                <a:ea typeface="굴림" panose="020B0600000101010101" pitchFamily="50" charset="-127"/>
                <a:cs typeface="Tahoma" panose="020B0604030504040204" pitchFamily="34" charset="0"/>
              </a:rPr>
              <a:t> </a:t>
            </a:r>
            <a:r>
              <a:rPr lang="en-US" altLang="ko-KR" sz="1000" b="1" dirty="0">
                <a:latin typeface="굴림" panose="020B0600000101010101" pitchFamily="50" charset="-127"/>
                <a:ea typeface="굴림" panose="020B0600000101010101" pitchFamily="50" charset="-127"/>
                <a:cs typeface="Tahoma" panose="020B0604030504040204" pitchFamily="34" charset="0"/>
              </a:rPr>
              <a:t/>
            </a:r>
            <a:br>
              <a:rPr lang="en-US" altLang="ko-KR" sz="1000" b="1" dirty="0">
                <a:latin typeface="굴림" panose="020B0600000101010101" pitchFamily="50" charset="-127"/>
                <a:ea typeface="굴림" panose="020B0600000101010101" pitchFamily="50" charset="-127"/>
                <a:cs typeface="Tahoma" panose="020B0604030504040204" pitchFamily="34" charset="0"/>
              </a:rPr>
            </a:br>
            <a:r>
              <a:rPr lang="en-US" altLang="ko-KR" sz="1000" b="1" dirty="0">
                <a:latin typeface="굴림" panose="020B0600000101010101" pitchFamily="50" charset="-127"/>
                <a:ea typeface="굴림" panose="020B0600000101010101" pitchFamily="50" charset="-127"/>
                <a:cs typeface="Tahoma" panose="020B0604030504040204" pitchFamily="34" charset="0"/>
              </a:rPr>
              <a:t>HTML </a:t>
            </a:r>
            <a:r>
              <a:rPr lang="ko-KR" altLang="en-US" sz="1000" b="1" dirty="0">
                <a:latin typeface="굴림" panose="020B0600000101010101" pitchFamily="50" charset="-127"/>
                <a:ea typeface="굴림" panose="020B0600000101010101" pitchFamily="50" charset="-127"/>
                <a:cs typeface="Tahoma" panose="020B0604030504040204" pitchFamily="34" charset="0"/>
              </a:rPr>
              <a:t>태그 제거</a:t>
            </a:r>
            <a:r>
              <a:rPr lang="en-US" altLang="ko-KR" sz="1000" b="1" dirty="0">
                <a:latin typeface="굴림" panose="020B0600000101010101" pitchFamily="50" charset="-127"/>
                <a:ea typeface="굴림" panose="020B0600000101010101" pitchFamily="50" charset="-127"/>
                <a:cs typeface="Tahoma" panose="020B0604030504040204" pitchFamily="34" charset="0"/>
              </a:rPr>
              <a:t/>
            </a:r>
            <a:br>
              <a:rPr lang="en-US" altLang="ko-KR" sz="1000" b="1" dirty="0">
                <a:latin typeface="굴림" panose="020B0600000101010101" pitchFamily="50" charset="-127"/>
                <a:ea typeface="굴림" panose="020B0600000101010101" pitchFamily="50" charset="-127"/>
                <a:cs typeface="Tahoma" panose="020B0604030504040204" pitchFamily="34" charset="0"/>
              </a:rPr>
            </a:br>
            <a:endParaRPr lang="ko-KR" altLang="en-US" sz="1000" b="1" dirty="0">
              <a:latin typeface="굴림" panose="020B0600000101010101" pitchFamily="50" charset="-127"/>
              <a:ea typeface="굴림" panose="020B0600000101010101" pitchFamily="50" charset="-127"/>
              <a:cs typeface="Tahoma" panose="020B0604030504040204" pitchFamily="34" charset="0"/>
            </a:endParaRPr>
          </a:p>
          <a:p>
            <a:pPr marL="228600" indent="-228600">
              <a:lnSpc>
                <a:spcPct val="150000"/>
              </a:lnSpc>
              <a:buClr>
                <a:srgbClr val="6600FF"/>
              </a:buClr>
              <a:buFont typeface="+mj-lt"/>
              <a:buAutoNum type="arabicParenR"/>
            </a:pPr>
            <a:r>
              <a:rPr lang="ko-KR" altLang="en-US" sz="1000" b="1" dirty="0">
                <a:solidFill>
                  <a:srgbClr val="6600FF"/>
                </a:solidFill>
                <a:latin typeface="굴림" panose="020B0600000101010101" pitchFamily="50" charset="-127"/>
                <a:ea typeface="굴림" panose="020B0600000101010101" pitchFamily="50" charset="-127"/>
                <a:cs typeface="Tahoma" panose="020B0604030504040204" pitchFamily="34" charset="0"/>
              </a:rPr>
              <a:t>정규표현식</a:t>
            </a:r>
            <a:r>
              <a:rPr lang="en-US" altLang="ko-KR" sz="1000" b="1" dirty="0">
                <a:solidFill>
                  <a:srgbClr val="6600FF"/>
                </a:solidFill>
                <a:latin typeface="굴림" panose="020B0600000101010101" pitchFamily="50" charset="-127"/>
                <a:ea typeface="굴림" panose="020B0600000101010101" pitchFamily="50" charset="-127"/>
                <a:cs typeface="Tahoma" panose="020B0604030504040204" pitchFamily="34" charset="0"/>
              </a:rPr>
              <a:t/>
            </a:r>
            <a:br>
              <a:rPr lang="en-US" altLang="ko-KR" sz="1000" b="1" dirty="0">
                <a:solidFill>
                  <a:srgbClr val="6600FF"/>
                </a:solidFill>
                <a:latin typeface="굴림" panose="020B0600000101010101" pitchFamily="50" charset="-127"/>
                <a:ea typeface="굴림" panose="020B0600000101010101" pitchFamily="50" charset="-127"/>
                <a:cs typeface="Tahoma" panose="020B0604030504040204" pitchFamily="34" charset="0"/>
              </a:rPr>
            </a:br>
            <a:r>
              <a:rPr lang="ko-KR" altLang="en-US" sz="1000" b="1" dirty="0">
                <a:latin typeface="굴림" panose="020B0600000101010101" pitchFamily="50" charset="-127"/>
                <a:ea typeface="굴림" panose="020B0600000101010101" pitchFamily="50" charset="-127"/>
                <a:cs typeface="Tahoma" panose="020B0604030504040204" pitchFamily="34" charset="0"/>
              </a:rPr>
              <a:t>알파벳 이외 문자 제거</a:t>
            </a:r>
            <a:r>
              <a:rPr lang="en-US" altLang="ko-KR" sz="1000" b="1" dirty="0">
                <a:latin typeface="굴림" panose="020B0600000101010101" pitchFamily="50" charset="-127"/>
                <a:ea typeface="굴림" panose="020B0600000101010101" pitchFamily="50" charset="-127"/>
                <a:cs typeface="Tahoma" panose="020B0604030504040204" pitchFamily="34" charset="0"/>
              </a:rPr>
              <a:t/>
            </a:r>
            <a:br>
              <a:rPr lang="en-US" altLang="ko-KR" sz="1000" b="1" dirty="0">
                <a:latin typeface="굴림" panose="020B0600000101010101" pitchFamily="50" charset="-127"/>
                <a:ea typeface="굴림" panose="020B0600000101010101" pitchFamily="50" charset="-127"/>
                <a:cs typeface="Tahoma" panose="020B0604030504040204" pitchFamily="34" charset="0"/>
              </a:rPr>
            </a:br>
            <a:endParaRPr lang="en-US" altLang="ko-KR" sz="1000" b="1" dirty="0">
              <a:latin typeface="굴림" panose="020B0600000101010101" pitchFamily="50" charset="-127"/>
              <a:ea typeface="굴림" panose="020B0600000101010101" pitchFamily="50" charset="-127"/>
              <a:cs typeface="Tahoma" panose="020B0604030504040204" pitchFamily="34" charset="0"/>
            </a:endParaRPr>
          </a:p>
          <a:p>
            <a:pPr marL="228600" indent="-228600">
              <a:lnSpc>
                <a:spcPct val="150000"/>
              </a:lnSpc>
              <a:buClr>
                <a:srgbClr val="6600FF"/>
              </a:buClr>
              <a:buFont typeface="+mj-lt"/>
              <a:buAutoNum type="arabicParenR"/>
            </a:pPr>
            <a:r>
              <a:rPr lang="ko-KR" altLang="en-US" sz="1000" b="1" dirty="0">
                <a:solidFill>
                  <a:srgbClr val="6600FF"/>
                </a:solidFill>
                <a:latin typeface="굴림" panose="020B0600000101010101" pitchFamily="50" charset="-127"/>
                <a:ea typeface="굴림" panose="020B0600000101010101" pitchFamily="50" charset="-127"/>
                <a:cs typeface="Tahoma" panose="020B0604030504040204" pitchFamily="34" charset="0"/>
              </a:rPr>
              <a:t>소문자화 </a:t>
            </a:r>
            <a:r>
              <a:rPr lang="en-US" altLang="ko-KR" sz="1000" b="1" dirty="0">
                <a:solidFill>
                  <a:srgbClr val="6600FF"/>
                </a:solidFill>
                <a:latin typeface="굴림" panose="020B0600000101010101" pitchFamily="50" charset="-127"/>
                <a:ea typeface="굴림" panose="020B0600000101010101" pitchFamily="50" charset="-127"/>
                <a:cs typeface="Tahoma" panose="020B0604030504040204" pitchFamily="34" charset="0"/>
              </a:rPr>
              <a:t>/ </a:t>
            </a:r>
            <a:r>
              <a:rPr lang="ko-KR" altLang="en-US" sz="1000" b="1" dirty="0">
                <a:solidFill>
                  <a:srgbClr val="6600FF"/>
                </a:solidFill>
                <a:latin typeface="굴림" panose="020B0600000101010101" pitchFamily="50" charset="-127"/>
                <a:ea typeface="굴림" panose="020B0600000101010101" pitchFamily="50" charset="-127"/>
                <a:cs typeface="Tahoma" panose="020B0604030504040204" pitchFamily="34" charset="0"/>
              </a:rPr>
              <a:t>토큰화 </a:t>
            </a:r>
            <a:r>
              <a:rPr lang="en-US" altLang="ko-KR" sz="1000" b="1" dirty="0">
                <a:solidFill>
                  <a:srgbClr val="6600FF"/>
                </a:solidFill>
                <a:latin typeface="굴림" panose="020B0600000101010101" pitchFamily="50" charset="-127"/>
                <a:ea typeface="굴림" panose="020B0600000101010101" pitchFamily="50" charset="-127"/>
                <a:cs typeface="Tahoma" panose="020B0604030504040204" pitchFamily="34" charset="0"/>
              </a:rPr>
              <a:t/>
            </a:r>
            <a:br>
              <a:rPr lang="en-US" altLang="ko-KR" sz="1000" b="1" dirty="0">
                <a:solidFill>
                  <a:srgbClr val="6600FF"/>
                </a:solidFill>
                <a:latin typeface="굴림" panose="020B0600000101010101" pitchFamily="50" charset="-127"/>
                <a:ea typeface="굴림" panose="020B0600000101010101" pitchFamily="50" charset="-127"/>
                <a:cs typeface="Tahoma" panose="020B0604030504040204" pitchFamily="34" charset="0"/>
              </a:rPr>
            </a:br>
            <a:endParaRPr lang="ko-KR" altLang="en-US" sz="1000" b="1" dirty="0">
              <a:solidFill>
                <a:srgbClr val="6600FF"/>
              </a:solidFill>
              <a:latin typeface="굴림" panose="020B0600000101010101" pitchFamily="50" charset="-127"/>
              <a:ea typeface="굴림" panose="020B0600000101010101" pitchFamily="50" charset="-127"/>
              <a:cs typeface="Tahoma" panose="020B0604030504040204" pitchFamily="34" charset="0"/>
            </a:endParaRPr>
          </a:p>
          <a:p>
            <a:pPr marL="228600" indent="-228600">
              <a:lnSpc>
                <a:spcPct val="150000"/>
              </a:lnSpc>
              <a:buClr>
                <a:srgbClr val="6600FF"/>
              </a:buClr>
              <a:buFont typeface="+mj-lt"/>
              <a:buAutoNum type="arabicParenR"/>
            </a:pPr>
            <a:r>
              <a:rPr lang="en-US" altLang="ko-KR" sz="1000" b="1" dirty="0">
                <a:solidFill>
                  <a:srgbClr val="6600FF"/>
                </a:solidFill>
                <a:latin typeface="굴림" panose="020B0600000101010101" pitchFamily="50" charset="-127"/>
                <a:ea typeface="굴림" panose="020B0600000101010101" pitchFamily="50" charset="-127"/>
                <a:cs typeface="Tahoma" panose="020B0604030504040204" pitchFamily="34" charset="0"/>
              </a:rPr>
              <a:t>NLTK</a:t>
            </a:r>
            <a:r>
              <a:rPr lang="ko-KR" altLang="en-US" sz="1000" b="1" dirty="0">
                <a:latin typeface="굴림" panose="020B0600000101010101" pitchFamily="50" charset="-127"/>
                <a:ea typeface="굴림" panose="020B0600000101010101" pitchFamily="50" charset="-127"/>
                <a:cs typeface="Tahoma" panose="020B0604030504040204" pitchFamily="34" charset="0"/>
              </a:rPr>
              <a:t> </a:t>
            </a:r>
            <a:r>
              <a:rPr lang="en-US" altLang="ko-KR" sz="1000" b="1" dirty="0">
                <a:latin typeface="굴림" panose="020B0600000101010101" pitchFamily="50" charset="-127"/>
                <a:ea typeface="굴림" panose="020B0600000101010101" pitchFamily="50" charset="-127"/>
                <a:cs typeface="Tahoma" panose="020B0604030504040204" pitchFamily="34" charset="0"/>
              </a:rPr>
              <a:t/>
            </a:r>
            <a:br>
              <a:rPr lang="en-US" altLang="ko-KR" sz="1000" b="1" dirty="0">
                <a:latin typeface="굴림" panose="020B0600000101010101" pitchFamily="50" charset="-127"/>
                <a:ea typeface="굴림" panose="020B0600000101010101" pitchFamily="50" charset="-127"/>
                <a:cs typeface="Tahoma" panose="020B0604030504040204" pitchFamily="34" charset="0"/>
              </a:rPr>
            </a:br>
            <a:r>
              <a:rPr lang="ko-KR" altLang="en-US" sz="1000" b="1" dirty="0" err="1">
                <a:latin typeface="굴림" panose="020B0600000101010101" pitchFamily="50" charset="-127"/>
                <a:ea typeface="굴림" panose="020B0600000101010101" pitchFamily="50" charset="-127"/>
                <a:cs typeface="Tahoma" panose="020B0604030504040204" pitchFamily="34" charset="0"/>
              </a:rPr>
              <a:t>불용어</a:t>
            </a:r>
            <a:r>
              <a:rPr lang="ko-KR" altLang="en-US" sz="1000" b="1" dirty="0">
                <a:latin typeface="굴림" panose="020B0600000101010101" pitchFamily="50" charset="-127"/>
                <a:ea typeface="굴림" panose="020B0600000101010101" pitchFamily="50" charset="-127"/>
                <a:cs typeface="Tahoma" panose="020B0604030504040204" pitchFamily="34" charset="0"/>
              </a:rPr>
              <a:t> 제거</a:t>
            </a:r>
            <a:r>
              <a:rPr lang="en-US" altLang="ko-KR" sz="1000" b="1" dirty="0">
                <a:latin typeface="굴림" panose="020B0600000101010101" pitchFamily="50" charset="-127"/>
                <a:ea typeface="굴림" panose="020B0600000101010101" pitchFamily="50" charset="-127"/>
                <a:cs typeface="Tahoma" panose="020B0604030504040204" pitchFamily="34" charset="0"/>
              </a:rPr>
              <a:t/>
            </a:r>
            <a:br>
              <a:rPr lang="en-US" altLang="ko-KR" sz="1000" b="1" dirty="0">
                <a:latin typeface="굴림" panose="020B0600000101010101" pitchFamily="50" charset="-127"/>
                <a:ea typeface="굴림" panose="020B0600000101010101" pitchFamily="50" charset="-127"/>
                <a:cs typeface="Tahoma" panose="020B0604030504040204" pitchFamily="34" charset="0"/>
              </a:rPr>
            </a:br>
            <a:endParaRPr lang="ko-KR" altLang="en-US" sz="1000" b="1" dirty="0">
              <a:latin typeface="굴림" panose="020B0600000101010101" pitchFamily="50" charset="-127"/>
              <a:ea typeface="굴림" panose="020B0600000101010101" pitchFamily="50" charset="-127"/>
              <a:cs typeface="Tahoma" panose="020B0604030504040204" pitchFamily="34" charset="0"/>
            </a:endParaRPr>
          </a:p>
          <a:p>
            <a:pPr marL="228600" indent="-228600">
              <a:lnSpc>
                <a:spcPct val="150000"/>
              </a:lnSpc>
              <a:buClr>
                <a:srgbClr val="6600FF"/>
              </a:buClr>
              <a:buFont typeface="+mj-lt"/>
              <a:buAutoNum type="arabicParenR"/>
            </a:pPr>
            <a:r>
              <a:rPr lang="en-US" altLang="ko-KR" sz="1000" b="1" dirty="0" err="1">
                <a:solidFill>
                  <a:srgbClr val="6600FF"/>
                </a:solidFill>
                <a:latin typeface="굴림" panose="020B0600000101010101" pitchFamily="50" charset="-127"/>
                <a:ea typeface="굴림" panose="020B0600000101010101" pitchFamily="50" charset="-127"/>
                <a:cs typeface="Tahoma" panose="020B0604030504040204" pitchFamily="34" charset="0"/>
              </a:rPr>
              <a:t>SnowballStemmer</a:t>
            </a:r>
            <a:r>
              <a:rPr lang="ko-KR" altLang="en-US" sz="1000" b="1" dirty="0">
                <a:latin typeface="굴림" panose="020B0600000101010101" pitchFamily="50" charset="-127"/>
                <a:ea typeface="굴림" panose="020B0600000101010101" pitchFamily="50" charset="-127"/>
                <a:cs typeface="Tahoma" panose="020B0604030504040204" pitchFamily="34" charset="0"/>
              </a:rPr>
              <a:t> </a:t>
            </a:r>
            <a:r>
              <a:rPr lang="en-US" altLang="ko-KR" sz="1000" b="1" dirty="0">
                <a:latin typeface="굴림" panose="020B0600000101010101" pitchFamily="50" charset="-127"/>
                <a:ea typeface="굴림" panose="020B0600000101010101" pitchFamily="50" charset="-127"/>
                <a:cs typeface="Tahoma" panose="020B0604030504040204" pitchFamily="34" charset="0"/>
              </a:rPr>
              <a:t/>
            </a:r>
            <a:br>
              <a:rPr lang="en-US" altLang="ko-KR" sz="1000" b="1" dirty="0">
                <a:latin typeface="굴림" panose="020B0600000101010101" pitchFamily="50" charset="-127"/>
                <a:ea typeface="굴림" panose="020B0600000101010101" pitchFamily="50" charset="-127"/>
                <a:cs typeface="Tahoma" panose="020B0604030504040204" pitchFamily="34" charset="0"/>
              </a:rPr>
            </a:br>
            <a:r>
              <a:rPr lang="ko-KR" altLang="en-US" sz="1000" b="1" dirty="0">
                <a:latin typeface="굴림" panose="020B0600000101010101" pitchFamily="50" charset="-127"/>
                <a:ea typeface="굴림" panose="020B0600000101010101" pitchFamily="50" charset="-127"/>
                <a:cs typeface="Tahoma" panose="020B0604030504040204" pitchFamily="34" charset="0"/>
              </a:rPr>
              <a:t>어간 추출 </a:t>
            </a:r>
            <a:endParaRPr lang="ko-KR" altLang="en-US" sz="853" dirty="0"/>
          </a:p>
        </p:txBody>
      </p:sp>
    </p:spTree>
    <p:extLst>
      <p:ext uri="{BB962C8B-B14F-4D97-AF65-F5344CB8AC3E}">
        <p14:creationId xmlns:p14="http://schemas.microsoft.com/office/powerpoint/2010/main" val="3800098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261029" y="697613"/>
            <a:ext cx="6797011" cy="1877437"/>
          </a:xfrm>
          <a:prstGeom prst="rect">
            <a:avLst/>
          </a:prstGeom>
          <a:solidFill>
            <a:schemeClr val="bg1"/>
          </a:solidFill>
        </p:spPr>
        <p:txBody>
          <a:bodyPr wrap="square" rtlCol="0">
            <a:spAutoFit/>
          </a:bodyPr>
          <a:lstStyle/>
          <a:p>
            <a:pPr>
              <a:buClr>
                <a:srgbClr val="6600FF"/>
              </a:buClr>
            </a:pP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워드 클라우드 </a:t>
            </a:r>
            <a:endPar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endPar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endParaRPr lang="ko-KR" altLang="en-US" sz="1600" b="1" dirty="0">
              <a:latin typeface="굴림" panose="020B0600000101010101" pitchFamily="50" charset="-127"/>
              <a:ea typeface="굴림" panose="020B0600000101010101" pitchFamily="50" charset="-127"/>
              <a:cs typeface="Tahoma" panose="020B0604030504040204" pitchFamily="34" charset="0"/>
            </a:endParaRPr>
          </a:p>
          <a:p>
            <a:pPr marL="173572" indent="-173572">
              <a:buClr>
                <a:srgbClr val="6600FF"/>
              </a:buClr>
              <a:buFont typeface="Wingdings" panose="05000000000000000000" pitchFamily="2" charset="2"/>
              <a:buChar char="§"/>
            </a:pPr>
            <a:r>
              <a:rPr lang="ko-KR" altLang="en-US" sz="1200" dirty="0">
                <a:solidFill>
                  <a:srgbClr val="6600FF"/>
                </a:solidFill>
              </a:rPr>
              <a:t>문서의 키워드</a:t>
            </a:r>
            <a:r>
              <a:rPr lang="en-US" altLang="ko-KR" sz="1200" dirty="0">
                <a:solidFill>
                  <a:srgbClr val="6600FF"/>
                </a:solidFill>
              </a:rPr>
              <a:t>, </a:t>
            </a:r>
            <a:r>
              <a:rPr lang="ko-KR" altLang="en-US" sz="1200" dirty="0">
                <a:solidFill>
                  <a:srgbClr val="6600FF"/>
                </a:solidFill>
              </a:rPr>
              <a:t>개념을 직관적으로 파악</a:t>
            </a:r>
            <a:r>
              <a:rPr lang="ko-KR" altLang="en-US" sz="1200" dirty="0"/>
              <a:t>할 수 있도록 핵심 단어를 시각적으로 돋보이게 하는 기법</a:t>
            </a:r>
            <a:r>
              <a:rPr lang="en-US" altLang="ko-KR" sz="1200" dirty="0"/>
              <a:t>.</a:t>
            </a:r>
          </a:p>
          <a:p>
            <a:pPr marL="173572" indent="-173572">
              <a:buClr>
                <a:srgbClr val="6600FF"/>
              </a:buClr>
              <a:buFont typeface="Wingdings" panose="05000000000000000000" pitchFamily="2" charset="2"/>
              <a:buChar char="§"/>
            </a:pPr>
            <a:endParaRPr lang="en-US" altLang="ko-KR" sz="1200" dirty="0"/>
          </a:p>
          <a:p>
            <a:pPr marL="173572" indent="-173572">
              <a:buClr>
                <a:srgbClr val="6600FF"/>
              </a:buClr>
              <a:buFont typeface="Wingdings" panose="05000000000000000000" pitchFamily="2" charset="2"/>
              <a:buChar char="§"/>
            </a:pPr>
            <a:r>
              <a:rPr lang="ko-KR" altLang="en-US" sz="1200" dirty="0">
                <a:solidFill>
                  <a:srgbClr val="6600FF"/>
                </a:solidFill>
              </a:rPr>
              <a:t>많이 언급될수록 단어를 크게 표현</a:t>
            </a:r>
            <a:r>
              <a:rPr lang="ko-KR" altLang="en-US" sz="1200" dirty="0"/>
              <a:t>해 한눈에 들어올 수 있게 하는 기법</a:t>
            </a:r>
            <a:r>
              <a:rPr lang="en-US" altLang="ko-KR" sz="1200" dirty="0"/>
              <a:t>.</a:t>
            </a:r>
          </a:p>
          <a:p>
            <a:pPr marL="173572" indent="-173572">
              <a:buClr>
                <a:srgbClr val="6600FF"/>
              </a:buClr>
              <a:buFont typeface="Wingdings" panose="05000000000000000000" pitchFamily="2" charset="2"/>
              <a:buChar char="§"/>
            </a:pPr>
            <a:endParaRPr lang="en-US" altLang="ko-KR" sz="1200" dirty="0"/>
          </a:p>
          <a:p>
            <a:pPr marL="173572" indent="-173572">
              <a:buClr>
                <a:srgbClr val="6600FF"/>
              </a:buClr>
              <a:buFont typeface="Wingdings" panose="05000000000000000000" pitchFamily="2" charset="2"/>
              <a:buChar char="§"/>
            </a:pPr>
            <a:r>
              <a:rPr lang="ko-KR" altLang="en-US" sz="1200" dirty="0"/>
              <a:t>주로 방대한 양의 정보를 다루는 빅데이터를 분석할 때 데이터의 특징을 도출하기 위해 활용한다</a:t>
            </a:r>
            <a:r>
              <a:rPr lang="en-US" altLang="ko-KR" sz="1200" dirty="0"/>
              <a:t>. </a:t>
            </a:r>
            <a:endParaRPr lang="ko-KR" altLang="en-US" sz="1200" dirty="0"/>
          </a:p>
        </p:txBody>
      </p:sp>
      <p:sp>
        <p:nvSpPr>
          <p:cNvPr id="3" name="Rectangle 1">
            <a:extLst>
              <a:ext uri="{FF2B5EF4-FFF2-40B4-BE49-F238E27FC236}">
                <a16:creationId xmlns:a16="http://schemas.microsoft.com/office/drawing/2014/main" xmlns="" id="{2EEF9478-C3D8-43CF-BA6B-6ACF764855C9}"/>
              </a:ext>
            </a:extLst>
          </p:cNvPr>
          <p:cNvSpPr>
            <a:spLocks noChangeArrowheads="1"/>
          </p:cNvSpPr>
          <p:nvPr/>
        </p:nvSpPr>
        <p:spPr bwMode="auto">
          <a:xfrm>
            <a:off x="1261029" y="2948138"/>
            <a:ext cx="6797011" cy="156966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latinLnBrk="0" hangingPunct="0">
              <a:spcBef>
                <a:spcPct val="0"/>
              </a:spcBef>
              <a:spcAft>
                <a:spcPct val="0"/>
              </a:spcAft>
            </a:pPr>
            <a:r>
              <a:rPr lang="ko-KR" altLang="ko-KR" sz="1200" dirty="0" err="1">
                <a:solidFill>
                  <a:srgbClr val="66D9EF"/>
                </a:solidFill>
                <a:latin typeface="굴림체" panose="020B0609000101010101" pitchFamily="49" charset="-127"/>
                <a:ea typeface="굴림체" panose="020B0609000101010101" pitchFamily="49" charset="-127"/>
              </a:rPr>
              <a:t>def</a:t>
            </a:r>
            <a:r>
              <a:rPr lang="ko-KR" altLang="ko-KR" sz="1200" dirty="0">
                <a:solidFill>
                  <a:srgbClr val="66D9EF"/>
                </a:solidFill>
                <a:latin typeface="굴림체" panose="020B0609000101010101" pitchFamily="49" charset="-127"/>
                <a:ea typeface="굴림체" panose="020B0609000101010101" pitchFamily="49" charset="-127"/>
              </a:rPr>
              <a:t> </a:t>
            </a:r>
            <a:r>
              <a:rPr lang="ko-KR" altLang="ko-KR" sz="1200" dirty="0" err="1">
                <a:solidFill>
                  <a:srgbClr val="A6E22E"/>
                </a:solidFill>
                <a:latin typeface="굴림체" panose="020B0609000101010101" pitchFamily="49" charset="-127"/>
                <a:ea typeface="굴림체" panose="020B0609000101010101" pitchFamily="49" charset="-127"/>
              </a:rPr>
              <a:t>displayWordCloud</a:t>
            </a:r>
            <a:r>
              <a:rPr lang="ko-KR" altLang="ko-KR" sz="1200" dirty="0">
                <a:solidFill>
                  <a:srgbClr val="F8F8F2"/>
                </a:solidFill>
                <a:latin typeface="굴림체" panose="020B0609000101010101" pitchFamily="49" charset="-127"/>
                <a:ea typeface="굴림체" panose="020B0609000101010101" pitchFamily="49" charset="-127"/>
              </a:rPr>
              <a:t>(</a:t>
            </a:r>
            <a:r>
              <a:rPr lang="ko-KR" altLang="ko-KR" sz="1200" dirty="0" err="1">
                <a:solidFill>
                  <a:srgbClr val="FD971F"/>
                </a:solidFill>
                <a:latin typeface="굴림체" panose="020B0609000101010101" pitchFamily="49" charset="-127"/>
                <a:ea typeface="굴림체" panose="020B0609000101010101" pitchFamily="49" charset="-127"/>
              </a:rPr>
              <a:t>data</a:t>
            </a:r>
            <a:r>
              <a:rPr lang="ko-KR" altLang="ko-KR" sz="1200" dirty="0">
                <a:solidFill>
                  <a:srgbClr val="FD971F"/>
                </a:solidFill>
                <a:latin typeface="굴림체" panose="020B0609000101010101" pitchFamily="49" charset="-127"/>
                <a:ea typeface="굴림체" panose="020B0609000101010101" pitchFamily="49" charset="-127"/>
              </a:rPr>
              <a:t> </a:t>
            </a:r>
            <a:r>
              <a:rPr lang="ko-KR" altLang="ko-KR" sz="1200" dirty="0">
                <a:solidFill>
                  <a:srgbClr val="F92672"/>
                </a:solidFill>
                <a:latin typeface="굴림체" panose="020B0609000101010101" pitchFamily="49" charset="-127"/>
                <a:ea typeface="굴림체" panose="020B0609000101010101" pitchFamily="49" charset="-127"/>
              </a:rPr>
              <a:t>= </a:t>
            </a:r>
            <a:r>
              <a:rPr lang="ko-KR" altLang="ko-KR" sz="1200" dirty="0" err="1">
                <a:solidFill>
                  <a:srgbClr val="66D9EF"/>
                </a:solidFill>
                <a:latin typeface="굴림체" panose="020B0609000101010101" pitchFamily="49" charset="-127"/>
                <a:ea typeface="굴림체" panose="020B0609000101010101" pitchFamily="49" charset="-127"/>
              </a:rPr>
              <a:t>None</a:t>
            </a: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FD971F"/>
                </a:solidFill>
                <a:latin typeface="굴림체" panose="020B0609000101010101" pitchFamily="49" charset="-127"/>
                <a:ea typeface="굴림체" panose="020B0609000101010101" pitchFamily="49" charset="-127"/>
              </a:rPr>
              <a:t>backgroundcolor</a:t>
            </a:r>
            <a:r>
              <a:rPr lang="ko-KR" altLang="ko-KR" sz="1200" dirty="0">
                <a:solidFill>
                  <a:srgbClr val="FD971F"/>
                </a:solidFill>
                <a:latin typeface="굴림체" panose="020B0609000101010101" pitchFamily="49" charset="-127"/>
                <a:ea typeface="굴림체" panose="020B0609000101010101" pitchFamily="49" charset="-127"/>
              </a:rPr>
              <a:t> </a:t>
            </a:r>
            <a:r>
              <a:rPr lang="ko-KR" altLang="ko-KR" sz="1200" dirty="0">
                <a:solidFill>
                  <a:srgbClr val="F92672"/>
                </a:solidFill>
                <a:latin typeface="굴림체" panose="020B0609000101010101" pitchFamily="49" charset="-127"/>
                <a:ea typeface="굴림체" panose="020B0609000101010101" pitchFamily="49" charset="-127"/>
              </a:rPr>
              <a:t>= </a:t>
            </a:r>
            <a:r>
              <a:rPr lang="ko-KR" altLang="ko-KR" sz="1200" dirty="0">
                <a:solidFill>
                  <a:srgbClr val="E6DB74"/>
                </a:solidFill>
                <a:latin typeface="굴림체" panose="020B0609000101010101" pitchFamily="49" charset="-127"/>
                <a:ea typeface="굴림체" panose="020B0609000101010101" pitchFamily="49" charset="-127"/>
              </a:rPr>
              <a:t>'</a:t>
            </a:r>
            <a:r>
              <a:rPr lang="ko-KR" altLang="ko-KR" sz="1200" dirty="0" err="1">
                <a:solidFill>
                  <a:srgbClr val="E6DB74"/>
                </a:solidFill>
                <a:latin typeface="굴림체" panose="020B0609000101010101" pitchFamily="49" charset="-127"/>
                <a:ea typeface="굴림체" panose="020B0609000101010101" pitchFamily="49" charset="-127"/>
              </a:rPr>
              <a:t>white</a:t>
            </a:r>
            <a:r>
              <a:rPr lang="ko-KR" altLang="ko-KR" sz="1200" dirty="0">
                <a:solidFill>
                  <a:srgbClr val="E6DB74"/>
                </a:solidFill>
                <a:latin typeface="굴림체" panose="020B0609000101010101" pitchFamily="49" charset="-127"/>
                <a:ea typeface="굴림체" panose="020B0609000101010101" pitchFamily="49" charset="-127"/>
              </a:rPr>
              <a:t>'</a:t>
            </a: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FD971F"/>
                </a:solidFill>
                <a:latin typeface="굴림체" panose="020B0609000101010101" pitchFamily="49" charset="-127"/>
                <a:ea typeface="굴림체" panose="020B0609000101010101" pitchFamily="49" charset="-127"/>
              </a:rPr>
              <a:t>width</a:t>
            </a:r>
            <a:r>
              <a:rPr lang="ko-KR" altLang="ko-KR" sz="1200" dirty="0">
                <a:solidFill>
                  <a:srgbClr val="F92672"/>
                </a:solidFill>
                <a:latin typeface="굴림체" panose="020B0609000101010101" pitchFamily="49" charset="-127"/>
                <a:ea typeface="굴림체" panose="020B0609000101010101" pitchFamily="49" charset="-127"/>
              </a:rPr>
              <a:t>=</a:t>
            </a:r>
            <a:r>
              <a:rPr lang="ko-KR" altLang="ko-KR" sz="1200" dirty="0">
                <a:solidFill>
                  <a:srgbClr val="AE81FF"/>
                </a:solidFill>
                <a:latin typeface="굴림체" panose="020B0609000101010101" pitchFamily="49" charset="-127"/>
                <a:ea typeface="굴림체" panose="020B0609000101010101" pitchFamily="49" charset="-127"/>
              </a:rPr>
              <a:t>800</a:t>
            </a: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FD971F"/>
                </a:solidFill>
                <a:latin typeface="굴림체" panose="020B0609000101010101" pitchFamily="49" charset="-127"/>
                <a:ea typeface="굴림체" panose="020B0609000101010101" pitchFamily="49" charset="-127"/>
              </a:rPr>
              <a:t>height</a:t>
            </a:r>
            <a:r>
              <a:rPr lang="ko-KR" altLang="ko-KR" sz="1200" dirty="0">
                <a:solidFill>
                  <a:srgbClr val="F92672"/>
                </a:solidFill>
                <a:latin typeface="굴림체" panose="020B0609000101010101" pitchFamily="49" charset="-127"/>
                <a:ea typeface="굴림체" panose="020B0609000101010101" pitchFamily="49" charset="-127"/>
              </a:rPr>
              <a:t>=</a:t>
            </a:r>
            <a:r>
              <a:rPr lang="ko-KR" altLang="ko-KR" sz="1200" dirty="0">
                <a:solidFill>
                  <a:srgbClr val="AE81FF"/>
                </a:solidFill>
                <a:latin typeface="굴림체" panose="020B0609000101010101" pitchFamily="49" charset="-127"/>
                <a:ea typeface="굴림체" panose="020B0609000101010101" pitchFamily="49" charset="-127"/>
              </a:rPr>
              <a:t>600 </a:t>
            </a:r>
            <a:r>
              <a:rPr lang="ko-KR" altLang="ko-KR" sz="1200" dirty="0">
                <a:solidFill>
                  <a:srgbClr val="F8F8F2"/>
                </a:solidFill>
                <a:latin typeface="굴림체" panose="020B0609000101010101" pitchFamily="49" charset="-127"/>
                <a:ea typeface="굴림체" panose="020B0609000101010101" pitchFamily="49" charset="-127"/>
              </a:rPr>
              <a:t>)</a:t>
            </a:r>
            <a:r>
              <a:rPr lang="ko-KR" altLang="ko-KR" sz="1200" dirty="0">
                <a:solidFill>
                  <a:srgbClr val="F92672"/>
                </a:solidFill>
                <a:latin typeface="굴림체" panose="020B0609000101010101" pitchFamily="49" charset="-127"/>
                <a:ea typeface="굴림체" panose="020B0609000101010101" pitchFamily="49" charset="-127"/>
              </a:rPr>
              <a:t>:</a:t>
            </a:r>
            <a:br>
              <a:rPr lang="ko-KR" altLang="ko-KR" sz="1200" dirty="0">
                <a:solidFill>
                  <a:srgbClr val="F92672"/>
                </a:solidFill>
                <a:latin typeface="굴림체" panose="020B0609000101010101" pitchFamily="49" charset="-127"/>
                <a:ea typeface="굴림체" panose="020B0609000101010101" pitchFamily="49" charset="-127"/>
              </a:rPr>
            </a:br>
            <a:r>
              <a:rPr lang="ko-KR" altLang="ko-KR" sz="1200" dirty="0">
                <a:solidFill>
                  <a:srgbClr val="F92672"/>
                </a:solidFill>
                <a:latin typeface="굴림체" panose="020B0609000101010101" pitchFamily="49" charset="-127"/>
                <a:ea typeface="굴림체" panose="020B0609000101010101" pitchFamily="49" charset="-127"/>
              </a:rPr>
              <a:t>    </a:t>
            </a:r>
            <a:r>
              <a:rPr lang="ko-KR" altLang="ko-KR" sz="1200" dirty="0" err="1">
                <a:solidFill>
                  <a:srgbClr val="F8F8F2"/>
                </a:solidFill>
                <a:latin typeface="굴림체" panose="020B0609000101010101" pitchFamily="49" charset="-127"/>
                <a:ea typeface="굴림체" panose="020B0609000101010101" pitchFamily="49" charset="-127"/>
              </a:rPr>
              <a:t>wordcloud</a:t>
            </a: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a:solidFill>
                  <a:srgbClr val="F92672"/>
                </a:solidFill>
                <a:latin typeface="굴림체" panose="020B0609000101010101" pitchFamily="49" charset="-127"/>
                <a:ea typeface="굴림체" panose="020B0609000101010101" pitchFamily="49" charset="-127"/>
              </a:rPr>
              <a:t>= </a:t>
            </a:r>
            <a:r>
              <a:rPr lang="ko-KR" altLang="ko-KR" sz="1200" dirty="0" err="1">
                <a:solidFill>
                  <a:srgbClr val="66D9EF"/>
                </a:solidFill>
                <a:latin typeface="굴림체" panose="020B0609000101010101" pitchFamily="49" charset="-127"/>
                <a:ea typeface="굴림체" panose="020B0609000101010101" pitchFamily="49" charset="-127"/>
              </a:rPr>
              <a:t>WordCloud</a:t>
            </a:r>
            <a:r>
              <a:rPr lang="ko-KR" altLang="ko-KR" sz="1200" dirty="0">
                <a:solidFill>
                  <a:srgbClr val="F8F8F2"/>
                </a:solidFill>
                <a:latin typeface="굴림체" panose="020B0609000101010101" pitchFamily="49" charset="-127"/>
                <a:ea typeface="굴림체" panose="020B0609000101010101" pitchFamily="49" charset="-127"/>
              </a:rPr>
              <a:t>(</a:t>
            </a:r>
            <a:r>
              <a:rPr lang="ko-KR" altLang="ko-KR" sz="1200" dirty="0" err="1">
                <a:solidFill>
                  <a:srgbClr val="AA4926"/>
                </a:solidFill>
                <a:latin typeface="굴림체" panose="020B0609000101010101" pitchFamily="49" charset="-127"/>
                <a:ea typeface="굴림체" panose="020B0609000101010101" pitchFamily="49" charset="-127"/>
              </a:rPr>
              <a:t>stopwords</a:t>
            </a:r>
            <a:r>
              <a:rPr lang="ko-KR" altLang="ko-KR" sz="1200" dirty="0">
                <a:solidFill>
                  <a:srgbClr val="AA4926"/>
                </a:solidFill>
                <a:latin typeface="굴림체" panose="020B0609000101010101" pitchFamily="49" charset="-127"/>
                <a:ea typeface="굴림체" panose="020B0609000101010101" pitchFamily="49" charset="-127"/>
              </a:rPr>
              <a:t> </a:t>
            </a:r>
            <a:r>
              <a:rPr lang="ko-KR" altLang="ko-KR" sz="1200" dirty="0">
                <a:solidFill>
                  <a:srgbClr val="F92672"/>
                </a:solidFill>
                <a:latin typeface="굴림체" panose="020B0609000101010101" pitchFamily="49" charset="-127"/>
                <a:ea typeface="굴림체" panose="020B0609000101010101" pitchFamily="49" charset="-127"/>
              </a:rPr>
              <a:t>= </a:t>
            </a:r>
            <a:r>
              <a:rPr lang="ko-KR" altLang="ko-KR" sz="1200" dirty="0">
                <a:solidFill>
                  <a:srgbClr val="F8F8F2"/>
                </a:solidFill>
                <a:latin typeface="굴림체" panose="020B0609000101010101" pitchFamily="49" charset="-127"/>
                <a:ea typeface="굴림체" panose="020B0609000101010101" pitchFamily="49" charset="-127"/>
              </a:rPr>
              <a:t>STOPWORDS,</a:t>
            </a:r>
            <a:br>
              <a:rPr lang="ko-KR" altLang="ko-KR" sz="1200" dirty="0">
                <a:solidFill>
                  <a:srgbClr val="F8F8F2"/>
                </a:solidFill>
                <a:latin typeface="굴림체" panose="020B0609000101010101" pitchFamily="49" charset="-127"/>
                <a:ea typeface="굴림체" panose="020B0609000101010101" pitchFamily="49" charset="-127"/>
              </a:rPr>
            </a:b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AA4926"/>
                </a:solidFill>
                <a:latin typeface="굴림체" panose="020B0609000101010101" pitchFamily="49" charset="-127"/>
                <a:ea typeface="굴림체" panose="020B0609000101010101" pitchFamily="49" charset="-127"/>
              </a:rPr>
              <a:t>background_color</a:t>
            </a:r>
            <a:r>
              <a:rPr lang="ko-KR" altLang="ko-KR" sz="1200" dirty="0">
                <a:solidFill>
                  <a:srgbClr val="AA4926"/>
                </a:solidFill>
                <a:latin typeface="굴림체" panose="020B0609000101010101" pitchFamily="49" charset="-127"/>
                <a:ea typeface="굴림체" panose="020B0609000101010101" pitchFamily="49" charset="-127"/>
              </a:rPr>
              <a:t> </a:t>
            </a:r>
            <a:r>
              <a:rPr lang="ko-KR" altLang="ko-KR" sz="1200" dirty="0">
                <a:solidFill>
                  <a:srgbClr val="F92672"/>
                </a:solidFill>
                <a:latin typeface="굴림체" panose="020B0609000101010101" pitchFamily="49" charset="-127"/>
                <a:ea typeface="굴림체" panose="020B0609000101010101" pitchFamily="49" charset="-127"/>
              </a:rPr>
              <a:t>= </a:t>
            </a:r>
            <a:r>
              <a:rPr lang="ko-KR" altLang="ko-KR" sz="1200" dirty="0" err="1">
                <a:solidFill>
                  <a:srgbClr val="FD971F"/>
                </a:solidFill>
                <a:latin typeface="굴림체" panose="020B0609000101010101" pitchFamily="49" charset="-127"/>
                <a:ea typeface="굴림체" panose="020B0609000101010101" pitchFamily="49" charset="-127"/>
              </a:rPr>
              <a:t>backgroundcolor</a:t>
            </a:r>
            <a:r>
              <a:rPr lang="ko-KR" altLang="ko-KR" sz="1200" dirty="0">
                <a:solidFill>
                  <a:srgbClr val="F8F8F2"/>
                </a:solidFill>
                <a:latin typeface="굴림체" panose="020B0609000101010101" pitchFamily="49" charset="-127"/>
                <a:ea typeface="굴림체" panose="020B0609000101010101" pitchFamily="49" charset="-127"/>
              </a:rPr>
              <a:t>,</a:t>
            </a:r>
            <a:br>
              <a:rPr lang="ko-KR" altLang="ko-KR" sz="1200" dirty="0">
                <a:solidFill>
                  <a:srgbClr val="F8F8F2"/>
                </a:solidFill>
                <a:latin typeface="굴림체" panose="020B0609000101010101" pitchFamily="49" charset="-127"/>
                <a:ea typeface="굴림체" panose="020B0609000101010101" pitchFamily="49" charset="-127"/>
              </a:rPr>
            </a:br>
            <a:r>
              <a:rPr lang="ko-KR" altLang="ko-KR" sz="1200" dirty="0">
                <a:solidFill>
                  <a:srgbClr val="F8F8F2"/>
                </a:solidFill>
                <a:latin typeface="굴림체" panose="020B0609000101010101" pitchFamily="49" charset="-127"/>
                <a:ea typeface="굴림체" panose="020B0609000101010101" pitchFamily="49" charset="-127"/>
              </a:rPr>
              <a:t>                    </a:t>
            </a:r>
            <a:r>
              <a:rPr lang="en-US" altLang="ko-KR" sz="1200" dirty="0">
                <a:solidFill>
                  <a:srgbClr val="F8F8F2"/>
                </a:solidFill>
                <a:latin typeface="굴림체" panose="020B0609000101010101" pitchFamily="49" charset="-127"/>
                <a:ea typeface="굴림체" panose="020B0609000101010101" pitchFamily="49" charset="-127"/>
              </a:rPr>
              <a:t> </a:t>
            </a: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AA4926"/>
                </a:solidFill>
                <a:latin typeface="굴림체" panose="020B0609000101010101" pitchFamily="49" charset="-127"/>
                <a:ea typeface="굴림체" panose="020B0609000101010101" pitchFamily="49" charset="-127"/>
              </a:rPr>
              <a:t>width</a:t>
            </a:r>
            <a:r>
              <a:rPr lang="ko-KR" altLang="ko-KR" sz="1200" dirty="0">
                <a:solidFill>
                  <a:srgbClr val="AA4926"/>
                </a:solidFill>
                <a:latin typeface="굴림체" panose="020B0609000101010101" pitchFamily="49" charset="-127"/>
                <a:ea typeface="굴림체" panose="020B0609000101010101" pitchFamily="49" charset="-127"/>
              </a:rPr>
              <a:t> </a:t>
            </a:r>
            <a:r>
              <a:rPr lang="ko-KR" altLang="ko-KR" sz="1200" dirty="0">
                <a:solidFill>
                  <a:srgbClr val="F92672"/>
                </a:solidFill>
                <a:latin typeface="굴림체" panose="020B0609000101010101" pitchFamily="49" charset="-127"/>
                <a:ea typeface="굴림체" panose="020B0609000101010101" pitchFamily="49" charset="-127"/>
              </a:rPr>
              <a:t>= </a:t>
            </a:r>
            <a:r>
              <a:rPr lang="ko-KR" altLang="ko-KR" sz="1200" dirty="0" err="1">
                <a:solidFill>
                  <a:srgbClr val="FD971F"/>
                </a:solidFill>
                <a:latin typeface="굴림체" panose="020B0609000101010101" pitchFamily="49" charset="-127"/>
                <a:ea typeface="굴림체" panose="020B0609000101010101" pitchFamily="49" charset="-127"/>
              </a:rPr>
              <a:t>width</a:t>
            </a: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AA4926"/>
                </a:solidFill>
                <a:latin typeface="굴림체" panose="020B0609000101010101" pitchFamily="49" charset="-127"/>
                <a:ea typeface="굴림체" panose="020B0609000101010101" pitchFamily="49" charset="-127"/>
              </a:rPr>
              <a:t>height</a:t>
            </a:r>
            <a:r>
              <a:rPr lang="ko-KR" altLang="ko-KR" sz="1200" dirty="0">
                <a:solidFill>
                  <a:srgbClr val="AA4926"/>
                </a:solidFill>
                <a:latin typeface="굴림체" panose="020B0609000101010101" pitchFamily="49" charset="-127"/>
                <a:ea typeface="굴림체" panose="020B0609000101010101" pitchFamily="49" charset="-127"/>
              </a:rPr>
              <a:t> </a:t>
            </a:r>
            <a:r>
              <a:rPr lang="ko-KR" altLang="ko-KR" sz="1200" dirty="0">
                <a:solidFill>
                  <a:srgbClr val="F92672"/>
                </a:solidFill>
                <a:latin typeface="굴림체" panose="020B0609000101010101" pitchFamily="49" charset="-127"/>
                <a:ea typeface="굴림체" panose="020B0609000101010101" pitchFamily="49" charset="-127"/>
              </a:rPr>
              <a:t>= </a:t>
            </a:r>
            <a:r>
              <a:rPr lang="ko-KR" altLang="ko-KR" sz="1200" dirty="0" err="1">
                <a:solidFill>
                  <a:srgbClr val="FD971F"/>
                </a:solidFill>
                <a:latin typeface="굴림체" panose="020B0609000101010101" pitchFamily="49" charset="-127"/>
                <a:ea typeface="굴림체" panose="020B0609000101010101" pitchFamily="49" charset="-127"/>
              </a:rPr>
              <a:t>height</a:t>
            </a:r>
            <a:r>
              <a:rPr lang="ko-KR" altLang="ko-KR" sz="1200" dirty="0">
                <a:solidFill>
                  <a:srgbClr val="F8F8F2"/>
                </a:solidFill>
                <a:latin typeface="굴림체" panose="020B0609000101010101" pitchFamily="49" charset="-127"/>
                <a:ea typeface="굴림체" panose="020B0609000101010101" pitchFamily="49" charset="-127"/>
              </a:rPr>
              <a:t>).</a:t>
            </a:r>
            <a:r>
              <a:rPr lang="ko-KR" altLang="ko-KR" sz="1200" dirty="0" err="1">
                <a:solidFill>
                  <a:srgbClr val="66D9EF"/>
                </a:solidFill>
                <a:latin typeface="굴림체" panose="020B0609000101010101" pitchFamily="49" charset="-127"/>
                <a:ea typeface="굴림체" panose="020B0609000101010101" pitchFamily="49" charset="-127"/>
              </a:rPr>
              <a:t>generate</a:t>
            </a:r>
            <a:r>
              <a:rPr lang="ko-KR" altLang="ko-KR" sz="1200" dirty="0">
                <a:solidFill>
                  <a:srgbClr val="F8F8F2"/>
                </a:solidFill>
                <a:latin typeface="굴림체" panose="020B0609000101010101" pitchFamily="49" charset="-127"/>
                <a:ea typeface="굴림체" panose="020B0609000101010101" pitchFamily="49" charset="-127"/>
              </a:rPr>
              <a:t>(</a:t>
            </a:r>
            <a:r>
              <a:rPr lang="ko-KR" altLang="ko-KR" sz="1200" dirty="0" err="1">
                <a:solidFill>
                  <a:srgbClr val="FD971F"/>
                </a:solidFill>
                <a:latin typeface="굴림체" panose="020B0609000101010101" pitchFamily="49" charset="-127"/>
                <a:ea typeface="굴림체" panose="020B0609000101010101" pitchFamily="49" charset="-127"/>
              </a:rPr>
              <a:t>data</a:t>
            </a:r>
            <a:r>
              <a:rPr lang="ko-KR" altLang="ko-KR" sz="1200" dirty="0">
                <a:solidFill>
                  <a:srgbClr val="F8F8F2"/>
                </a:solidFill>
                <a:latin typeface="굴림체" panose="020B0609000101010101" pitchFamily="49" charset="-127"/>
                <a:ea typeface="굴림체" panose="020B0609000101010101" pitchFamily="49" charset="-127"/>
              </a:rPr>
              <a:t>)</a:t>
            </a:r>
            <a:br>
              <a:rPr lang="ko-KR" altLang="ko-KR" sz="1200" dirty="0">
                <a:solidFill>
                  <a:srgbClr val="F8F8F2"/>
                </a:solidFill>
                <a:latin typeface="굴림체" panose="020B0609000101010101" pitchFamily="49" charset="-127"/>
                <a:ea typeface="굴림체" panose="020B0609000101010101" pitchFamily="49" charset="-127"/>
              </a:rPr>
            </a:b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F8F8F2"/>
                </a:solidFill>
                <a:latin typeface="굴림체" panose="020B0609000101010101" pitchFamily="49" charset="-127"/>
                <a:ea typeface="굴림체" panose="020B0609000101010101" pitchFamily="49" charset="-127"/>
              </a:rPr>
              <a:t>plt.</a:t>
            </a:r>
            <a:r>
              <a:rPr lang="ko-KR" altLang="ko-KR" sz="1200" dirty="0" err="1">
                <a:solidFill>
                  <a:srgbClr val="66D9EF"/>
                </a:solidFill>
                <a:latin typeface="굴림체" panose="020B0609000101010101" pitchFamily="49" charset="-127"/>
                <a:ea typeface="굴림체" panose="020B0609000101010101" pitchFamily="49" charset="-127"/>
              </a:rPr>
              <a:t>figure</a:t>
            </a:r>
            <a:r>
              <a:rPr lang="ko-KR" altLang="ko-KR" sz="1200" dirty="0">
                <a:solidFill>
                  <a:srgbClr val="F8F8F2"/>
                </a:solidFill>
                <a:latin typeface="굴림체" panose="020B0609000101010101" pitchFamily="49" charset="-127"/>
                <a:ea typeface="굴림체" panose="020B0609000101010101" pitchFamily="49" charset="-127"/>
              </a:rPr>
              <a:t>(</a:t>
            </a:r>
            <a:r>
              <a:rPr lang="ko-KR" altLang="ko-KR" sz="1200" dirty="0" err="1">
                <a:solidFill>
                  <a:srgbClr val="AA4926"/>
                </a:solidFill>
                <a:latin typeface="굴림체" panose="020B0609000101010101" pitchFamily="49" charset="-127"/>
                <a:ea typeface="굴림체" panose="020B0609000101010101" pitchFamily="49" charset="-127"/>
              </a:rPr>
              <a:t>figsize</a:t>
            </a:r>
            <a:r>
              <a:rPr lang="ko-KR" altLang="ko-KR" sz="1200" dirty="0">
                <a:solidFill>
                  <a:srgbClr val="AA4926"/>
                </a:solidFill>
                <a:latin typeface="굴림체" panose="020B0609000101010101" pitchFamily="49" charset="-127"/>
                <a:ea typeface="굴림체" panose="020B0609000101010101" pitchFamily="49" charset="-127"/>
              </a:rPr>
              <a:t> </a:t>
            </a:r>
            <a:r>
              <a:rPr lang="ko-KR" altLang="ko-KR" sz="1200" dirty="0">
                <a:solidFill>
                  <a:srgbClr val="F92672"/>
                </a:solidFill>
                <a:latin typeface="굴림체" panose="020B0609000101010101" pitchFamily="49" charset="-127"/>
                <a:ea typeface="굴림체" panose="020B0609000101010101" pitchFamily="49" charset="-127"/>
              </a:rPr>
              <a:t>= </a:t>
            </a:r>
            <a:r>
              <a:rPr lang="ko-KR" altLang="ko-KR" sz="1200" dirty="0">
                <a:solidFill>
                  <a:srgbClr val="F8F8F2"/>
                </a:solidFill>
                <a:latin typeface="굴림체" panose="020B0609000101010101" pitchFamily="49" charset="-127"/>
                <a:ea typeface="굴림체" panose="020B0609000101010101" pitchFamily="49" charset="-127"/>
              </a:rPr>
              <a:t>(</a:t>
            </a:r>
            <a:r>
              <a:rPr lang="ko-KR" altLang="ko-KR" sz="1200" dirty="0">
                <a:solidFill>
                  <a:srgbClr val="AE81FF"/>
                </a:solidFill>
                <a:latin typeface="굴림체" panose="020B0609000101010101" pitchFamily="49" charset="-127"/>
                <a:ea typeface="굴림체" panose="020B0609000101010101" pitchFamily="49" charset="-127"/>
              </a:rPr>
              <a:t>15 </a:t>
            </a: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a:solidFill>
                  <a:srgbClr val="AE81FF"/>
                </a:solidFill>
                <a:latin typeface="굴림체" panose="020B0609000101010101" pitchFamily="49" charset="-127"/>
                <a:ea typeface="굴림체" panose="020B0609000101010101" pitchFamily="49" charset="-127"/>
              </a:rPr>
              <a:t>10</a:t>
            </a:r>
            <a:r>
              <a:rPr lang="ko-KR" altLang="ko-KR" sz="1200" dirty="0">
                <a:solidFill>
                  <a:srgbClr val="F8F8F2"/>
                </a:solidFill>
                <a:latin typeface="굴림체" panose="020B0609000101010101" pitchFamily="49" charset="-127"/>
                <a:ea typeface="굴림체" panose="020B0609000101010101" pitchFamily="49" charset="-127"/>
              </a:rPr>
              <a:t>))</a:t>
            </a:r>
            <a:br>
              <a:rPr lang="ko-KR" altLang="ko-KR" sz="1200" dirty="0">
                <a:solidFill>
                  <a:srgbClr val="F8F8F2"/>
                </a:solidFill>
                <a:latin typeface="굴림체" panose="020B0609000101010101" pitchFamily="49" charset="-127"/>
                <a:ea typeface="굴림체" panose="020B0609000101010101" pitchFamily="49" charset="-127"/>
              </a:rPr>
            </a:b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F8F8F2"/>
                </a:solidFill>
                <a:latin typeface="굴림체" panose="020B0609000101010101" pitchFamily="49" charset="-127"/>
                <a:ea typeface="굴림체" panose="020B0609000101010101" pitchFamily="49" charset="-127"/>
              </a:rPr>
              <a:t>plt.</a:t>
            </a:r>
            <a:r>
              <a:rPr lang="ko-KR" altLang="ko-KR" sz="1200" dirty="0" err="1">
                <a:solidFill>
                  <a:srgbClr val="66D9EF"/>
                </a:solidFill>
                <a:latin typeface="굴림체" panose="020B0609000101010101" pitchFamily="49" charset="-127"/>
                <a:ea typeface="굴림체" panose="020B0609000101010101" pitchFamily="49" charset="-127"/>
              </a:rPr>
              <a:t>imshow</a:t>
            </a:r>
            <a:r>
              <a:rPr lang="ko-KR" altLang="ko-KR" sz="1200" dirty="0">
                <a:solidFill>
                  <a:srgbClr val="F8F8F2"/>
                </a:solidFill>
                <a:latin typeface="굴림체" panose="020B0609000101010101" pitchFamily="49" charset="-127"/>
                <a:ea typeface="굴림체" panose="020B0609000101010101" pitchFamily="49" charset="-127"/>
              </a:rPr>
              <a:t>(</a:t>
            </a:r>
            <a:r>
              <a:rPr lang="ko-KR" altLang="ko-KR" sz="1200" dirty="0" err="1">
                <a:solidFill>
                  <a:srgbClr val="F8F8F2"/>
                </a:solidFill>
                <a:latin typeface="굴림체" panose="020B0609000101010101" pitchFamily="49" charset="-127"/>
                <a:ea typeface="굴림체" panose="020B0609000101010101" pitchFamily="49" charset="-127"/>
              </a:rPr>
              <a:t>wordcloud</a:t>
            </a:r>
            <a:r>
              <a:rPr lang="ko-KR" altLang="ko-KR" sz="1200" dirty="0">
                <a:solidFill>
                  <a:srgbClr val="F8F8F2"/>
                </a:solidFill>
                <a:latin typeface="굴림체" panose="020B0609000101010101" pitchFamily="49" charset="-127"/>
                <a:ea typeface="굴림체" panose="020B0609000101010101" pitchFamily="49" charset="-127"/>
              </a:rPr>
              <a:t>)</a:t>
            </a:r>
            <a:br>
              <a:rPr lang="ko-KR" altLang="ko-KR" sz="1200" dirty="0">
                <a:solidFill>
                  <a:srgbClr val="F8F8F2"/>
                </a:solidFill>
                <a:latin typeface="굴림체" panose="020B0609000101010101" pitchFamily="49" charset="-127"/>
                <a:ea typeface="굴림체" panose="020B0609000101010101" pitchFamily="49" charset="-127"/>
              </a:rPr>
            </a:b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F8F8F2"/>
                </a:solidFill>
                <a:latin typeface="굴림체" panose="020B0609000101010101" pitchFamily="49" charset="-127"/>
                <a:ea typeface="굴림체" panose="020B0609000101010101" pitchFamily="49" charset="-127"/>
              </a:rPr>
              <a:t>plt.</a:t>
            </a:r>
            <a:r>
              <a:rPr lang="ko-KR" altLang="ko-KR" sz="1200" dirty="0" err="1">
                <a:solidFill>
                  <a:srgbClr val="66D9EF"/>
                </a:solidFill>
                <a:latin typeface="굴림체" panose="020B0609000101010101" pitchFamily="49" charset="-127"/>
                <a:ea typeface="굴림체" panose="020B0609000101010101" pitchFamily="49" charset="-127"/>
              </a:rPr>
              <a:t>axis</a:t>
            </a:r>
            <a:r>
              <a:rPr lang="ko-KR" altLang="ko-KR" sz="1200" dirty="0">
                <a:solidFill>
                  <a:srgbClr val="F8F8F2"/>
                </a:solidFill>
                <a:latin typeface="굴림체" panose="020B0609000101010101" pitchFamily="49" charset="-127"/>
                <a:ea typeface="굴림체" panose="020B0609000101010101" pitchFamily="49" charset="-127"/>
              </a:rPr>
              <a:t>(</a:t>
            </a:r>
            <a:r>
              <a:rPr lang="ko-KR" altLang="ko-KR" sz="1200" dirty="0">
                <a:solidFill>
                  <a:srgbClr val="E6DB74"/>
                </a:solidFill>
                <a:latin typeface="굴림체" panose="020B0609000101010101" pitchFamily="49" charset="-127"/>
                <a:ea typeface="굴림체" panose="020B0609000101010101" pitchFamily="49" charset="-127"/>
              </a:rPr>
              <a:t>"</a:t>
            </a:r>
            <a:r>
              <a:rPr lang="ko-KR" altLang="ko-KR" sz="1200" dirty="0" err="1">
                <a:solidFill>
                  <a:srgbClr val="E6DB74"/>
                </a:solidFill>
                <a:latin typeface="굴림체" panose="020B0609000101010101" pitchFamily="49" charset="-127"/>
                <a:ea typeface="굴림체" panose="020B0609000101010101" pitchFamily="49" charset="-127"/>
              </a:rPr>
              <a:t>off</a:t>
            </a:r>
            <a:r>
              <a:rPr lang="ko-KR" altLang="ko-KR" sz="1200" dirty="0">
                <a:solidFill>
                  <a:srgbClr val="E6DB74"/>
                </a:solidFill>
                <a:latin typeface="굴림체" panose="020B0609000101010101" pitchFamily="49" charset="-127"/>
                <a:ea typeface="굴림체" panose="020B0609000101010101" pitchFamily="49" charset="-127"/>
              </a:rPr>
              <a:t>"</a:t>
            </a:r>
            <a:r>
              <a:rPr lang="ko-KR" altLang="ko-KR" sz="1200" dirty="0">
                <a:solidFill>
                  <a:srgbClr val="F8F8F2"/>
                </a:solidFill>
                <a:latin typeface="굴림체" panose="020B0609000101010101" pitchFamily="49" charset="-127"/>
                <a:ea typeface="굴림체" panose="020B0609000101010101" pitchFamily="49" charset="-127"/>
              </a:rPr>
              <a:t>)</a:t>
            </a:r>
            <a:br>
              <a:rPr lang="ko-KR" altLang="ko-KR" sz="1200" dirty="0">
                <a:solidFill>
                  <a:srgbClr val="F8F8F2"/>
                </a:solidFill>
                <a:latin typeface="굴림체" panose="020B0609000101010101" pitchFamily="49" charset="-127"/>
                <a:ea typeface="굴림체" panose="020B0609000101010101" pitchFamily="49" charset="-127"/>
              </a:rPr>
            </a:br>
            <a:r>
              <a:rPr lang="ko-KR" altLang="ko-KR" sz="1200" dirty="0">
                <a:solidFill>
                  <a:srgbClr val="F8F8F2"/>
                </a:solidFill>
                <a:latin typeface="굴림체" panose="020B0609000101010101" pitchFamily="49" charset="-127"/>
                <a:ea typeface="굴림체" panose="020B0609000101010101" pitchFamily="49" charset="-127"/>
              </a:rPr>
              <a:t>    </a:t>
            </a:r>
            <a:r>
              <a:rPr lang="ko-KR" altLang="ko-KR" sz="1200" dirty="0" err="1">
                <a:solidFill>
                  <a:srgbClr val="F8F8F2"/>
                </a:solidFill>
                <a:latin typeface="굴림체" panose="020B0609000101010101" pitchFamily="49" charset="-127"/>
                <a:ea typeface="굴림체" panose="020B0609000101010101" pitchFamily="49" charset="-127"/>
              </a:rPr>
              <a:t>plt.</a:t>
            </a:r>
            <a:r>
              <a:rPr lang="ko-KR" altLang="ko-KR" sz="1200" dirty="0" err="1">
                <a:solidFill>
                  <a:srgbClr val="66D9EF"/>
                </a:solidFill>
                <a:latin typeface="굴림체" panose="020B0609000101010101" pitchFamily="49" charset="-127"/>
                <a:ea typeface="굴림체" panose="020B0609000101010101" pitchFamily="49" charset="-127"/>
              </a:rPr>
              <a:t>show</a:t>
            </a:r>
            <a:r>
              <a:rPr lang="ko-KR" altLang="ko-KR" sz="1200" dirty="0">
                <a:solidFill>
                  <a:srgbClr val="F8F8F2"/>
                </a:solidFill>
                <a:latin typeface="굴림체" panose="020B0609000101010101" pitchFamily="49" charset="-127"/>
                <a:ea typeface="굴림체" panose="020B0609000101010101" pitchFamily="49" charset="-127"/>
              </a:rPr>
              <a:t>()</a:t>
            </a:r>
            <a:endParaRPr kumimoji="0" lang="ko-KR" altLang="ko-KR" sz="1200" b="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40769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5BCA84A1-FC52-47B1-A4E7-C6B9AD325C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2976" y="1168400"/>
            <a:ext cx="3979655" cy="3008826"/>
          </a:xfrm>
          <a:prstGeom prst="rect">
            <a:avLst/>
          </a:prstGeom>
        </p:spPr>
      </p:pic>
      <p:sp>
        <p:nvSpPr>
          <p:cNvPr id="8" name="TextBox 7">
            <a:extLst>
              <a:ext uri="{FF2B5EF4-FFF2-40B4-BE49-F238E27FC236}">
                <a16:creationId xmlns:a16="http://schemas.microsoft.com/office/drawing/2014/main" xmlns="" id="{F6ADB246-2773-4CBC-8967-107646C67B60}"/>
              </a:ext>
            </a:extLst>
          </p:cNvPr>
          <p:cNvSpPr txBox="1"/>
          <p:nvPr/>
        </p:nvSpPr>
        <p:spPr>
          <a:xfrm>
            <a:off x="1706112" y="4266176"/>
            <a:ext cx="1852575" cy="369332"/>
          </a:xfrm>
          <a:prstGeom prst="rect">
            <a:avLst/>
          </a:prstGeom>
          <a:solidFill>
            <a:schemeClr val="bg1"/>
          </a:solidFill>
        </p:spPr>
        <p:txBody>
          <a:bodyPr wrap="square" rtlCol="0">
            <a:spAutoFit/>
          </a:bodyPr>
          <a:lstStyle/>
          <a:p>
            <a:pPr>
              <a:buClr>
                <a:srgbClr val="6600FF"/>
              </a:buClr>
            </a:pPr>
            <a:r>
              <a:rPr lang="en-US" altLang="ko-KR" sz="18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TrainData</a:t>
            </a:r>
            <a:endParaRPr lang="ko-KR" altLang="en-US" sz="1800" dirty="0"/>
          </a:p>
        </p:txBody>
      </p:sp>
      <p:pic>
        <p:nvPicPr>
          <p:cNvPr id="7" name="그림 6">
            <a:extLst>
              <a:ext uri="{FF2B5EF4-FFF2-40B4-BE49-F238E27FC236}">
                <a16:creationId xmlns:a16="http://schemas.microsoft.com/office/drawing/2014/main" xmlns="" id="{DCAE9E85-C5A6-4EEE-84BB-8A5AFC506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5888" y="1168400"/>
            <a:ext cx="3942854" cy="3008825"/>
          </a:xfrm>
          <a:prstGeom prst="rect">
            <a:avLst/>
          </a:prstGeom>
        </p:spPr>
      </p:pic>
      <p:sp>
        <p:nvSpPr>
          <p:cNvPr id="10" name="직사각형 9">
            <a:extLst>
              <a:ext uri="{FF2B5EF4-FFF2-40B4-BE49-F238E27FC236}">
                <a16:creationId xmlns:a16="http://schemas.microsoft.com/office/drawing/2014/main" xmlns="" id="{B615ED8A-D15A-40F5-AB89-21D5C26EB5D7}"/>
              </a:ext>
            </a:extLst>
          </p:cNvPr>
          <p:cNvSpPr/>
          <p:nvPr/>
        </p:nvSpPr>
        <p:spPr>
          <a:xfrm>
            <a:off x="379281" y="455573"/>
            <a:ext cx="1861407" cy="400110"/>
          </a:xfrm>
          <a:prstGeom prst="rect">
            <a:avLst/>
          </a:prstGeom>
        </p:spPr>
        <p:txBody>
          <a:bodyPr wrap="none">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워드 </a:t>
            </a:r>
            <a:r>
              <a:rPr lang="ko-KR" altLang="en-US"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클라우드</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endParaRPr lang="ko-KR" altLang="en-US" sz="2000" dirty="0"/>
          </a:p>
        </p:txBody>
      </p:sp>
      <p:sp>
        <p:nvSpPr>
          <p:cNvPr id="11" name="TextBox 10">
            <a:extLst>
              <a:ext uri="{FF2B5EF4-FFF2-40B4-BE49-F238E27FC236}">
                <a16:creationId xmlns:a16="http://schemas.microsoft.com/office/drawing/2014/main" xmlns="" id="{F6ADB246-2773-4CBC-8967-107646C67B60}"/>
              </a:ext>
            </a:extLst>
          </p:cNvPr>
          <p:cNvSpPr txBox="1"/>
          <p:nvPr/>
        </p:nvSpPr>
        <p:spPr>
          <a:xfrm>
            <a:off x="6102588" y="4266176"/>
            <a:ext cx="1852575" cy="369332"/>
          </a:xfrm>
          <a:prstGeom prst="rect">
            <a:avLst/>
          </a:prstGeom>
          <a:solidFill>
            <a:schemeClr val="bg1"/>
          </a:solidFill>
        </p:spPr>
        <p:txBody>
          <a:bodyPr wrap="square" rtlCol="0">
            <a:spAutoFit/>
          </a:bodyPr>
          <a:lstStyle/>
          <a:p>
            <a:pPr>
              <a:buClr>
                <a:srgbClr val="6600FF"/>
              </a:buClr>
            </a:pPr>
            <a:r>
              <a:rPr lang="en-US" altLang="ko-KR" sz="18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TestData</a:t>
            </a:r>
            <a:endParaRPr lang="ko-KR" altLang="en-US" sz="1800" dirty="0"/>
          </a:p>
        </p:txBody>
      </p:sp>
      <p:cxnSp>
        <p:nvCxnSpPr>
          <p:cNvPr id="12" name="직선 연결선 11">
            <a:extLst>
              <a:ext uri="{FF2B5EF4-FFF2-40B4-BE49-F238E27FC236}">
                <a16:creationId xmlns:a16="http://schemas.microsoft.com/office/drawing/2014/main" xmlns="" id="{A4B894F5-D687-476E-A294-53FE33C31E61}"/>
              </a:ext>
            </a:extLst>
          </p:cNvPr>
          <p:cNvCxnSpPr>
            <a:cxnSpLocks/>
          </p:cNvCxnSpPr>
          <p:nvPr/>
        </p:nvCxnSpPr>
        <p:spPr>
          <a:xfrm>
            <a:off x="4610473" y="1085850"/>
            <a:ext cx="0" cy="3498850"/>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1777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158808" y="1866881"/>
            <a:ext cx="6826384" cy="1137171"/>
          </a:xfrm>
          <a:prstGeom prst="rect">
            <a:avLst/>
          </a:prstGeom>
          <a:solidFill>
            <a:schemeClr val="bg1"/>
          </a:solidFill>
        </p:spPr>
        <p:txBody>
          <a:bodyPr wrap="square" rtlCol="0">
            <a:spAutoFit/>
          </a:bodyPr>
          <a:lstStyle/>
          <a:p>
            <a:pPr algn="ctr">
              <a:lnSpc>
                <a:spcPct val="150000"/>
              </a:lnSpc>
              <a:buClr>
                <a:srgbClr val="6600FF"/>
              </a:buClr>
            </a:pPr>
            <a:r>
              <a:rPr lang="ko-KR" altLang="en-US" sz="2400" b="1" dirty="0">
                <a:solidFill>
                  <a:srgbClr val="611CA1"/>
                </a:solidFill>
                <a:latin typeface="굴림" panose="020B0600000101010101" pitchFamily="50" charset="-127"/>
                <a:ea typeface="굴림" panose="020B0600000101010101" pitchFamily="50" charset="-127"/>
                <a:cs typeface="Tahoma" panose="020B0604030504040204" pitchFamily="34" charset="0"/>
              </a:rPr>
              <a:t>이제 데이터 전처리를 완료했다</a:t>
            </a:r>
            <a:r>
              <a:rPr lang="en-US" altLang="ko-KR" sz="24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p>
          <a:p>
            <a:pPr algn="ctr">
              <a:lnSpc>
                <a:spcPct val="150000"/>
              </a:lnSpc>
              <a:buClr>
                <a:srgbClr val="6600FF"/>
              </a:buClr>
            </a:pPr>
            <a:r>
              <a:rPr lang="en-US" altLang="ko-KR" sz="2400" b="1" dirty="0">
                <a:solidFill>
                  <a:srgbClr val="D92A6E"/>
                </a:solidFill>
                <a:latin typeface="굴림" panose="020B0600000101010101" pitchFamily="50" charset="-127"/>
                <a:ea typeface="굴림" panose="020B0600000101010101" pitchFamily="50" charset="-127"/>
                <a:cs typeface="Tahoma" panose="020B0604030504040204" pitchFamily="34" charset="0"/>
              </a:rPr>
              <a:t>Text</a:t>
            </a:r>
            <a:r>
              <a:rPr lang="ko-KR" altLang="en-US" sz="2400" b="1" dirty="0">
                <a:solidFill>
                  <a:srgbClr val="D92A6E"/>
                </a:solidFill>
                <a:latin typeface="굴림" panose="020B0600000101010101" pitchFamily="50" charset="-127"/>
                <a:ea typeface="굴림" panose="020B0600000101010101" pitchFamily="50" charset="-127"/>
                <a:cs typeface="Tahoma" panose="020B0604030504040204" pitchFamily="34" charset="0"/>
              </a:rPr>
              <a:t> 데이터를 벡터화 해보자</a:t>
            </a:r>
            <a:r>
              <a:rPr lang="en-US" altLang="ko-KR" sz="24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endParaRPr lang="ko-KR" altLang="en-US" sz="853" dirty="0"/>
          </a:p>
        </p:txBody>
      </p:sp>
    </p:spTree>
    <p:extLst>
      <p:ext uri="{BB962C8B-B14F-4D97-AF65-F5344CB8AC3E}">
        <p14:creationId xmlns:p14="http://schemas.microsoft.com/office/powerpoint/2010/main" val="13131654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F5AE483-6A75-47E5-8B15-5126526EAE5F}"/>
              </a:ext>
            </a:extLst>
          </p:cNvPr>
          <p:cNvSpPr txBox="1"/>
          <p:nvPr/>
        </p:nvSpPr>
        <p:spPr>
          <a:xfrm>
            <a:off x="1468689" y="1854878"/>
            <a:ext cx="6616532" cy="954107"/>
          </a:xfrm>
          <a:prstGeom prst="rect">
            <a:avLst/>
          </a:prstGeom>
          <a:solidFill>
            <a:schemeClr val="bg1"/>
          </a:solidFill>
        </p:spPr>
        <p:txBody>
          <a:bodyPr wrap="square" rtlCol="0">
            <a:spAutoFit/>
          </a:bodyPr>
          <a:lstStyle/>
          <a:p>
            <a:pPr marL="173572" indent="-173572">
              <a:buClr>
                <a:srgbClr val="6600FF"/>
              </a:buClr>
              <a:buFont typeface="Wingdings" panose="05000000000000000000" pitchFamily="2" charset="2"/>
              <a:buChar char="§"/>
            </a:pPr>
            <a:r>
              <a:rPr lang="ko-KR" altLang="en-US" sz="1400" b="1" dirty="0">
                <a:latin typeface="굴림" panose="020B0600000101010101" pitchFamily="50" charset="-127"/>
                <a:ea typeface="굴림" panose="020B0600000101010101" pitchFamily="50" charset="-127"/>
                <a:cs typeface="Tahoma" panose="020B0604030504040204" pitchFamily="34" charset="0"/>
              </a:rPr>
              <a:t>컴퓨터는 숫자만 인식할 수 </a:t>
            </a:r>
            <a:r>
              <a:rPr lang="ko-KR" altLang="en-US" sz="1400" b="1" dirty="0" smtClean="0">
                <a:latin typeface="굴림" panose="020B0600000101010101" pitchFamily="50" charset="-127"/>
                <a:ea typeface="굴림" panose="020B0600000101010101" pitchFamily="50" charset="-127"/>
                <a:cs typeface="Tahoma" panose="020B0604030504040204" pitchFamily="34" charset="0"/>
              </a:rPr>
              <a:t>있고</a:t>
            </a:r>
            <a:r>
              <a:rPr lang="en-US" altLang="ko-KR" sz="1400" b="1" dirty="0" smtClean="0">
                <a:latin typeface="굴림" panose="020B0600000101010101" pitchFamily="50" charset="-127"/>
                <a:ea typeface="굴림" panose="020B0600000101010101" pitchFamily="50" charset="-127"/>
                <a:cs typeface="Tahoma" panose="020B0604030504040204" pitchFamily="34" charset="0"/>
              </a:rPr>
              <a:t>,</a:t>
            </a:r>
            <a:r>
              <a:rPr lang="ko-KR" altLang="en-US" sz="1400" b="1" dirty="0" smtClean="0">
                <a:latin typeface="굴림" panose="020B0600000101010101" pitchFamily="50" charset="-127"/>
                <a:ea typeface="굴림" panose="020B0600000101010101" pitchFamily="50" charset="-127"/>
                <a:cs typeface="Tahoma" panose="020B0604030504040204" pitchFamily="34" charset="0"/>
              </a:rPr>
              <a:t> </a:t>
            </a:r>
            <a:r>
              <a:rPr lang="en-US" altLang="ko-KR" sz="1400" b="1" dirty="0" smtClean="0">
                <a:latin typeface="굴림" panose="020B0600000101010101" pitchFamily="50" charset="-127"/>
                <a:ea typeface="굴림" panose="020B0600000101010101" pitchFamily="50" charset="-127"/>
                <a:cs typeface="Tahoma" panose="020B0604030504040204" pitchFamily="34" charset="0"/>
              </a:rPr>
              <a:t/>
            </a:r>
            <a:br>
              <a:rPr lang="en-US" altLang="ko-KR" sz="1400" b="1" dirty="0" smtClean="0">
                <a:latin typeface="굴림" panose="020B0600000101010101" pitchFamily="50" charset="-127"/>
                <a:ea typeface="굴림" panose="020B0600000101010101" pitchFamily="50" charset="-127"/>
                <a:cs typeface="Tahoma" panose="020B0604030504040204" pitchFamily="34" charset="0"/>
              </a:rPr>
            </a:br>
            <a:r>
              <a:rPr lang="ko-KR" altLang="en-US" sz="1400" b="1" dirty="0" smtClean="0">
                <a:latin typeface="굴림" panose="020B0600000101010101" pitchFamily="50" charset="-127"/>
                <a:ea typeface="굴림" panose="020B0600000101010101" pitchFamily="50" charset="-127"/>
                <a:cs typeface="Tahoma" panose="020B0604030504040204" pitchFamily="34" charset="0"/>
              </a:rPr>
              <a:t>한글</a:t>
            </a:r>
            <a:r>
              <a:rPr lang="en-US" altLang="ko-KR" sz="1400" b="1" dirty="0">
                <a:latin typeface="굴림" panose="020B0600000101010101" pitchFamily="50" charset="-127"/>
                <a:ea typeface="굴림" panose="020B0600000101010101" pitchFamily="50" charset="-127"/>
                <a:cs typeface="Tahoma" panose="020B0604030504040204" pitchFamily="34" charset="0"/>
              </a:rPr>
              <a:t>, </a:t>
            </a:r>
            <a:r>
              <a:rPr lang="ko-KR" altLang="en-US" sz="1400" b="1" dirty="0">
                <a:latin typeface="굴림" panose="020B0600000101010101" pitchFamily="50" charset="-127"/>
                <a:ea typeface="굴림" panose="020B0600000101010101" pitchFamily="50" charset="-127"/>
                <a:cs typeface="Tahoma" panose="020B0604030504040204" pitchFamily="34" charset="0"/>
              </a:rPr>
              <a:t>이미지는 바이너리 코드나 아스키 코드로 저장 된다</a:t>
            </a:r>
            <a:r>
              <a:rPr lang="en-US" altLang="ko-KR" sz="1400" b="1" dirty="0" smtClean="0">
                <a:latin typeface="굴림" panose="020B0600000101010101" pitchFamily="50" charset="-127"/>
                <a:ea typeface="굴림" panose="020B0600000101010101" pitchFamily="50" charset="-127"/>
                <a:cs typeface="Tahoma" panose="020B0604030504040204" pitchFamily="34" charset="0"/>
              </a:rPr>
              <a:t>.</a:t>
            </a:r>
          </a:p>
          <a:p>
            <a:pPr marL="173572" indent="-173572">
              <a:buClr>
                <a:srgbClr val="6600FF"/>
              </a:buClr>
              <a:buFont typeface="Wingdings" panose="05000000000000000000" pitchFamily="2" charset="2"/>
              <a:buChar char="§"/>
            </a:pPr>
            <a:endParaRPr lang="en-US" altLang="ko-KR" sz="1400" b="1" dirty="0">
              <a:latin typeface="굴림" panose="020B0600000101010101" pitchFamily="50" charset="-127"/>
              <a:ea typeface="굴림" panose="020B0600000101010101" pitchFamily="50" charset="-127"/>
              <a:cs typeface="Tahoma" panose="020B0604030504040204" pitchFamily="34" charset="0"/>
            </a:endParaRPr>
          </a:p>
          <a:p>
            <a:pPr marL="173572" indent="-173572">
              <a:buClr>
                <a:srgbClr val="6600FF"/>
              </a:buClr>
              <a:buFont typeface="Wingdings" panose="05000000000000000000" pitchFamily="2" charset="2"/>
              <a:buChar char="§"/>
            </a:pPr>
            <a:r>
              <a:rPr lang="ko-KR" altLang="en-US" sz="1400" b="1" dirty="0" err="1">
                <a:latin typeface="굴림" panose="020B0600000101010101" pitchFamily="50" charset="-127"/>
                <a:ea typeface="굴림" panose="020B0600000101010101" pitchFamily="50" charset="-127"/>
                <a:cs typeface="Tahoma" panose="020B0604030504040204" pitchFamily="34" charset="0"/>
              </a:rPr>
              <a:t>머신러닝</a:t>
            </a:r>
            <a:r>
              <a:rPr lang="ko-KR" altLang="en-US" sz="1400" b="1" dirty="0">
                <a:latin typeface="굴림" panose="020B0600000101010101" pitchFamily="50" charset="-127"/>
                <a:ea typeface="굴림" panose="020B0600000101010101" pitchFamily="50" charset="-127"/>
                <a:cs typeface="Tahoma" panose="020B0604030504040204" pitchFamily="34" charset="0"/>
              </a:rPr>
              <a:t> 알고리즘이 이해할 수 있도록 </a:t>
            </a:r>
            <a:r>
              <a:rPr lang="ko-KR" altLang="en-US" sz="1400" b="1" dirty="0" smtClean="0">
                <a:solidFill>
                  <a:srgbClr val="FF0000"/>
                </a:solidFill>
                <a:latin typeface="굴림" panose="020B0600000101010101" pitchFamily="50" charset="-127"/>
                <a:ea typeface="굴림" panose="020B0600000101010101" pitchFamily="50" charset="-127"/>
                <a:cs typeface="Tahoma" panose="020B0604030504040204" pitchFamily="34" charset="0"/>
              </a:rPr>
              <a:t>문자를 </a:t>
            </a:r>
            <a:r>
              <a:rPr lang="ko-KR" altLang="en-US" sz="1400" b="1" dirty="0">
                <a:solidFill>
                  <a:srgbClr val="FF0000"/>
                </a:solidFill>
                <a:latin typeface="굴림" panose="020B0600000101010101" pitchFamily="50" charset="-127"/>
                <a:ea typeface="굴림" panose="020B0600000101010101" pitchFamily="50" charset="-127"/>
                <a:cs typeface="Tahoma" panose="020B0604030504040204" pitchFamily="34" charset="0"/>
              </a:rPr>
              <a:t>벡터화 </a:t>
            </a:r>
            <a:r>
              <a:rPr lang="ko-KR" altLang="en-US" sz="1400" b="1" dirty="0">
                <a:latin typeface="굴림" panose="020B0600000101010101" pitchFamily="50" charset="-127"/>
                <a:ea typeface="굴림" panose="020B0600000101010101" pitchFamily="50" charset="-127"/>
                <a:cs typeface="Tahoma" panose="020B0604030504040204" pitchFamily="34" charset="0"/>
              </a:rPr>
              <a:t>해주는 작업이 필요하다</a:t>
            </a:r>
            <a:r>
              <a:rPr lang="en-US" altLang="ko-KR" sz="1400" b="1" dirty="0" smtClean="0">
                <a:latin typeface="굴림" panose="020B0600000101010101" pitchFamily="50" charset="-127"/>
                <a:ea typeface="굴림" panose="020B0600000101010101" pitchFamily="50" charset="-127"/>
                <a:cs typeface="Tahoma" panose="020B0604030504040204" pitchFamily="34" charset="0"/>
              </a:rPr>
              <a:t>.</a:t>
            </a:r>
            <a:endParaRPr lang="ko-KR" altLang="en-US" sz="853" dirty="0"/>
          </a:p>
        </p:txBody>
      </p:sp>
    </p:spTree>
    <p:extLst>
      <p:ext uri="{BB962C8B-B14F-4D97-AF65-F5344CB8AC3E}">
        <p14:creationId xmlns:p14="http://schemas.microsoft.com/office/powerpoint/2010/main" val="15400528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535872" y="1018509"/>
            <a:ext cx="6675380" cy="3608680"/>
          </a:xfrm>
          <a:prstGeom prst="rect">
            <a:avLst/>
          </a:prstGeom>
          <a:solidFill>
            <a:schemeClr val="bg1"/>
          </a:solidFill>
          <a:ln>
            <a:solidFill>
              <a:srgbClr val="FCD2DF"/>
            </a:solidFill>
          </a:ln>
        </p:spPr>
        <p:txBody>
          <a:bodyPr wrap="square" rtlCol="0">
            <a:spAutoFit/>
          </a:bodyPr>
          <a:lstStyle/>
          <a:p>
            <a:pPr marL="173572" indent="-173572">
              <a:lnSpc>
                <a:spcPct val="12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모든 문서에서 어휘를 학습 한 다음</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r>
              <a:rPr lang="ko-KR" altLang="en-US" sz="1200" b="1" dirty="0">
                <a:latin typeface="굴림" panose="020B0600000101010101" pitchFamily="50" charset="-127"/>
                <a:ea typeface="굴림" panose="020B0600000101010101" pitchFamily="50" charset="-127"/>
                <a:cs typeface="Tahoma" panose="020B0604030504040204" pitchFamily="34" charset="0"/>
              </a:rPr>
              <a:t> </a:t>
            </a: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각 단어가 나타나는 횟수를 계산</a:t>
            </a:r>
            <a:r>
              <a:rPr lang="ko-KR" altLang="en-US" sz="1200" b="1" dirty="0">
                <a:latin typeface="굴림" panose="020B0600000101010101" pitchFamily="50" charset="-127"/>
                <a:ea typeface="굴림" panose="020B0600000101010101" pitchFamily="50" charset="-127"/>
                <a:cs typeface="Tahoma" panose="020B0604030504040204" pitchFamily="34" charset="0"/>
              </a:rPr>
              <a:t>하여 각 문서를 모델링 함</a:t>
            </a:r>
            <a:r>
              <a:rPr lang="en-US" altLang="ko-KR" sz="1200" b="1" dirty="0">
                <a:latin typeface="굴림" panose="020B0600000101010101" pitchFamily="50" charset="-127"/>
                <a:ea typeface="굴림" panose="020B0600000101010101" pitchFamily="50" charset="-127"/>
                <a:cs typeface="Tahoma" panose="020B0604030504040204" pitchFamily="34" charset="0"/>
              </a:rPr>
              <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(A)  John likes to watch movies</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(B)  Mary likes to watch football games</a:t>
            </a:r>
          </a:p>
          <a:p>
            <a:pPr marL="173572" indent="-173572">
              <a:lnSpc>
                <a:spcPct val="120000"/>
              </a:lnSpc>
              <a:buClr>
                <a:srgbClr val="6600FF"/>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marL="228600" indent="-228600">
              <a:lnSpc>
                <a:spcPct val="120000"/>
              </a:lnSpc>
              <a:buClr>
                <a:srgbClr val="6600FF"/>
              </a:buClr>
              <a:buAutoNum type="arabicPeriod"/>
            </a:pPr>
            <a:r>
              <a:rPr lang="ko-KR" altLang="en-US" sz="1200" b="1" dirty="0">
                <a:latin typeface="굴림" panose="020B0600000101010101" pitchFamily="50" charset="-127"/>
                <a:ea typeface="굴림" panose="020B0600000101010101" pitchFamily="50" charset="-127"/>
                <a:cs typeface="Tahoma" panose="020B0604030504040204" pitchFamily="34" charset="0"/>
              </a:rPr>
              <a:t>각 문장의 </a:t>
            </a:r>
            <a:r>
              <a:rPr lang="ko-KR" altLang="en-US" sz="1200" b="1" u="sng" dirty="0">
                <a:solidFill>
                  <a:srgbClr val="D92A6E"/>
                </a:solidFill>
                <a:latin typeface="굴림" panose="020B0600000101010101" pitchFamily="50" charset="-127"/>
                <a:ea typeface="굴림" panose="020B0600000101010101" pitchFamily="50" charset="-127"/>
                <a:cs typeface="Tahoma" panose="020B0604030504040204" pitchFamily="34" charset="0"/>
              </a:rPr>
              <a:t>단어를 토큰화</a:t>
            </a:r>
            <a:r>
              <a:rPr lang="ko-KR" altLang="en-US" sz="1200" b="1" dirty="0">
                <a:latin typeface="굴림" panose="020B0600000101010101" pitchFamily="50" charset="-127"/>
                <a:ea typeface="굴림" panose="020B0600000101010101" pitchFamily="50" charset="-127"/>
                <a:cs typeface="Tahoma" panose="020B0604030504040204" pitchFamily="34" charset="0"/>
              </a:rPr>
              <a:t>하고</a:t>
            </a:r>
            <a:r>
              <a:rPr lang="en-US" altLang="ko-KR" sz="1200" b="1" dirty="0">
                <a:latin typeface="굴림" panose="020B0600000101010101" pitchFamily="50" charset="-127"/>
                <a:ea typeface="굴림" panose="020B0600000101010101" pitchFamily="50" charset="-127"/>
                <a:cs typeface="Tahoma" panose="020B0604030504040204" pitchFamily="34" charset="0"/>
              </a:rPr>
              <a:t>, </a:t>
            </a:r>
            <a:r>
              <a:rPr lang="ko-KR" altLang="en-US" sz="1200" b="1" dirty="0">
                <a:latin typeface="굴림" panose="020B0600000101010101" pitchFamily="50" charset="-127"/>
                <a:ea typeface="굴림" panose="020B0600000101010101" pitchFamily="50" charset="-127"/>
                <a:cs typeface="Tahoma" panose="020B0604030504040204" pitchFamily="34" charset="0"/>
              </a:rPr>
              <a:t>모든 단어를 모아서 </a:t>
            </a:r>
            <a:r>
              <a:rPr lang="ko-KR" altLang="en-US" sz="1200" b="1" u="sng" dirty="0">
                <a:solidFill>
                  <a:srgbClr val="D92A6E"/>
                </a:solidFill>
                <a:latin typeface="굴림" panose="020B0600000101010101" pitchFamily="50" charset="-127"/>
                <a:ea typeface="굴림" panose="020B0600000101010101" pitchFamily="50" charset="-127"/>
                <a:cs typeface="Tahoma" panose="020B0604030504040204" pitchFamily="34" charset="0"/>
              </a:rPr>
              <a:t>어휘 사전 구축</a:t>
            </a:r>
            <a:r>
              <a:rPr lang="en-US" altLang="ko-KR" sz="1200" b="1" dirty="0">
                <a:latin typeface="굴림" panose="020B0600000101010101" pitchFamily="50" charset="-127"/>
                <a:ea typeface="굴림" panose="020B0600000101010101" pitchFamily="50" charset="-127"/>
                <a:cs typeface="Tahoma" panose="020B0604030504040204" pitchFamily="34" charset="0"/>
              </a:rPr>
              <a:t>  (</a:t>
            </a:r>
            <a:r>
              <a:rPr lang="ko-KR" altLang="en-US" sz="1200" b="1" dirty="0">
                <a:latin typeface="굴림" panose="020B0600000101010101" pitchFamily="50" charset="-127"/>
                <a:ea typeface="굴림" panose="020B0600000101010101" pitchFamily="50" charset="-127"/>
                <a:cs typeface="Tahoma" panose="020B0604030504040204" pitchFamily="34" charset="0"/>
              </a:rPr>
              <a:t>알파벳 순서</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solidFill>
                  <a:srgbClr val="00B050"/>
                </a:solidFill>
                <a:latin typeface="굴림" panose="020B0600000101010101" pitchFamily="50" charset="-127"/>
                <a:ea typeface="굴림" panose="020B0600000101010101" pitchFamily="50" charset="-127"/>
                <a:cs typeface="Tahoma" panose="020B0604030504040204" pitchFamily="34" charset="0"/>
              </a:rPr>
              <a:t>   BOW = ['football’,  'games’,  'likes’,  'John’,  'Mary’,  'movies’,  'to’,  'watch']                 </a:t>
            </a:r>
          </a:p>
          <a:p>
            <a:pPr marL="173572" indent="-173572">
              <a:lnSpc>
                <a:spcPct val="120000"/>
              </a:lnSpc>
              <a:buClr>
                <a:srgbClr val="6600FF"/>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a:lnSpc>
                <a:spcPct val="120000"/>
              </a:lnSpc>
              <a:buClr>
                <a:srgbClr val="6600FF"/>
              </a:buClr>
            </a:pPr>
            <a:r>
              <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2. </a:t>
            </a:r>
            <a:r>
              <a:rPr lang="ko-KR" altLang="en-US" sz="1200" b="1" dirty="0">
                <a:latin typeface="굴림" panose="020B0600000101010101" pitchFamily="50" charset="-127"/>
                <a:ea typeface="굴림" panose="020B0600000101010101" pitchFamily="50" charset="-127"/>
                <a:cs typeface="Tahoma" panose="020B0604030504040204" pitchFamily="34" charset="0"/>
              </a:rPr>
              <a:t>가방에</a:t>
            </a:r>
            <a:r>
              <a:rPr lang="en-US" altLang="ko-KR" sz="1200" b="1" dirty="0">
                <a:latin typeface="굴림" panose="020B0600000101010101" pitchFamily="50" charset="-127"/>
                <a:ea typeface="굴림" panose="020B0600000101010101" pitchFamily="50" charset="-127"/>
                <a:cs typeface="Tahoma" panose="020B0604030504040204" pitchFamily="34" charset="0"/>
              </a:rPr>
              <a:t> </a:t>
            </a:r>
            <a:r>
              <a:rPr lang="ko-KR" altLang="en-US" sz="1200" b="1" dirty="0">
                <a:latin typeface="굴림" panose="020B0600000101010101" pitchFamily="50" charset="-127"/>
                <a:ea typeface="굴림" panose="020B0600000101010101" pitchFamily="50" charset="-127"/>
                <a:cs typeface="Tahoma" panose="020B0604030504040204" pitchFamily="34" charset="0"/>
              </a:rPr>
              <a:t>담긴 단어 배열의 순서대로</a:t>
            </a:r>
            <a:r>
              <a:rPr lang="en-US" altLang="ko-KR" sz="1200" b="1" dirty="0">
                <a:latin typeface="굴림" panose="020B0600000101010101" pitchFamily="50" charset="-127"/>
                <a:ea typeface="굴림" panose="020B0600000101010101" pitchFamily="50" charset="-127"/>
                <a:cs typeface="Tahoma" panose="020B0604030504040204" pitchFamily="34" charset="0"/>
              </a:rPr>
              <a:t>, </a:t>
            </a:r>
            <a:r>
              <a:rPr lang="ko-KR" altLang="en-US" sz="1200" b="1" dirty="0">
                <a:latin typeface="굴림" panose="020B0600000101010101" pitchFamily="50" charset="-127"/>
                <a:ea typeface="굴림" panose="020B0600000101010101" pitchFamily="50" charset="-127"/>
                <a:cs typeface="Tahoma" panose="020B0604030504040204" pitchFamily="34" charset="0"/>
              </a:rPr>
              <a:t>각 문장에서 </a:t>
            </a:r>
            <a:r>
              <a:rPr lang="ko-KR" altLang="en-US" sz="1200" b="1" u="sng" dirty="0">
                <a:solidFill>
                  <a:srgbClr val="D92A6E"/>
                </a:solidFill>
                <a:latin typeface="굴림" panose="020B0600000101010101" pitchFamily="50" charset="-127"/>
                <a:ea typeface="굴림" panose="020B0600000101010101" pitchFamily="50" charset="-127"/>
                <a:cs typeface="Tahoma" panose="020B0604030504040204" pitchFamily="34" charset="0"/>
              </a:rPr>
              <a:t>단어가 출현하는 횟수를 계산함</a:t>
            </a:r>
            <a:r>
              <a:rPr lang="en-US" altLang="ko-KR" sz="1200" b="1" dirty="0">
                <a:latin typeface="굴림" panose="020B0600000101010101" pitchFamily="50" charset="-127"/>
                <a:ea typeface="굴림" panose="020B0600000101010101" pitchFamily="50" charset="-127"/>
                <a:cs typeface="Tahoma" panose="020B0604030504040204" pitchFamily="34" charset="0"/>
              </a:rPr>
              <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(A)  ['football':0, 'games’:0, 'likes’:1, ‘John’:1, 'to':1, 'Mary’:0, 'movies':0, 'watch’:1]</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(B)</a:t>
            </a:r>
            <a:r>
              <a:rPr lang="ko-KR" altLang="en-US" sz="1200" b="1" dirty="0">
                <a:latin typeface="굴림" panose="020B0600000101010101" pitchFamily="50" charset="-127"/>
                <a:ea typeface="굴림" panose="020B0600000101010101" pitchFamily="50" charset="-127"/>
                <a:cs typeface="Tahoma" panose="020B0604030504040204" pitchFamily="34" charset="0"/>
              </a:rPr>
              <a:t>  </a:t>
            </a:r>
            <a:r>
              <a:rPr lang="en-US" altLang="ko-KR" sz="1200" b="1" dirty="0">
                <a:latin typeface="굴림" panose="020B0600000101010101" pitchFamily="50" charset="-127"/>
                <a:ea typeface="굴림" panose="020B0600000101010101" pitchFamily="50" charset="-127"/>
                <a:cs typeface="Tahoma" panose="020B0604030504040204" pitchFamily="34" charset="0"/>
              </a:rPr>
              <a:t>['football’:1, 'games’:1, 'likes’:1, ‘John’:0, 'to':1, 'Mary’:1, 'movies':0, 'watch’:1]</a:t>
            </a:r>
          </a:p>
          <a:p>
            <a:pPr marL="173572" indent="-173572">
              <a:lnSpc>
                <a:spcPct val="120000"/>
              </a:lnSpc>
              <a:buClr>
                <a:srgbClr val="6600FF"/>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a:lnSpc>
                <a:spcPct val="120000"/>
              </a:lnSpc>
              <a:buClr>
                <a:srgbClr val="6600FF"/>
              </a:buClr>
            </a:pPr>
            <a:r>
              <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3. </a:t>
            </a:r>
            <a:r>
              <a:rPr lang="en-US" altLang="ko-KR" sz="1200" b="1" dirty="0">
                <a:latin typeface="굴림" panose="020B0600000101010101" pitchFamily="50" charset="-127"/>
                <a:ea typeface="굴림" panose="020B0600000101010101" pitchFamily="50" charset="-127"/>
                <a:cs typeface="Tahoma" panose="020B0604030504040204" pitchFamily="34" charset="0"/>
              </a:rPr>
              <a:t>feature</a:t>
            </a:r>
            <a:r>
              <a:rPr lang="ko-KR" altLang="en-US" sz="1200" b="1" dirty="0">
                <a:latin typeface="굴림" panose="020B0600000101010101" pitchFamily="50" charset="-127"/>
                <a:ea typeface="굴림" panose="020B0600000101010101" pitchFamily="50" charset="-127"/>
                <a:cs typeface="Tahoma" panose="020B0604030504040204" pitchFamily="34" charset="0"/>
              </a:rPr>
              <a:t>를</a:t>
            </a:r>
            <a:r>
              <a:rPr lang="en-US" altLang="ko-KR" sz="1200" b="1" dirty="0">
                <a:latin typeface="굴림" panose="020B0600000101010101" pitchFamily="50" charset="-127"/>
                <a:ea typeface="굴림" panose="020B0600000101010101" pitchFamily="50" charset="-127"/>
                <a:cs typeface="Tahoma" panose="020B0604030504040204" pitchFamily="34" charset="0"/>
              </a:rPr>
              <a:t> </a:t>
            </a:r>
            <a:r>
              <a:rPr lang="ko-KR" altLang="en-US" sz="1200" b="1" dirty="0">
                <a:latin typeface="굴림" panose="020B0600000101010101" pitchFamily="50" charset="-127"/>
                <a:ea typeface="굴림" panose="020B0600000101010101" pitchFamily="50" charset="-127"/>
                <a:cs typeface="Tahoma" panose="020B0604030504040204" pitchFamily="34" charset="0"/>
              </a:rPr>
              <a:t>벡터화 함</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(A)  [0, 0, 1, 1, 1, 0, 0, 1]</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(B)  [1, 1, 1, 0, 1, 1, 0, 1]</a:t>
            </a:r>
            <a:br>
              <a:rPr lang="en-US" altLang="ko-KR" sz="1200" b="1" dirty="0">
                <a:latin typeface="굴림" panose="020B0600000101010101" pitchFamily="50" charset="-127"/>
                <a:ea typeface="굴림" panose="020B0600000101010101" pitchFamily="50" charset="-127"/>
                <a:cs typeface="Tahoma" panose="020B0604030504040204" pitchFamily="34" charset="0"/>
              </a:rPr>
            </a:b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a:lnSpc>
                <a:spcPct val="120000"/>
              </a:lnSpc>
              <a:buClr>
                <a:srgbClr val="6600FF"/>
              </a:buClr>
            </a:pPr>
            <a:r>
              <a:rPr lang="en-US" altLang="ko-KR" sz="1200" b="1" dirty="0">
                <a:solidFill>
                  <a:srgbClr val="893DF9"/>
                </a:solidFill>
                <a:latin typeface="굴림" panose="020B0600000101010101" pitchFamily="50" charset="-127"/>
                <a:ea typeface="굴림" panose="020B0600000101010101" pitchFamily="50" charset="-127"/>
                <a:cs typeface="Tahoma" panose="020B0604030504040204" pitchFamily="34" charset="0"/>
              </a:rPr>
              <a:t>=&gt;</a:t>
            </a:r>
            <a:r>
              <a:rPr lang="en-US" altLang="ko-KR" sz="1200" b="1" dirty="0">
                <a:latin typeface="굴림" panose="020B0600000101010101" pitchFamily="50" charset="-127"/>
                <a:ea typeface="굴림" panose="020B0600000101010101" pitchFamily="50" charset="-127"/>
                <a:cs typeface="Tahoma" panose="020B0604030504040204" pitchFamily="34" charset="0"/>
              </a:rPr>
              <a:t>  </a:t>
            </a:r>
            <a:r>
              <a:rPr lang="ko-KR" altLang="en-US" sz="1200" b="1" dirty="0">
                <a:latin typeface="굴림" panose="020B0600000101010101" pitchFamily="50" charset="-127"/>
                <a:ea typeface="굴림" panose="020B0600000101010101" pitchFamily="50" charset="-127"/>
                <a:cs typeface="Tahoma" panose="020B0604030504040204" pitchFamily="34" charset="0"/>
              </a:rPr>
              <a:t>문자를 벡터화 해서</a:t>
            </a:r>
            <a:r>
              <a:rPr lang="en-US" altLang="ko-KR" sz="1200" b="1" dirty="0">
                <a:latin typeface="굴림" panose="020B0600000101010101" pitchFamily="50" charset="-127"/>
                <a:ea typeface="굴림" panose="020B0600000101010101" pitchFamily="50" charset="-127"/>
                <a:cs typeface="Tahoma" panose="020B0604030504040204" pitchFamily="34" charset="0"/>
              </a:rPr>
              <a:t> </a:t>
            </a:r>
            <a:r>
              <a:rPr lang="ko-KR" altLang="en-US" sz="1200" b="1" dirty="0" err="1">
                <a:latin typeface="굴림" panose="020B0600000101010101" pitchFamily="50" charset="-127"/>
                <a:ea typeface="굴림" panose="020B0600000101010101" pitchFamily="50" charset="-127"/>
                <a:cs typeface="Tahoma" panose="020B0604030504040204" pitchFamily="34" charset="0"/>
              </a:rPr>
              <a:t>머신러닝</a:t>
            </a:r>
            <a:r>
              <a:rPr lang="ko-KR" altLang="en-US" sz="1200" b="1" dirty="0">
                <a:latin typeface="굴림" panose="020B0600000101010101" pitchFamily="50" charset="-127"/>
                <a:ea typeface="굴림" panose="020B0600000101010101" pitchFamily="50" charset="-127"/>
                <a:cs typeface="Tahoma" panose="020B0604030504040204" pitchFamily="34" charset="0"/>
              </a:rPr>
              <a:t> 알고리즘이 이해할 수 있는 형태로 바꿔주는 작업이다</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p>
        </p:txBody>
      </p:sp>
      <p:sp>
        <p:nvSpPr>
          <p:cNvPr id="3" name="TextBox 2">
            <a:extLst>
              <a:ext uri="{FF2B5EF4-FFF2-40B4-BE49-F238E27FC236}">
                <a16:creationId xmlns:a16="http://schemas.microsoft.com/office/drawing/2014/main" xmlns="" id="{90682E8E-35C8-47FD-BB34-FEC538343D7B}"/>
              </a:ext>
            </a:extLst>
          </p:cNvPr>
          <p:cNvSpPr txBox="1"/>
          <p:nvPr/>
        </p:nvSpPr>
        <p:spPr>
          <a:xfrm>
            <a:off x="584200" y="423859"/>
            <a:ext cx="2870200" cy="59465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BOW (Bag of Words)</a:t>
            </a:r>
          </a:p>
          <a:p>
            <a:endParaRPr lang="ko-KR" altLang="en-US" dirty="0"/>
          </a:p>
        </p:txBody>
      </p:sp>
    </p:spTree>
    <p:extLst>
      <p:ext uri="{BB962C8B-B14F-4D97-AF65-F5344CB8AC3E}">
        <p14:creationId xmlns:p14="http://schemas.microsoft.com/office/powerpoint/2010/main" val="24507894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076694" y="1917618"/>
            <a:ext cx="6992268" cy="746808"/>
          </a:xfrm>
          <a:prstGeom prst="rect">
            <a:avLst/>
          </a:prstGeom>
          <a:solidFill>
            <a:schemeClr val="bg1"/>
          </a:solidFill>
        </p:spPr>
        <p:txBody>
          <a:bodyPr wrap="square" rtlCol="0">
            <a:spAutoFit/>
          </a:bodyPr>
          <a:lstStyle/>
          <a:p>
            <a:pPr algn="ctr">
              <a:lnSpc>
                <a:spcPct val="150000"/>
              </a:lnSpc>
              <a:buClr>
                <a:srgbClr val="6600FF"/>
              </a:buClr>
            </a:pPr>
            <a:r>
              <a:rPr lang="ko-KR" altLang="en-US" sz="3200" b="1" dirty="0">
                <a:solidFill>
                  <a:srgbClr val="D92A6E"/>
                </a:solidFill>
                <a:latin typeface="굴림" panose="020B0600000101010101" pitchFamily="50" charset="-127"/>
                <a:ea typeface="굴림" panose="020B0600000101010101" pitchFamily="50" charset="-127"/>
                <a:cs typeface="Tahoma" panose="020B0604030504040204" pitchFamily="34" charset="0"/>
              </a:rPr>
              <a:t>영화 리뷰 </a:t>
            </a:r>
            <a:r>
              <a:rPr lang="en-US" altLang="ko-KR" sz="3200" b="1" dirty="0">
                <a:solidFill>
                  <a:srgbClr val="D92A6E"/>
                </a:solidFill>
                <a:latin typeface="굴림" panose="020B0600000101010101" pitchFamily="50" charset="-127"/>
                <a:ea typeface="굴림" panose="020B0600000101010101" pitchFamily="50" charset="-127"/>
                <a:cs typeface="Tahoma" panose="020B0604030504040204" pitchFamily="34" charset="0"/>
              </a:rPr>
              <a:t>sentiment</a:t>
            </a:r>
            <a:r>
              <a:rPr lang="ko-KR" altLang="en-US" sz="3200" b="1" dirty="0">
                <a:solidFill>
                  <a:srgbClr val="D92A6E"/>
                </a:solidFill>
                <a:latin typeface="굴림" panose="020B0600000101010101" pitchFamily="50" charset="-127"/>
                <a:ea typeface="굴림" panose="020B0600000101010101" pitchFamily="50" charset="-127"/>
                <a:cs typeface="Tahoma" panose="020B0604030504040204" pitchFamily="34" charset="0"/>
              </a:rPr>
              <a:t> 분석</a:t>
            </a:r>
            <a:endParaRPr lang="ko-KR" altLang="en-US" sz="3200" dirty="0">
              <a:solidFill>
                <a:srgbClr val="D92A6E"/>
              </a:solidFill>
            </a:endParaRPr>
          </a:p>
        </p:txBody>
      </p:sp>
    </p:spTree>
    <p:extLst>
      <p:ext uri="{BB962C8B-B14F-4D97-AF65-F5344CB8AC3E}">
        <p14:creationId xmlns:p14="http://schemas.microsoft.com/office/powerpoint/2010/main" val="566250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237419" y="1160360"/>
            <a:ext cx="7200646" cy="3317831"/>
          </a:xfrm>
          <a:prstGeom prst="rect">
            <a:avLst/>
          </a:prstGeom>
          <a:solidFill>
            <a:schemeClr val="bg1"/>
          </a:solidFill>
          <a:ln>
            <a:solidFill>
              <a:srgbClr val="FCD2DF"/>
            </a:solidFill>
          </a:ln>
        </p:spPr>
        <p:txBody>
          <a:bodyPr wrap="square" rtlCol="0">
            <a:spAutoFit/>
          </a:bodyPr>
          <a:lstStyle/>
          <a:p>
            <a:pPr marL="173572" indent="-173572">
              <a:lnSpc>
                <a:spcPct val="11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가장 간단하고 효과적으로 널리 쓰이는 방법</a:t>
            </a:r>
          </a:p>
          <a:p>
            <a:pPr marL="173572" indent="-173572">
              <a:lnSpc>
                <a:spcPct val="11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문단</a:t>
            </a:r>
            <a:r>
              <a:rPr lang="en-US" altLang="ko-KR" sz="1200" b="1" dirty="0">
                <a:latin typeface="굴림" panose="020B0600000101010101" pitchFamily="50" charset="-127"/>
                <a:ea typeface="굴림" panose="020B0600000101010101" pitchFamily="50" charset="-127"/>
                <a:cs typeface="Tahoma" panose="020B0604030504040204" pitchFamily="34" charset="0"/>
              </a:rPr>
              <a:t>, </a:t>
            </a:r>
            <a:r>
              <a:rPr lang="ko-KR" altLang="en-US" sz="1200" b="1" dirty="0">
                <a:latin typeface="굴림" panose="020B0600000101010101" pitchFamily="50" charset="-127"/>
                <a:ea typeface="굴림" panose="020B0600000101010101" pitchFamily="50" charset="-127"/>
                <a:cs typeface="Tahoma" panose="020B0604030504040204" pitchFamily="34" charset="0"/>
              </a:rPr>
              <a:t>문장과 같은 입력 텍스트의 구조를 제외하고</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r>
              <a:rPr lang="ko-KR" altLang="en-US" sz="1200" b="1" dirty="0">
                <a:latin typeface="굴림" panose="020B0600000101010101" pitchFamily="50" charset="-127"/>
                <a:ea typeface="굴림" panose="020B0600000101010101" pitchFamily="50" charset="-127"/>
                <a:cs typeface="Tahoma" panose="020B0604030504040204" pitchFamily="34" charset="0"/>
              </a:rPr>
              <a:t> 각 단어가 말뭉치에 얼마나 많이 </a:t>
            </a:r>
            <a:r>
              <a:rPr lang="ko-KR" altLang="en-US" sz="1200" b="1" dirty="0" err="1">
                <a:latin typeface="굴림" panose="020B0600000101010101" pitchFamily="50" charset="-127"/>
                <a:ea typeface="굴림" panose="020B0600000101010101" pitchFamily="50" charset="-127"/>
                <a:cs typeface="Tahoma" panose="020B0604030504040204" pitchFamily="34" charset="0"/>
              </a:rPr>
              <a:t>나타나는지만</a:t>
            </a:r>
            <a:r>
              <a:rPr lang="ko-KR" altLang="en-US" sz="1200" b="1" dirty="0">
                <a:latin typeface="굴림" panose="020B0600000101010101" pitchFamily="50" charset="-127"/>
                <a:ea typeface="굴림" panose="020B0600000101010101" pitchFamily="50" charset="-127"/>
                <a:cs typeface="Tahoma" panose="020B0604030504040204" pitchFamily="34" charset="0"/>
              </a:rPr>
              <a:t> 헤아린다</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10000"/>
              </a:lnSpc>
              <a:buClr>
                <a:srgbClr val="6600FF"/>
              </a:buClr>
              <a:buFont typeface="Wingdings" panose="05000000000000000000" pitchFamily="2" charset="2"/>
              <a:buChar char="§"/>
            </a:pP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구조와 상관없이 단어의 출현횟수만 세기 </a:t>
            </a:r>
            <a:r>
              <a:rPr lang="ko-KR" altLang="en-US" sz="1200" b="1" dirty="0">
                <a:latin typeface="굴림" panose="020B0600000101010101" pitchFamily="50" charset="-127"/>
                <a:ea typeface="굴림" panose="020B0600000101010101" pitchFamily="50" charset="-127"/>
                <a:cs typeface="Tahoma" panose="020B0604030504040204" pitchFamily="34" charset="0"/>
              </a:rPr>
              <a:t>때문에 텍스트를 담는 가방</a:t>
            </a:r>
            <a:r>
              <a:rPr lang="en-US" altLang="ko-KR" sz="1200" b="1" dirty="0">
                <a:latin typeface="굴림" panose="020B0600000101010101" pitchFamily="50" charset="-127"/>
                <a:ea typeface="굴림" panose="020B0600000101010101" pitchFamily="50" charset="-127"/>
                <a:cs typeface="Tahoma" panose="020B0604030504040204" pitchFamily="34" charset="0"/>
              </a:rPr>
              <a:t>(bag)</a:t>
            </a:r>
            <a:r>
              <a:rPr lang="ko-KR" altLang="en-US" sz="1200" b="1" dirty="0">
                <a:latin typeface="굴림" panose="020B0600000101010101" pitchFamily="50" charset="-127"/>
                <a:ea typeface="굴림" panose="020B0600000101010101" pitchFamily="50" charset="-127"/>
                <a:cs typeface="Tahoma" panose="020B0604030504040204" pitchFamily="34" charset="0"/>
              </a:rPr>
              <a:t>으로 생각할 수 있다</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10000"/>
              </a:lnSpc>
              <a:buClr>
                <a:srgbClr val="6600FF"/>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10000"/>
              </a:lnSpc>
              <a:buClr>
                <a:srgbClr val="6600FF"/>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10000"/>
              </a:lnSpc>
              <a:buClr>
                <a:srgbClr val="6600FF"/>
              </a:buClr>
              <a:buFont typeface="Wingdings" panose="05000000000000000000" pitchFamily="2" charset="2"/>
              <a:buChar char="§"/>
            </a:pPr>
            <a:r>
              <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BOW</a:t>
            </a:r>
            <a:r>
              <a:rPr lang="ko-KR" altLang="en-US"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는 단어의 순서가 완전히 무시 된다는 단점이 있다</a:t>
            </a:r>
            <a:r>
              <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 </a:t>
            </a:r>
            <a:r>
              <a:rPr lang="en-US" altLang="ko-KR" sz="1200" b="1" dirty="0">
                <a:latin typeface="굴림" panose="020B0600000101010101" pitchFamily="50" charset="-127"/>
                <a:ea typeface="굴림" panose="020B0600000101010101" pitchFamily="50" charset="-127"/>
                <a:cs typeface="Tahoma" panose="020B0604030504040204" pitchFamily="34" charset="0"/>
              </a:rPr>
              <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(A)  It is bad, not good at all.      →       [1, 1, 1, 1, 1, 1]</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(B)  It is good, not bad at all.      →       [1, 1, 1, 1, 1, 1]</a:t>
            </a:r>
          </a:p>
          <a:p>
            <a:pPr marL="173572" indent="-173572">
              <a:lnSpc>
                <a:spcPct val="110000"/>
              </a:lnSpc>
              <a:buClr>
                <a:srgbClr val="6600FF"/>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1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두 문장은 의미가 전혀 반대지만 완전히 동일하게 반환된다</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10000"/>
              </a:lnSpc>
              <a:buClr>
                <a:srgbClr val="6600FF"/>
              </a:buClr>
              <a:buFont typeface="Wingdings" panose="05000000000000000000" pitchFamily="2" charset="2"/>
              <a:buChar char="§"/>
            </a:pPr>
            <a:r>
              <a:rPr lang="ko-KR" altLang="en-US"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이를 보완하기 위해 </a:t>
            </a:r>
            <a:r>
              <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n</a:t>
            </a:r>
            <a:r>
              <a:rPr lang="ko-KR" altLang="en-US"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개의 토큰을 사용할 수 있도록 하는 </a:t>
            </a:r>
            <a:r>
              <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n-gram</a:t>
            </a:r>
            <a:r>
              <a:rPr lang="ko-KR" altLang="en-US"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을 사용한다</a:t>
            </a:r>
            <a:r>
              <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10000"/>
              </a:lnSpc>
              <a:buClr>
                <a:srgbClr val="6600FF"/>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10000"/>
              </a:lnSpc>
              <a:buClr>
                <a:srgbClr val="6600FF"/>
              </a:buClr>
              <a:buFont typeface="Wingdings" panose="05000000000000000000" pitchFamily="2" charset="2"/>
              <a:buChar char="§"/>
            </a:pPr>
            <a:r>
              <a:rPr lang="en-US" altLang="ko-KR" sz="1200" b="1" dirty="0">
                <a:latin typeface="굴림" panose="020B0600000101010101" pitchFamily="50" charset="-127"/>
                <a:ea typeface="굴림" panose="020B0600000101010101" pitchFamily="50" charset="-127"/>
                <a:cs typeface="Tahoma" panose="020B0604030504040204" pitchFamily="34" charset="0"/>
              </a:rPr>
              <a:t>BOW = [‘at all’,  ‘bad at’,  ‘bad not’,  ‘good at’,  ‘good not’,  ‘is bad’,  ‘is good’,  ‘it is’]</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(A)  [1, 0, 0, 1, 0, 1, 0, 1]</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a:latin typeface="굴림" panose="020B0600000101010101" pitchFamily="50" charset="-127"/>
                <a:ea typeface="굴림" panose="020B0600000101010101" pitchFamily="50" charset="-127"/>
                <a:cs typeface="Tahoma" panose="020B0604030504040204" pitchFamily="34" charset="0"/>
              </a:rPr>
              <a:t>      (B)  [1, 1, 0, 0, 1, 0, 1, 1]</a:t>
            </a:r>
          </a:p>
        </p:txBody>
      </p:sp>
      <p:sp>
        <p:nvSpPr>
          <p:cNvPr id="3" name="Rectangle 1">
            <a:extLst>
              <a:ext uri="{FF2B5EF4-FFF2-40B4-BE49-F238E27FC236}">
                <a16:creationId xmlns:a16="http://schemas.microsoft.com/office/drawing/2014/main" xmlns="" id="{4B26BD7C-CA37-4BD6-AE31-5418BD25E0C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xmlns="" id="{2D4B819D-5772-436C-A07F-74BD7A256CD5}"/>
              </a:ext>
            </a:extLst>
          </p:cNvPr>
          <p:cNvSpPr txBox="1"/>
          <p:nvPr/>
        </p:nvSpPr>
        <p:spPr>
          <a:xfrm>
            <a:off x="584200" y="423859"/>
            <a:ext cx="2870200" cy="59465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BOW (Bag of Words)</a:t>
            </a:r>
          </a:p>
          <a:p>
            <a:endParaRPr lang="ko-KR" altLang="en-US" dirty="0"/>
          </a:p>
        </p:txBody>
      </p:sp>
    </p:spTree>
    <p:extLst>
      <p:ext uri="{BB962C8B-B14F-4D97-AF65-F5344CB8AC3E}">
        <p14:creationId xmlns:p14="http://schemas.microsoft.com/office/powerpoint/2010/main" val="37234628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547446" y="647700"/>
            <a:ext cx="6789360" cy="1946687"/>
          </a:xfrm>
          <a:prstGeom prst="rect">
            <a:avLst/>
          </a:prstGeom>
          <a:solidFill>
            <a:schemeClr val="bg1"/>
          </a:solidFill>
        </p:spPr>
        <p:txBody>
          <a:bodyPr wrap="square" rtlCol="0">
            <a:spAutoFit/>
          </a:bodyPr>
          <a:lstStyle/>
          <a:p>
            <a:pPr>
              <a:buClr>
                <a:srgbClr val="6600FF"/>
              </a:buClr>
            </a:pP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endPar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a:buClr>
                <a:srgbClr val="6600FF"/>
              </a:buClr>
            </a:pP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a:lnSpc>
                <a:spcPct val="120000"/>
              </a:lnSpc>
              <a:buClr>
                <a:srgbClr val="6600FF"/>
              </a:buClr>
            </a:pPr>
            <a:r>
              <a:rPr lang="en-US" altLang="ko-KR" sz="1200" b="1" dirty="0" err="1">
                <a:solidFill>
                  <a:srgbClr val="7030A0"/>
                </a:solidFill>
                <a:latin typeface="굴림" panose="020B0600000101010101" pitchFamily="50" charset="-127"/>
                <a:ea typeface="굴림" panose="020B0600000101010101" pitchFamily="50" charset="-127"/>
                <a:cs typeface="Tahoma" panose="020B0604030504040204" pitchFamily="34" charset="0"/>
              </a:rPr>
              <a:t>Scikit</a:t>
            </a:r>
            <a:r>
              <a:rPr lang="en-US" altLang="ko-KR" sz="1200" b="1" dirty="0">
                <a:solidFill>
                  <a:srgbClr val="7030A0"/>
                </a:solidFill>
                <a:latin typeface="굴림" panose="020B0600000101010101" pitchFamily="50" charset="-127"/>
                <a:ea typeface="굴림" panose="020B0600000101010101" pitchFamily="50" charset="-127"/>
                <a:cs typeface="Tahoma" panose="020B0604030504040204" pitchFamily="34" charset="0"/>
              </a:rPr>
              <a:t>-learn</a:t>
            </a:r>
            <a:r>
              <a:rPr lang="ko-KR" altLang="en-US" sz="1200" b="1" dirty="0">
                <a:solidFill>
                  <a:srgbClr val="7030A0"/>
                </a:solidFill>
                <a:latin typeface="굴림" panose="020B0600000101010101" pitchFamily="50" charset="-127"/>
                <a:ea typeface="굴림" panose="020B0600000101010101" pitchFamily="50" charset="-127"/>
                <a:cs typeface="Tahoma" panose="020B0604030504040204" pitchFamily="34" charset="0"/>
              </a:rPr>
              <a:t>의 </a:t>
            </a:r>
            <a:r>
              <a:rPr lang="en-US" altLang="ko-KR" sz="1200" b="1" dirty="0" err="1">
                <a:solidFill>
                  <a:srgbClr val="7030A0"/>
                </a:solidFill>
                <a:latin typeface="굴림" panose="020B0600000101010101" pitchFamily="50" charset="-127"/>
                <a:ea typeface="굴림" panose="020B0600000101010101" pitchFamily="50" charset="-127"/>
                <a:cs typeface="Tahoma" panose="020B0604030504040204" pitchFamily="34" charset="0"/>
              </a:rPr>
              <a:t>feature_extraction</a:t>
            </a:r>
            <a:r>
              <a:rPr lang="en-US" altLang="ko-KR" sz="1200" b="1" dirty="0">
                <a:solidFill>
                  <a:srgbClr val="7030A0"/>
                </a:solidFill>
                <a:latin typeface="굴림" panose="020B0600000101010101" pitchFamily="50" charset="-127"/>
                <a:ea typeface="굴림" panose="020B0600000101010101" pitchFamily="50" charset="-127"/>
                <a:cs typeface="Tahoma" panose="020B0604030504040204" pitchFamily="34" charset="0"/>
              </a:rPr>
              <a:t> </a:t>
            </a:r>
            <a:r>
              <a:rPr lang="ko-KR" altLang="en-US" sz="1200" b="1" dirty="0">
                <a:solidFill>
                  <a:srgbClr val="7030A0"/>
                </a:solidFill>
                <a:latin typeface="굴림" panose="020B0600000101010101" pitchFamily="50" charset="-127"/>
                <a:ea typeface="굴림" panose="020B0600000101010101" pitchFamily="50" charset="-127"/>
                <a:cs typeface="Tahoma" panose="020B0604030504040204" pitchFamily="34" charset="0"/>
              </a:rPr>
              <a:t>모듈 </a:t>
            </a:r>
            <a:r>
              <a:rPr lang="en-US" altLang="ko-KR" sz="1200" b="1" dirty="0" err="1">
                <a:solidFill>
                  <a:srgbClr val="7030A0"/>
                </a:solidFill>
                <a:latin typeface="굴림" panose="020B0600000101010101" pitchFamily="50" charset="-127"/>
                <a:ea typeface="굴림" panose="020B0600000101010101" pitchFamily="50" charset="-127"/>
                <a:cs typeface="Tahoma" panose="020B0604030504040204" pitchFamily="34" charset="0"/>
              </a:rPr>
              <a:t>CountVectorizer</a:t>
            </a:r>
            <a:r>
              <a:rPr lang="ko-KR" altLang="en-US" sz="1200" b="1" dirty="0">
                <a:solidFill>
                  <a:srgbClr val="7030A0"/>
                </a:solidFill>
                <a:latin typeface="굴림" panose="020B0600000101010101" pitchFamily="50" charset="-127"/>
                <a:ea typeface="굴림" panose="020B0600000101010101" pitchFamily="50" charset="-127"/>
                <a:cs typeface="Tahoma" panose="020B0604030504040204" pitchFamily="34" charset="0"/>
              </a:rPr>
              <a:t> 사용</a:t>
            </a:r>
            <a:endParaRPr lang="en-US" altLang="ko-KR" sz="1200" b="1" dirty="0">
              <a:solidFill>
                <a:srgbClr val="7030A0"/>
              </a:solidFill>
              <a:latin typeface="굴림" panose="020B0600000101010101" pitchFamily="50" charset="-127"/>
              <a:ea typeface="굴림" panose="020B0600000101010101" pitchFamily="50" charset="-127"/>
              <a:cs typeface="Tahoma" panose="020B0604030504040204" pitchFamily="34" charset="0"/>
            </a:endParaRPr>
          </a:p>
          <a:p>
            <a:pPr>
              <a:lnSpc>
                <a:spcPct val="120000"/>
              </a:lnSpc>
              <a:buClr>
                <a:srgbClr val="6600FF"/>
              </a:buClr>
            </a:pPr>
            <a:endParaRPr lang="ko-KR" altLang="en-US" sz="12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2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정규표현식을 사용해 토큰을 추출한다</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2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모두 소문자로 변환시키기 때문에 </a:t>
            </a:r>
            <a:r>
              <a:rPr lang="en-US" altLang="ko-KR" sz="1200" b="1" dirty="0">
                <a:latin typeface="굴림" panose="020B0600000101010101" pitchFamily="50" charset="-127"/>
                <a:ea typeface="굴림" panose="020B0600000101010101" pitchFamily="50" charset="-127"/>
                <a:cs typeface="Tahoma" panose="020B0604030504040204" pitchFamily="34" charset="0"/>
              </a:rPr>
              <a:t>good, Good, </a:t>
            </a:r>
            <a:r>
              <a:rPr lang="en-US" altLang="ko-KR" sz="1200" b="1" dirty="0" err="1">
                <a:latin typeface="굴림" panose="020B0600000101010101" pitchFamily="50" charset="-127"/>
                <a:ea typeface="굴림" panose="020B0600000101010101" pitchFamily="50" charset="-127"/>
                <a:cs typeface="Tahoma" panose="020B0604030504040204" pitchFamily="34" charset="0"/>
              </a:rPr>
              <a:t>gOod</a:t>
            </a:r>
            <a:r>
              <a:rPr lang="ko-KR" altLang="en-US" sz="1200" b="1" dirty="0">
                <a:latin typeface="굴림" panose="020B0600000101010101" pitchFamily="50" charset="-127"/>
                <a:ea typeface="굴림" panose="020B0600000101010101" pitchFamily="50" charset="-127"/>
                <a:cs typeface="Tahoma" panose="020B0604030504040204" pitchFamily="34" charset="0"/>
              </a:rPr>
              <a:t>이 모두 같은 특성이 된다</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2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의미 없는 특성을 많이 생성하기 때문에 적어도 두 개의 문서에 나타난 토큰만을 사용한다</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en-US" altLang="ko-KR" sz="1200" b="1" dirty="0" err="1">
                <a:latin typeface="굴림" panose="020B0600000101010101" pitchFamily="50" charset="-127"/>
                <a:ea typeface="굴림" panose="020B0600000101010101" pitchFamily="50" charset="-127"/>
                <a:cs typeface="Tahoma" panose="020B0604030504040204" pitchFamily="34" charset="0"/>
              </a:rPr>
              <a:t>min_df</a:t>
            </a:r>
            <a:r>
              <a:rPr lang="ko-KR" altLang="en-US" sz="1200" b="1" dirty="0">
                <a:latin typeface="굴림" panose="020B0600000101010101" pitchFamily="50" charset="-127"/>
                <a:ea typeface="굴림" panose="020B0600000101010101" pitchFamily="50" charset="-127"/>
                <a:cs typeface="Tahoma" panose="020B0604030504040204" pitchFamily="34" charset="0"/>
              </a:rPr>
              <a:t>로 토큰이 나타날 최소 문서 개수를 지정할 수 있다</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p>
        </p:txBody>
      </p:sp>
      <p:graphicFrame>
        <p:nvGraphicFramePr>
          <p:cNvPr id="3" name="표 2">
            <a:extLst>
              <a:ext uri="{FF2B5EF4-FFF2-40B4-BE49-F238E27FC236}">
                <a16:creationId xmlns:a16="http://schemas.microsoft.com/office/drawing/2014/main" xmlns="" id="{24DEF431-7165-4074-93B0-F78F1B76D980}"/>
              </a:ext>
            </a:extLst>
          </p:cNvPr>
          <p:cNvGraphicFramePr>
            <a:graphicFrameLocks noGrp="1"/>
          </p:cNvGraphicFramePr>
          <p:nvPr>
            <p:extLst>
              <p:ext uri="{D42A27DB-BD31-4B8C-83A1-F6EECF244321}">
                <p14:modId xmlns:p14="http://schemas.microsoft.com/office/powerpoint/2010/main" val="381698186"/>
              </p:ext>
            </p:extLst>
          </p:nvPr>
        </p:nvGraphicFramePr>
        <p:xfrm>
          <a:off x="1668342" y="2847005"/>
          <a:ext cx="6523158" cy="1645920"/>
        </p:xfrm>
        <a:graphic>
          <a:graphicData uri="http://schemas.openxmlformats.org/drawingml/2006/table">
            <a:tbl>
              <a:tblPr firstRow="1" bandRow="1">
                <a:tableStyleId>{5C22544A-7EE6-4342-B048-85BDC9FD1C3A}</a:tableStyleId>
              </a:tblPr>
              <a:tblGrid>
                <a:gridCol w="6523158">
                  <a:extLst>
                    <a:ext uri="{9D8B030D-6E8A-4147-A177-3AD203B41FA5}">
                      <a16:colId xmlns:a16="http://schemas.microsoft.com/office/drawing/2014/main" xmlns="" val="20001"/>
                    </a:ext>
                  </a:extLst>
                </a:gridCol>
              </a:tblGrid>
              <a:tr h="1076682">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from</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sklearn.feature_extraction.text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CountVectorizer</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vectorizer</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CountVectorizer</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analyzer</a:t>
                      </a:r>
                      <a:r>
                        <a:rPr kumimoji="0" lang="ko-KR" altLang="ko-KR" sz="12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word</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tokenizer</a:t>
                      </a:r>
                      <a:r>
                        <a:rPr kumimoji="0" lang="ko-KR" altLang="ko-KR" sz="12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None</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preprocessor</a:t>
                      </a:r>
                      <a:r>
                        <a:rPr kumimoji="0" lang="ko-KR" altLang="ko-KR" sz="12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None</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stop_words</a:t>
                      </a:r>
                      <a:r>
                        <a:rPr kumimoji="0" lang="ko-KR" altLang="ko-KR" sz="12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None</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min_df</a:t>
                      </a:r>
                      <a:r>
                        <a:rPr kumimoji="0" lang="ko-KR" altLang="ko-KR" sz="12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2</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토큰이 나타날 최소 문서 개수</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ngram_range</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3</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단어를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1~3</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개 씩 묶음</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max_features</a:t>
                      </a:r>
                      <a:r>
                        <a:rPr kumimoji="0" lang="ko-KR" altLang="ko-KR" sz="12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20000</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어휘사전에 담을 최대 </a:t>
                      </a:r>
                      <a:r>
                        <a:rPr kumimoji="0" lang="ko-KR" altLang="en-US"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피쳐</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개수</a:t>
                      </a:r>
                      <a:endParaRPr kumimoji="0" lang="ko-KR" altLang="ko-KR" sz="1200" b="0" i="0" u="none" strike="noStrike" cap="none" normalizeH="0" baseline="0" dirty="0">
                        <a:ln>
                          <a:noFill/>
                        </a:ln>
                        <a:solidFill>
                          <a:srgbClr val="FFFF00"/>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bl>
          </a:graphicData>
        </a:graphic>
      </p:graphicFrame>
      <p:sp>
        <p:nvSpPr>
          <p:cNvPr id="4" name="TextBox 3">
            <a:extLst>
              <a:ext uri="{FF2B5EF4-FFF2-40B4-BE49-F238E27FC236}">
                <a16:creationId xmlns:a16="http://schemas.microsoft.com/office/drawing/2014/main" xmlns="" id="{9796EE04-6654-458F-BB58-227C47C4DE4C}"/>
              </a:ext>
            </a:extLst>
          </p:cNvPr>
          <p:cNvSpPr txBox="1"/>
          <p:nvPr/>
        </p:nvSpPr>
        <p:spPr>
          <a:xfrm>
            <a:off x="584200" y="423859"/>
            <a:ext cx="6178550" cy="59465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BOW (Bag of Words)</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의 </a:t>
            </a:r>
            <a:r>
              <a:rPr lang="ko-KR" altLang="en-US"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피쳐</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 생성</a:t>
            </a:r>
            <a:endPar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endParaRPr lang="ko-KR" altLang="en-US" dirty="0"/>
          </a:p>
        </p:txBody>
      </p:sp>
      <p:sp>
        <p:nvSpPr>
          <p:cNvPr id="5" name="직사각형 4">
            <a:extLst>
              <a:ext uri="{FF2B5EF4-FFF2-40B4-BE49-F238E27FC236}">
                <a16:creationId xmlns:a16="http://schemas.microsoft.com/office/drawing/2014/main" xmlns="" id="{F2EF2E1F-76E3-44F5-9A94-D413FC8BC4B6}"/>
              </a:ext>
            </a:extLst>
          </p:cNvPr>
          <p:cNvSpPr/>
          <p:nvPr/>
        </p:nvSpPr>
        <p:spPr>
          <a:xfrm>
            <a:off x="3830595" y="4133335"/>
            <a:ext cx="3861486" cy="191529"/>
          </a:xfrm>
          <a:prstGeom prst="rect">
            <a:avLst/>
          </a:prstGeom>
          <a:noFill/>
          <a:ln>
            <a:solidFill>
              <a:srgbClr val="CC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26675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3333378086"/>
              </p:ext>
            </p:extLst>
          </p:nvPr>
        </p:nvGraphicFramePr>
        <p:xfrm>
          <a:off x="2311400" y="195574"/>
          <a:ext cx="6371281" cy="4672326"/>
        </p:xfrm>
        <a:graphic>
          <a:graphicData uri="http://schemas.openxmlformats.org/drawingml/2006/table">
            <a:tbl>
              <a:tblPr firstRow="1" bandRow="1">
                <a:tableStyleId>{5C22544A-7EE6-4342-B048-85BDC9FD1C3A}</a:tableStyleId>
              </a:tblPr>
              <a:tblGrid>
                <a:gridCol w="579221">
                  <a:extLst>
                    <a:ext uri="{9D8B030D-6E8A-4147-A177-3AD203B41FA5}">
                      <a16:colId xmlns:a16="http://schemas.microsoft.com/office/drawing/2014/main" xmlns="" val="20001"/>
                    </a:ext>
                  </a:extLst>
                </a:gridCol>
                <a:gridCol w="5792060">
                  <a:extLst>
                    <a:ext uri="{9D8B030D-6E8A-4147-A177-3AD203B41FA5}">
                      <a16:colId xmlns:a16="http://schemas.microsoft.com/office/drawing/2014/main" xmlns="" val="4124503364"/>
                    </a:ext>
                  </a:extLst>
                </a:gridCol>
              </a:tblGrid>
              <a:tr h="364257">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3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 1. </a:t>
                      </a:r>
                      <a:r>
                        <a:rPr kumimoji="0" lang="ko-KR" altLang="en-US" sz="13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어휘사전 구축  </a:t>
                      </a:r>
                      <a:r>
                        <a:rPr kumimoji="0" lang="en-US" altLang="ko-KR" sz="13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a:t>
                      </a:r>
                      <a:r>
                        <a:rPr kumimoji="0" lang="ko-KR" altLang="en-US" sz="13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가방에 담을 </a:t>
                      </a:r>
                      <a:r>
                        <a:rPr kumimoji="0" lang="ko-KR" altLang="en-US" sz="1300" b="1" i="0" u="none" strike="noStrike" cap="none" normalizeH="0" baseline="0" dirty="0" err="1">
                          <a:ln>
                            <a:noFill/>
                          </a:ln>
                          <a:solidFill>
                            <a:srgbClr val="D92A6E"/>
                          </a:solidFill>
                          <a:effectLst/>
                          <a:latin typeface="굴림" panose="020B0600000101010101" pitchFamily="50" charset="-127"/>
                          <a:ea typeface="굴림" panose="020B0600000101010101" pitchFamily="50" charset="-127"/>
                        </a:rPr>
                        <a:t>피쳐</a:t>
                      </a:r>
                      <a:r>
                        <a:rPr kumimoji="0" lang="en-US" altLang="ko-KR" sz="13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 </a:t>
                      </a:r>
                      <a:r>
                        <a:rPr kumimoji="0" lang="ko-KR" altLang="en-US" sz="13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생성</a:t>
                      </a:r>
                      <a:r>
                        <a:rPr kumimoji="0" lang="en-US" altLang="ko-KR" sz="13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3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200961">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base" latinLnBrk="0" hangingPunct="0">
                        <a:lnSpc>
                          <a:spcPct val="100000"/>
                        </a:lnSpc>
                        <a:spcBef>
                          <a:spcPct val="0"/>
                        </a:spcBef>
                        <a:spcAft>
                          <a:spcPct val="0"/>
                        </a:spcAft>
                        <a:buClr>
                          <a:srgbClr val="6600FF"/>
                        </a:buClr>
                        <a:buSzTx/>
                        <a:buFont typeface="Wingdings" panose="05000000000000000000" pitchFamily="2" charset="2"/>
                        <a:buChar char="§"/>
                        <a:tabLst/>
                        <a:defRPr/>
                      </a:pPr>
                      <a:r>
                        <a:rPr lang="en-US" altLang="ko-KR"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 fit </a:t>
                      </a:r>
                      <a:r>
                        <a:rPr lang="ko-KR" altLang="en-US"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메서드를 사용해서</a:t>
                      </a:r>
                      <a:r>
                        <a:rPr lang="en-US" altLang="ko-KR"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a:t>
                      </a:r>
                      <a:r>
                        <a:rPr lang="ko-KR" altLang="en-US"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 데이터를 토큰으로 나누고 어휘 사전을 구축</a:t>
                      </a:r>
                      <a:r>
                        <a:rPr lang="en-US" altLang="ko-KR"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a:t>
                      </a:r>
                      <a:r>
                        <a:rPr kumimoji="0" lang="en-US" altLang="ko-KR" sz="1100" b="0" i="0" u="none" strike="noStrike" cap="none" normalizeH="0" baseline="0" dirty="0">
                          <a:ln>
                            <a:noFill/>
                          </a:ln>
                          <a:solidFill>
                            <a:srgbClr val="7030A0"/>
                          </a:solidFill>
                          <a:effectLst/>
                          <a:latin typeface="굴림" panose="020B0600000101010101" pitchFamily="50" charset="-127"/>
                          <a:ea typeface="굴림" panose="020B0600000101010101" pitchFamily="50" charset="-127"/>
                        </a:rPr>
                        <a:t> </a:t>
                      </a:r>
                      <a:endParaRPr kumimoji="0" lang="ko-KR" altLang="ko-KR" sz="1100" b="0" i="0" u="none" strike="noStrike" cap="none" normalizeH="0" baseline="0" dirty="0">
                        <a:ln>
                          <a:noFill/>
                        </a:ln>
                        <a:solidFill>
                          <a:srgbClr val="7030A0"/>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850340640"/>
                  </a:ext>
                </a:extLst>
              </a:tr>
              <a:tr h="176753">
                <a:tc>
                  <a:txBody>
                    <a:bodyPr/>
                    <a:lstStyle/>
                    <a:p>
                      <a:pPr marL="173572" indent="-173572">
                        <a:buClr>
                          <a:srgbClr val="6600FF"/>
                        </a:buClr>
                        <a:buFont typeface="Wingdings" panose="05000000000000000000" pitchFamily="2" charset="2"/>
                        <a:buChar char="§"/>
                      </a:pPr>
                      <a:endParaRPr lang="en-US" altLang="ko-KR" sz="11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93" rtl="0" eaLnBrk="1" fontAlgn="auto" latinLnBrk="1" hangingPunct="1">
                        <a:lnSpc>
                          <a:spcPct val="100000"/>
                        </a:lnSpc>
                        <a:spcBef>
                          <a:spcPts val="0"/>
                        </a:spcBef>
                        <a:spcAft>
                          <a:spcPts val="0"/>
                        </a:spcAft>
                        <a:buClr>
                          <a:srgbClr val="6600FF"/>
                        </a:buClr>
                        <a:buSzTx/>
                        <a:buFont typeface="Wingdings" panose="05000000000000000000" pitchFamily="2" charset="2"/>
                        <a:buNone/>
                        <a:tabLst/>
                        <a:defRPr/>
                      </a:pPr>
                      <a:r>
                        <a:rPr kumimoji="0" lang="en-US"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train_data_features</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a:ln>
                            <a:noFill/>
                          </a:ln>
                          <a:solidFill>
                            <a:srgbClr val="F92672"/>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vectorizer.</a:t>
                      </a:r>
                      <a:r>
                        <a:rPr kumimoji="0" lang="ko-KR" altLang="ko-KR" sz="10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fit</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clean_train_reviews</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en-US"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1"/>
                  </a:ext>
                </a:extLst>
              </a:tr>
              <a:tr h="176753">
                <a:tc>
                  <a:txBody>
                    <a:bodyPr/>
                    <a:lstStyle/>
                    <a:p>
                      <a:pPr marL="173572" indent="-173572">
                        <a:buClr>
                          <a:srgbClr val="6600FF"/>
                        </a:buClr>
                        <a:buFont typeface="Wingdings" panose="05000000000000000000" pitchFamily="2" charset="2"/>
                        <a:buChar char="§"/>
                      </a:pPr>
                      <a:endParaRPr lang="en-US" altLang="ko-KR" sz="11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3572" indent="-173572">
                        <a:buClr>
                          <a:srgbClr val="6600FF"/>
                        </a:buClr>
                        <a:buFont typeface="Wingdings" panose="05000000000000000000" pitchFamily="2" charset="2"/>
                        <a:buChar char="§"/>
                      </a:pPr>
                      <a:endParaRPr lang="en-US" altLang="ko-KR" sz="11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621933775"/>
                  </a:ext>
                </a:extLst>
              </a:tr>
              <a:tr h="197374">
                <a:tc>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1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latinLnBrk="1">
                        <a:buClr>
                          <a:srgbClr val="6600FF"/>
                        </a:buClr>
                        <a:buFont typeface="Wingdings" panose="05000000000000000000" pitchFamily="2" charset="2"/>
                        <a:buChar char="§"/>
                      </a:pPr>
                      <a:r>
                        <a:rPr kumimoji="0" lang="en-US" altLang="ko-KR" sz="11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 </a:t>
                      </a:r>
                      <a:r>
                        <a:rPr kumimoji="0" lang="ko-KR" altLang="ko-KR" sz="1100" b="1" i="0" u="none" strike="noStrike" cap="none" normalizeH="0" baseline="0" dirty="0">
                          <a:ln>
                            <a:noFill/>
                          </a:ln>
                          <a:solidFill>
                            <a:srgbClr val="7030A0"/>
                          </a:solidFill>
                          <a:effectLst/>
                          <a:latin typeface="굴림" panose="020B0600000101010101" pitchFamily="50" charset="-127"/>
                          <a:ea typeface="굴림" panose="020B0600000101010101" pitchFamily="50" charset="-127"/>
                        </a:rPr>
                        <a:t>어휘사전</a:t>
                      </a:r>
                      <a:r>
                        <a:rPr kumimoji="0" lang="en-US" altLang="ko-KR" sz="1100" b="1" i="0" u="none" strike="noStrike" cap="none" normalizeH="0" baseline="0" dirty="0">
                          <a:ln>
                            <a:noFill/>
                          </a:ln>
                          <a:solidFill>
                            <a:srgbClr val="7030A0"/>
                          </a:solidFill>
                          <a:effectLst/>
                          <a:latin typeface="굴림" panose="020B0600000101010101" pitchFamily="50" charset="-127"/>
                          <a:ea typeface="굴림" panose="020B0600000101010101" pitchFamily="50" charset="-127"/>
                        </a:rPr>
                        <a:t> </a:t>
                      </a:r>
                      <a:r>
                        <a:rPr kumimoji="0" lang="ko-KR" altLang="en-US" sz="1100" b="1" i="0" u="none" strike="noStrike" cap="none" normalizeH="0" baseline="0" dirty="0">
                          <a:ln>
                            <a:noFill/>
                          </a:ln>
                          <a:solidFill>
                            <a:srgbClr val="7030A0"/>
                          </a:solidFill>
                          <a:effectLst/>
                          <a:latin typeface="굴림" panose="020B0600000101010101" pitchFamily="50" charset="-127"/>
                          <a:ea typeface="굴림" panose="020B0600000101010101" pitchFamily="50" charset="-127"/>
                        </a:rPr>
                        <a:t>내용 </a:t>
                      </a:r>
                      <a:r>
                        <a:rPr kumimoji="0" lang="en-US" altLang="ko-KR" sz="1100" b="1" i="0" u="none" strike="noStrike" cap="none" normalizeH="0" baseline="0" dirty="0">
                          <a:ln>
                            <a:noFill/>
                          </a:ln>
                          <a:solidFill>
                            <a:srgbClr val="7030A0"/>
                          </a:solidFill>
                          <a:effectLst/>
                          <a:latin typeface="굴림" panose="020B0600000101010101" pitchFamily="50" charset="-127"/>
                          <a:ea typeface="굴림" panose="020B0600000101010101" pitchFamily="50" charset="-127"/>
                        </a:rPr>
                        <a:t>(</a:t>
                      </a:r>
                      <a:r>
                        <a:rPr kumimoji="0" lang="ko-KR" altLang="ko-KR" sz="1100" b="1" i="0" u="none" strike="noStrike" cap="none" normalizeH="0" baseline="0" dirty="0" err="1">
                          <a:ln>
                            <a:noFill/>
                          </a:ln>
                          <a:solidFill>
                            <a:srgbClr val="7030A0"/>
                          </a:solidFill>
                          <a:effectLst/>
                          <a:latin typeface="굴림" panose="020B0600000101010101" pitchFamily="50" charset="-127"/>
                          <a:ea typeface="굴림" panose="020B0600000101010101" pitchFamily="50" charset="-127"/>
                        </a:rPr>
                        <a:t>feature</a:t>
                      </a:r>
                      <a:r>
                        <a:rPr kumimoji="0" lang="en-US" altLang="ko-KR" sz="1100" b="1" i="0" u="none" strike="noStrike" cap="none" normalizeH="0" baseline="0" dirty="0">
                          <a:ln>
                            <a:noFill/>
                          </a:ln>
                          <a:solidFill>
                            <a:srgbClr val="7030A0"/>
                          </a:solidFill>
                          <a:effectLst/>
                          <a:latin typeface="굴림" panose="020B0600000101010101" pitchFamily="50" charset="-127"/>
                          <a:ea typeface="굴림" panose="020B0600000101010101" pitchFamily="50" charset="-127"/>
                        </a:rPr>
                        <a:t>)</a:t>
                      </a:r>
                      <a:endParaRPr lang="ko-KR" altLang="en-US" sz="1100" dirty="0">
                        <a:solidFill>
                          <a:srgbClr val="7030A0"/>
                        </a:solidFill>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99528">
                <a:tc>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0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"1050</a:t>
                      </a:r>
                      <a:r>
                        <a:rPr kumimoji="0" lang="ko-KR" altLang="en-US"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에서</a:t>
                      </a:r>
                      <a:r>
                        <a:rPr kumimoji="0" lang="ko-KR" altLang="ko-KR"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 1070</a:t>
                      </a:r>
                      <a:r>
                        <a:rPr kumimoji="0" lang="ko-KR" altLang="en-US"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까지</a:t>
                      </a:r>
                      <a:r>
                        <a:rPr kumimoji="0" lang="ko-KR" altLang="ko-KR"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err="1">
                          <a:ln>
                            <a:noFill/>
                          </a:ln>
                          <a:solidFill>
                            <a:srgbClr val="E6DB74"/>
                          </a:solidFill>
                          <a:effectLst/>
                          <a:latin typeface="굴림" panose="020B0600000101010101" pitchFamily="50" charset="-127"/>
                          <a:ea typeface="굴림" panose="020B0600000101010101" pitchFamily="50" charset="-127"/>
                        </a:rPr>
                        <a:t>feature</a:t>
                      </a:r>
                      <a:r>
                        <a:rPr kumimoji="0" lang="ko-KR" altLang="ko-KR"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AE81FF"/>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err="1">
                          <a:ln>
                            <a:noFill/>
                          </a:ln>
                          <a:solidFill>
                            <a:srgbClr val="AE81FF"/>
                          </a:solidFill>
                          <a:effectLst/>
                          <a:latin typeface="굴림" panose="020B0600000101010101" pitchFamily="50" charset="-127"/>
                          <a:ea typeface="굴림" panose="020B0600000101010101" pitchFamily="50" charset="-127"/>
                        </a:rPr>
                        <a:t>n</a:t>
                      </a:r>
                      <a:r>
                        <a:rPr kumimoji="0" lang="ko-KR" altLang="ko-KR"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format</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feature_name</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AE81FF"/>
                          </a:solidFill>
                          <a:effectLst/>
                          <a:latin typeface="굴림" panose="020B0600000101010101" pitchFamily="50" charset="-127"/>
                          <a:ea typeface="굴림" panose="020B0600000101010101" pitchFamily="50" charset="-127"/>
                        </a:rPr>
                        <a:t>1050</a:t>
                      </a:r>
                      <a:r>
                        <a:rPr kumimoji="0" lang="ko-KR" altLang="ko-KR" sz="1000" b="0" i="0" u="none" strike="noStrike" cap="none" normalizeH="0" baseline="0" dirty="0">
                          <a:ln>
                            <a:noFill/>
                          </a:ln>
                          <a:solidFill>
                            <a:srgbClr val="F9267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AE81FF"/>
                          </a:solidFill>
                          <a:effectLst/>
                          <a:latin typeface="굴림" panose="020B0600000101010101" pitchFamily="50" charset="-127"/>
                          <a:ea typeface="굴림" panose="020B0600000101010101" pitchFamily="50" charset="-127"/>
                        </a:rPr>
                        <a:t>1070</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endParaRPr lang="en-US" altLang="ko-KR" sz="10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172494539"/>
                  </a:ext>
                </a:extLst>
              </a:tr>
              <a:tr h="577596">
                <a:tc rowSpan="2">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avid</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aviv</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en-US" sz="1100" b="0" i="0" u="none" strike="noStrike" cap="none" normalizeH="0" baseline="0" dirty="0">
                          <a:ln>
                            <a:noFill/>
                          </a:ln>
                          <a:solidFill>
                            <a:schemeClr val="tx1"/>
                          </a:solidFill>
                          <a:effectLst/>
                          <a:uFill>
                            <a:solidFill>
                              <a:srgbClr val="FF0000"/>
                            </a:solidFill>
                          </a:uFill>
                          <a:latin typeface="굴림" panose="020B0600000101010101" pitchFamily="50" charset="-127"/>
                          <a:ea typeface="굴림" panose="020B0600000101010101" pitchFamily="50" charset="-127"/>
                        </a:rPr>
                        <a:t>‘</a:t>
                      </a:r>
                      <a:r>
                        <a:rPr kumimoji="0" lang="ko-KR" altLang="ko-KR" sz="1100" b="0" i="0" u="heavy" strike="noStrike" cap="none" normalizeH="0" baseline="0" dirty="0" err="1">
                          <a:ln>
                            <a:noFill/>
                          </a:ln>
                          <a:solidFill>
                            <a:schemeClr val="tx1"/>
                          </a:solidFill>
                          <a:effectLst/>
                          <a:uFill>
                            <a:solidFill>
                              <a:srgbClr val="0000FF"/>
                            </a:solidFill>
                          </a:uFill>
                          <a:latin typeface="굴림" panose="020B0600000101010101" pitchFamily="50" charset="-127"/>
                          <a:ea typeface="굴림" panose="020B0600000101010101" pitchFamily="50" charset="-127"/>
                        </a:rPr>
                        <a:t>avoid</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en-US" sz="1100" b="0" i="0" u="none" strike="noStrike" cap="none" normalizeH="0" baseline="0" dirty="0">
                          <a:ln>
                            <a:noFill/>
                          </a:ln>
                          <a:solidFill>
                            <a:schemeClr val="tx1"/>
                          </a:solidFill>
                          <a:effectLst/>
                          <a:uFill>
                            <a:solidFill>
                              <a:srgbClr val="FF0000"/>
                            </a:solidFill>
                          </a:uFill>
                          <a:latin typeface="굴림" panose="020B0600000101010101" pitchFamily="50" charset="-127"/>
                          <a:ea typeface="굴림" panose="020B0600000101010101" pitchFamily="50" charset="-127"/>
                        </a:rPr>
                        <a:t>‘</a:t>
                      </a:r>
                      <a:r>
                        <a:rPr kumimoji="0" lang="ko-KR" altLang="ko-KR" sz="1100" b="0" i="0" u="heavy" strike="noStrike" cap="none" normalizeH="0" baseline="0" dirty="0" err="1">
                          <a:ln>
                            <a:noFill/>
                          </a:ln>
                          <a:solidFill>
                            <a:schemeClr val="tx1"/>
                          </a:solidFill>
                          <a:effectLst/>
                          <a:uFill>
                            <a:solidFill>
                              <a:srgbClr val="0000FF"/>
                            </a:solidFill>
                          </a:uFill>
                          <a:latin typeface="굴림" panose="020B0600000101010101" pitchFamily="50" charset="-127"/>
                          <a:ea typeface="굴림" panose="020B0600000101010101" pitchFamily="50" charset="-127"/>
                        </a:rPr>
                        <a:t>avoid</a:t>
                      </a:r>
                      <a:r>
                        <a:rPr kumimoji="0" lang="ko-KR" altLang="ko-KR" sz="1100" b="0" i="0" u="heavy" strike="noStrike" cap="none" normalizeH="0" baseline="0" dirty="0">
                          <a:ln>
                            <a:noFill/>
                          </a:ln>
                          <a:solidFill>
                            <a:schemeClr val="tx1"/>
                          </a:solidFill>
                          <a:effectLst/>
                          <a:uFill>
                            <a:solidFill>
                              <a:srgbClr val="0000FF"/>
                            </a:solidFill>
                          </a:uFill>
                          <a:latin typeface="굴림" panose="020B0600000101010101" pitchFamily="50" charset="-127"/>
                          <a:ea typeface="굴림" panose="020B0600000101010101" pitchFamily="50" charset="-127"/>
                        </a:rPr>
                        <a:t> </a:t>
                      </a:r>
                      <a:r>
                        <a:rPr kumimoji="0" lang="ko-KR" altLang="ko-KR" sz="1100" b="0" i="0" u="heavy" strike="noStrike" cap="none" normalizeH="0" baseline="0" dirty="0" err="1">
                          <a:ln>
                            <a:noFill/>
                          </a:ln>
                          <a:solidFill>
                            <a:schemeClr val="tx1"/>
                          </a:solidFill>
                          <a:effectLst/>
                          <a:uFill>
                            <a:solidFill>
                              <a:srgbClr val="0000FF"/>
                            </a:solidFill>
                          </a:uFill>
                          <a:latin typeface="굴림" panose="020B0600000101010101" pitchFamily="50" charset="-127"/>
                          <a:ea typeface="굴림" panose="020B0600000101010101" pitchFamily="50" charset="-127"/>
                        </a:rPr>
                        <a:t>cost</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avoid</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film</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avoid</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like</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en-US" sz="1100" b="0" i="0" u="none" strike="noStrike" cap="none" normalizeH="0" baseline="0" dirty="0">
                          <a:ln>
                            <a:noFill/>
                          </a:ln>
                          <a:solidFill>
                            <a:schemeClr val="tx1"/>
                          </a:solidFill>
                          <a:effectLst/>
                          <a:uFill>
                            <a:solidFill>
                              <a:srgbClr val="FF0000"/>
                            </a:solidFill>
                          </a:uFill>
                          <a:latin typeface="굴림" panose="020B0600000101010101" pitchFamily="50" charset="-127"/>
                          <a:ea typeface="굴림" panose="020B0600000101010101" pitchFamily="50" charset="-127"/>
                        </a:rPr>
                        <a:t>‘</a:t>
                      </a:r>
                      <a:r>
                        <a:rPr kumimoji="0" lang="ko-KR" altLang="ko-KR" sz="1100" b="0" i="0" u="heavy" strike="noStrike" cap="none" normalizeH="0" baseline="0" dirty="0" err="1">
                          <a:ln>
                            <a:noFill/>
                          </a:ln>
                          <a:solidFill>
                            <a:schemeClr val="tx1"/>
                          </a:solidFill>
                          <a:effectLst/>
                          <a:uFill>
                            <a:solidFill>
                              <a:srgbClr val="0000FF"/>
                            </a:solidFill>
                          </a:uFill>
                          <a:latin typeface="굴림" panose="020B0600000101010101" pitchFamily="50" charset="-127"/>
                          <a:ea typeface="굴림" panose="020B0600000101010101" pitchFamily="50" charset="-127"/>
                        </a:rPr>
                        <a:t>avoid</a:t>
                      </a:r>
                      <a:r>
                        <a:rPr kumimoji="0" lang="ko-KR" altLang="ko-KR" sz="1100" b="0" i="0" u="heavy" strike="noStrike" cap="none" normalizeH="0" baseline="0" dirty="0">
                          <a:ln>
                            <a:noFill/>
                          </a:ln>
                          <a:solidFill>
                            <a:schemeClr val="tx1"/>
                          </a:solidFill>
                          <a:effectLst/>
                          <a:uFill>
                            <a:solidFill>
                              <a:srgbClr val="0000FF"/>
                            </a:solidFill>
                          </a:uFill>
                          <a:latin typeface="굴림" panose="020B0600000101010101" pitchFamily="50" charset="-127"/>
                          <a:ea typeface="굴림" panose="020B0600000101010101" pitchFamily="50" charset="-127"/>
                        </a:rPr>
                        <a:t> </a:t>
                      </a:r>
                      <a:r>
                        <a:rPr kumimoji="0" lang="ko-KR" altLang="ko-KR" sz="1100" b="0" i="0" u="heavy" strike="noStrike" cap="none" normalizeH="0" baseline="0" dirty="0" err="1">
                          <a:ln>
                            <a:noFill/>
                          </a:ln>
                          <a:solidFill>
                            <a:schemeClr val="tx1"/>
                          </a:solidFill>
                          <a:effectLst/>
                          <a:uFill>
                            <a:solidFill>
                              <a:srgbClr val="0000FF"/>
                            </a:solidFill>
                          </a:uFill>
                          <a:latin typeface="굴림" panose="020B0600000101010101" pitchFamily="50" charset="-127"/>
                          <a:ea typeface="굴림" panose="020B0600000101010101" pitchFamily="50" charset="-127"/>
                        </a:rPr>
                        <a:t>like</a:t>
                      </a:r>
                      <a:r>
                        <a:rPr kumimoji="0" lang="ko-KR" altLang="ko-KR" sz="1100" b="0" i="0" u="heavy" strike="noStrike" cap="none" normalizeH="0" baseline="0" dirty="0">
                          <a:ln>
                            <a:noFill/>
                          </a:ln>
                          <a:solidFill>
                            <a:schemeClr val="tx1"/>
                          </a:solidFill>
                          <a:effectLst/>
                          <a:uFill>
                            <a:solidFill>
                              <a:srgbClr val="0000FF"/>
                            </a:solidFill>
                          </a:uFill>
                          <a:latin typeface="굴림" panose="020B0600000101010101" pitchFamily="50" charset="-127"/>
                          <a:ea typeface="굴림" panose="020B0600000101010101" pitchFamily="50" charset="-127"/>
                        </a:rPr>
                        <a:t> </a:t>
                      </a:r>
                      <a:r>
                        <a:rPr kumimoji="0" lang="ko-KR" altLang="ko-KR" sz="1100" b="0" i="0" u="heavy" strike="noStrike" cap="none" normalizeH="0" baseline="0" dirty="0" err="1">
                          <a:ln>
                            <a:noFill/>
                          </a:ln>
                          <a:solidFill>
                            <a:schemeClr val="tx1"/>
                          </a:solidFill>
                          <a:effectLst/>
                          <a:uFill>
                            <a:solidFill>
                              <a:srgbClr val="0000FF"/>
                            </a:solidFill>
                          </a:uFill>
                          <a:latin typeface="굴림" panose="020B0600000101010101" pitchFamily="50" charset="-127"/>
                          <a:ea typeface="굴림" panose="020B0600000101010101" pitchFamily="50" charset="-127"/>
                        </a:rPr>
                        <a:t>plagu</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avoid</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movi</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avoid</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one</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act</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even</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film</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lot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movi</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script</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await</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awak</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awaken</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awar</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award</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award</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best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award</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win</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award</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winner</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away</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away</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film</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away</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home</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away</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movi</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0">
                <a:tc vMerge="1">
                  <a:txBody>
                    <a:bodyPr/>
                    <a:lstStyle/>
                    <a:p>
                      <a:pPr latinLnBrk="1"/>
                      <a:endParaRPr lang="ko-KR" altLang="en-US"/>
                    </a:p>
                  </a:txBody>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91073941"/>
                  </a:ext>
                </a:extLst>
              </a:tr>
              <a:tr h="306314">
                <a:tc gridSpan="2">
                  <a:txBody>
                    <a:bodyPr/>
                    <a:lstStyle/>
                    <a:p>
                      <a:pPr latinLnBrk="1"/>
                      <a:r>
                        <a:rPr lang="en-US" altLang="ko-KR" sz="1300" b="1" dirty="0">
                          <a:solidFill>
                            <a:srgbClr val="D92A6E"/>
                          </a:solidFill>
                          <a:latin typeface="굴림" panose="020B0600000101010101" pitchFamily="50" charset="-127"/>
                          <a:ea typeface="굴림" panose="020B0600000101010101" pitchFamily="50" charset="-127"/>
                        </a:rPr>
                        <a:t>2. </a:t>
                      </a:r>
                      <a:r>
                        <a:rPr lang="ko-KR" altLang="en-US" sz="1300" b="1" dirty="0" err="1">
                          <a:solidFill>
                            <a:srgbClr val="D92A6E"/>
                          </a:solidFill>
                          <a:latin typeface="굴림" panose="020B0600000101010101" pitchFamily="50" charset="-127"/>
                          <a:ea typeface="굴림" panose="020B0600000101010101" pitchFamily="50" charset="-127"/>
                        </a:rPr>
                        <a:t>피쳐</a:t>
                      </a:r>
                      <a:r>
                        <a:rPr lang="ko-KR" altLang="en-US" sz="1300" b="1" dirty="0">
                          <a:solidFill>
                            <a:srgbClr val="D92A6E"/>
                          </a:solidFill>
                          <a:latin typeface="굴림" panose="020B0600000101010101" pitchFamily="50" charset="-127"/>
                          <a:ea typeface="굴림" panose="020B0600000101010101" pitchFamily="50" charset="-127"/>
                        </a:rPr>
                        <a:t> 벡터 생성  </a:t>
                      </a:r>
                      <a:r>
                        <a:rPr lang="en-US" altLang="ko-KR" sz="1300" b="1" dirty="0">
                          <a:solidFill>
                            <a:srgbClr val="D92A6E"/>
                          </a:solidFill>
                          <a:latin typeface="굴림" panose="020B0600000101010101" pitchFamily="50" charset="-127"/>
                          <a:ea typeface="굴림" panose="020B0600000101010101" pitchFamily="50" charset="-127"/>
                        </a:rPr>
                        <a:t>(</a:t>
                      </a:r>
                      <a:r>
                        <a:rPr lang="ko-KR" altLang="en-US" sz="1300" b="1" dirty="0">
                          <a:solidFill>
                            <a:srgbClr val="D92A6E"/>
                          </a:solidFill>
                          <a:latin typeface="굴림" panose="020B0600000101010101" pitchFamily="50" charset="-127"/>
                          <a:ea typeface="굴림" panose="020B0600000101010101" pitchFamily="50" charset="-127"/>
                        </a:rPr>
                        <a:t>각 문장에서 어휘사전의 단어가 출현하는 횟수를 계산</a:t>
                      </a:r>
                      <a:r>
                        <a:rPr lang="en-US" altLang="ko-KR" sz="1300" b="1" dirty="0">
                          <a:solidFill>
                            <a:srgbClr val="D92A6E"/>
                          </a:solidFill>
                          <a:latin typeface="굴림" panose="020B0600000101010101" pitchFamily="50" charset="-127"/>
                          <a:ea typeface="굴림" panose="020B0600000101010101" pitchFamily="50" charset="-127"/>
                        </a:rPr>
                        <a:t>)</a:t>
                      </a:r>
                      <a:endParaRPr lang="ko-KR" altLang="en-US" sz="1300" b="1" dirty="0">
                        <a:solidFill>
                          <a:srgbClr val="D92A6E"/>
                        </a:solidFill>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sz="1300" b="1" dirty="0">
                        <a:solidFill>
                          <a:srgbClr val="D92A6E"/>
                        </a:solidFill>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392789344"/>
                  </a:ext>
                </a:extLst>
              </a:tr>
              <a:tr h="0">
                <a:tc>
                  <a:txBody>
                    <a:bodyPr/>
                    <a:lstStyle/>
                    <a:p>
                      <a:pPr latinLnBrk="1"/>
                      <a:endParaRPr lang="ko-KR" altLang="en-US" sz="1100" dirty="0">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r>
                        <a:rPr lang="en-US" altLang="ko-KR"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 transform </a:t>
                      </a:r>
                      <a:r>
                        <a:rPr lang="ko-KR" altLang="en-US"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메서드를 사용해서</a:t>
                      </a:r>
                      <a:r>
                        <a:rPr lang="en-US" altLang="ko-KR"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 BOW</a:t>
                      </a:r>
                      <a:r>
                        <a:rPr lang="ko-KR" altLang="en-US"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 표현을 생성함</a:t>
                      </a:r>
                      <a:r>
                        <a:rPr lang="en-US" altLang="ko-KR"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a:t>
                      </a:r>
                      <a:r>
                        <a:rPr lang="ko-KR" altLang="en-US" sz="1100" b="1" dirty="0">
                          <a:solidFill>
                            <a:srgbClr val="7030A0"/>
                          </a:solidFill>
                          <a:latin typeface="굴림" panose="020B0600000101010101" pitchFamily="50" charset="-127"/>
                          <a:ea typeface="굴림" panose="020B0600000101010101" pitchFamily="50" charset="-127"/>
                          <a:cs typeface="Tahoma" panose="020B0604030504040204" pitchFamily="34" charset="0"/>
                        </a:rPr>
                        <a:t> </a:t>
                      </a:r>
                      <a:endParaRPr lang="en-US" altLang="ko-KR" sz="1100" dirty="0">
                        <a:solidFill>
                          <a:srgbClr val="7030A0"/>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56882957"/>
                  </a:ext>
                </a:extLst>
              </a:tr>
              <a:tr h="299663">
                <a:tc rowSpan="2">
                  <a:txBody>
                    <a:bodyPr/>
                    <a:lstStyle/>
                    <a:p>
                      <a:pPr latinLnBrk="1"/>
                      <a:endParaRPr lang="ko-KR" altLang="en-US" sz="1100" dirty="0">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1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train_data_features</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a:ln>
                            <a:noFill/>
                          </a:ln>
                          <a:solidFill>
                            <a:srgbClr val="F92672"/>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vectorizer</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en-US" altLang="ko-KR" sz="10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transform</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clean_train_reviews</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en-US"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0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en-US"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en-US" altLang="ko-KR"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BOW</a:t>
                      </a:r>
                      <a:r>
                        <a:rPr kumimoji="0" lang="ko-KR" altLang="en-US"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의 밀집 표현</a:t>
                      </a:r>
                      <a:r>
                        <a:rPr kumimoji="0" lang="ko-KR" altLang="ko-KR"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AE81FF"/>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err="1">
                          <a:ln>
                            <a:noFill/>
                          </a:ln>
                          <a:solidFill>
                            <a:srgbClr val="AE81FF"/>
                          </a:solidFill>
                          <a:effectLst/>
                          <a:latin typeface="굴림" panose="020B0600000101010101" pitchFamily="50" charset="-127"/>
                          <a:ea typeface="굴림" panose="020B0600000101010101" pitchFamily="50" charset="-127"/>
                        </a:rPr>
                        <a:t>n</a:t>
                      </a:r>
                      <a:r>
                        <a:rPr kumimoji="0" lang="ko-KR" altLang="ko-KR" sz="1000" b="0" i="0" u="none" strike="noStrike" cap="none" normalizeH="0" baseline="0" dirty="0">
                          <a:ln>
                            <a:noFill/>
                          </a:ln>
                          <a:solidFill>
                            <a:srgbClr val="E6DB74"/>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format</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train_data_features.</a:t>
                      </a:r>
                      <a:r>
                        <a:rPr kumimoji="0" lang="ko-KR" altLang="ko-KR" sz="10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toarray</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714704972"/>
                  </a:ext>
                </a:extLst>
              </a:tr>
              <a:tr h="0">
                <a:tc vMerge="1">
                  <a:txBody>
                    <a:bodyPr/>
                    <a:lstStyle/>
                    <a:p>
                      <a:pPr latinLnBrk="1"/>
                      <a:endParaRPr lang="ko-KR" altLang="en-US"/>
                    </a:p>
                  </a:txBody>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 0 0 ... 0 0 0] [0 0 0 ... 0 0 0] [0 0 0 ... 0 0 0] ... [0 0 0 ... 0 0 0] [0 0 0 ... 0 0 0]</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171450" marR="0" lvl="0" indent="-1714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endParaRPr lang="en-US" altLang="ko-KR" sz="11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171450" marR="0" lvl="0" indent="-1714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endParaRPr lang="en-US" altLang="ko-KR" sz="11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41711778"/>
                  </a:ext>
                </a:extLst>
              </a:tr>
              <a:tr h="47262">
                <a:tc>
                  <a:txBody>
                    <a:bodyPr/>
                    <a:lstStyle/>
                    <a:p>
                      <a:pPr latinLnBrk="1"/>
                      <a:endParaRPr lang="ko-KR" altLang="en-US" sz="1100" dirty="0">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000" b="0" i="0" u="none" strike="noStrike" cap="none" normalizeH="0" baseline="0" dirty="0">
                          <a:ln>
                            <a:noFill/>
                          </a:ln>
                          <a:solidFill>
                            <a:srgbClr val="66D9EF"/>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err="1">
                          <a:ln>
                            <a:noFill/>
                          </a:ln>
                          <a:solidFill>
                            <a:srgbClr val="66D9EF"/>
                          </a:solidFill>
                          <a:effectLst/>
                          <a:latin typeface="굴림" panose="020B0600000101010101" pitchFamily="50" charset="-127"/>
                          <a:ea typeface="굴림" panose="020B0600000101010101" pitchFamily="50" charset="-127"/>
                        </a:rPr>
                        <a:t>print</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train_data_features</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AE81FF"/>
                          </a:solidFill>
                          <a:effectLst/>
                          <a:latin typeface="굴림" panose="020B0600000101010101" pitchFamily="50" charset="-127"/>
                          <a:ea typeface="굴림" panose="020B0600000101010101" pitchFamily="50" charset="-127"/>
                        </a:rPr>
                        <a:t>0</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AE81FF"/>
                          </a:solidFill>
                          <a:effectLst/>
                          <a:latin typeface="굴림" panose="020B0600000101010101" pitchFamily="50" charset="-127"/>
                          <a:ea typeface="굴림" panose="020B0600000101010101" pitchFamily="50" charset="-127"/>
                        </a:rPr>
                        <a:t>460</a:t>
                      </a:r>
                      <a:r>
                        <a:rPr kumimoji="0" lang="ko-KR" altLang="ko-KR" sz="1000" b="0" i="0" u="none" strike="noStrike" cap="none" normalizeH="0" baseline="0" dirty="0">
                          <a:ln>
                            <a:noFill/>
                          </a:ln>
                          <a:solidFill>
                            <a:srgbClr val="F92672"/>
                          </a:solidFill>
                          <a:effectLst/>
                          <a:latin typeface="굴림" panose="020B0600000101010101" pitchFamily="50" charset="-127"/>
                          <a:ea typeface="굴림" panose="020B0600000101010101" pitchFamily="50" charset="-127"/>
                        </a:rPr>
                        <a:t>:</a:t>
                      </a:r>
                      <a:r>
                        <a:rPr kumimoji="0" lang="en-US" altLang="ko-KR" sz="1000" b="0" i="0" u="none" strike="noStrike" cap="none" normalizeH="0" baseline="0" dirty="0">
                          <a:ln>
                            <a:noFill/>
                          </a:ln>
                          <a:solidFill>
                            <a:srgbClr val="AE81FF"/>
                          </a:solidFill>
                          <a:effectLst/>
                          <a:latin typeface="굴림" panose="020B0600000101010101" pitchFamily="50" charset="-127"/>
                          <a:ea typeface="굴림" panose="020B0600000101010101" pitchFamily="50" charset="-127"/>
                        </a:rPr>
                        <a:t>49</a:t>
                      </a:r>
                      <a:r>
                        <a:rPr kumimoji="0" lang="ko-KR" altLang="ko-KR" sz="1000" b="0" i="0" u="none" strike="noStrike" cap="none" normalizeH="0" baseline="0" dirty="0">
                          <a:ln>
                            <a:noFill/>
                          </a:ln>
                          <a:solidFill>
                            <a:srgbClr val="AE81FF"/>
                          </a:solidFill>
                          <a:effectLst/>
                          <a:latin typeface="굴림" panose="020B0600000101010101" pitchFamily="50" charset="-127"/>
                          <a:ea typeface="굴림" panose="020B0600000101010101" pitchFamily="50" charset="-127"/>
                        </a:rPr>
                        <a:t>0</a:t>
                      </a:r>
                      <a:r>
                        <a:rPr kumimoji="0" lang="ko-KR"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a:t>
                      </a:r>
                      <a:r>
                        <a:rPr kumimoji="0" lang="en-US" altLang="ko-KR" sz="10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첫 번째 리뷰</a:t>
                      </a:r>
                      <a:endParaRPr lang="en-US" altLang="ko-KR" sz="1000" dirty="0">
                        <a:solidFill>
                          <a:srgbClr val="FFFF00"/>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3770632099"/>
                  </a:ext>
                </a:extLst>
              </a:tr>
              <a:tr h="105195">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100" dirty="0">
                          <a:latin typeface="굴림" panose="020B0600000101010101" pitchFamily="50" charset="-127"/>
                          <a:ea typeface="굴림" panose="020B0600000101010101" pitchFamily="50" charset="-127"/>
                        </a:rPr>
                        <a:t>[0 0 </a:t>
                      </a:r>
                      <a:r>
                        <a:rPr lang="en-US" altLang="ko-KR" sz="1100" b="1" dirty="0">
                          <a:solidFill>
                            <a:srgbClr val="0000FF"/>
                          </a:solidFill>
                          <a:latin typeface="굴림" panose="020B0600000101010101" pitchFamily="50" charset="-127"/>
                          <a:ea typeface="굴림" panose="020B0600000101010101" pitchFamily="50" charset="-127"/>
                        </a:rPr>
                        <a:t>1</a:t>
                      </a:r>
                      <a:r>
                        <a:rPr lang="en-US" altLang="ko-KR" sz="1100" dirty="0">
                          <a:latin typeface="굴림" panose="020B0600000101010101" pitchFamily="50" charset="-127"/>
                          <a:ea typeface="굴림" panose="020B0600000101010101" pitchFamily="50" charset="-127"/>
                        </a:rPr>
                        <a:t> 0 0 0 0 0 0 0 0 0 0 0 0 0 0 0 0 0 0 </a:t>
                      </a:r>
                      <a:r>
                        <a:rPr lang="en-US" altLang="ko-KR" sz="1100" b="1" dirty="0">
                          <a:solidFill>
                            <a:srgbClr val="0000FF"/>
                          </a:solidFill>
                          <a:latin typeface="굴림" panose="020B0600000101010101" pitchFamily="50" charset="-127"/>
                          <a:ea typeface="굴림" panose="020B0600000101010101" pitchFamily="50" charset="-127"/>
                        </a:rPr>
                        <a:t>2</a:t>
                      </a:r>
                      <a:r>
                        <a:rPr lang="en-US" altLang="ko-KR" sz="1100" dirty="0">
                          <a:latin typeface="굴림" panose="020B0600000101010101" pitchFamily="50" charset="-127"/>
                          <a:ea typeface="굴림" panose="020B0600000101010101" pitchFamily="50" charset="-127"/>
                        </a:rPr>
                        <a:t> 0 0 0 0 0 0 0 0 0]</a:t>
                      </a: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039438886"/>
                  </a:ext>
                </a:extLst>
              </a:tr>
            </a:tbl>
          </a:graphicData>
        </a:graphic>
      </p:graphicFrame>
      <p:cxnSp>
        <p:nvCxnSpPr>
          <p:cNvPr id="3" name="직선 화살표 연결선 2">
            <a:extLst>
              <a:ext uri="{FF2B5EF4-FFF2-40B4-BE49-F238E27FC236}">
                <a16:creationId xmlns:a16="http://schemas.microsoft.com/office/drawing/2014/main" xmlns="" id="{9944562D-BC2E-4CB9-9E41-548B7CEE693F}"/>
              </a:ext>
            </a:extLst>
          </p:cNvPr>
          <p:cNvCxnSpPr>
            <a:cxnSpLocks/>
          </p:cNvCxnSpPr>
          <p:nvPr/>
        </p:nvCxnSpPr>
        <p:spPr>
          <a:xfrm>
            <a:off x="3669632" y="4089405"/>
            <a:ext cx="96252" cy="284073"/>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F607AF66-5487-45A2-8DD4-D1B7F9365988}"/>
              </a:ext>
            </a:extLst>
          </p:cNvPr>
          <p:cNvSpPr txBox="1"/>
          <p:nvPr/>
        </p:nvSpPr>
        <p:spPr>
          <a:xfrm>
            <a:off x="242767" y="525459"/>
            <a:ext cx="1828800" cy="902427"/>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Bag of Words</a:t>
            </a:r>
          </a:p>
          <a:p>
            <a:r>
              <a:rPr lang="ko-KR" altLang="en-US"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피쳐</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 생성</a:t>
            </a:r>
            <a:endPar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endParaRPr lang="ko-KR" altLang="en-US" dirty="0"/>
          </a:p>
        </p:txBody>
      </p:sp>
      <p:cxnSp>
        <p:nvCxnSpPr>
          <p:cNvPr id="8" name="직선 연결선 7">
            <a:extLst>
              <a:ext uri="{FF2B5EF4-FFF2-40B4-BE49-F238E27FC236}">
                <a16:creationId xmlns:a16="http://schemas.microsoft.com/office/drawing/2014/main" xmlns="" id="{56782398-3F4A-4951-A551-FD75241FD55C}"/>
              </a:ext>
            </a:extLst>
          </p:cNvPr>
          <p:cNvCxnSpPr>
            <a:cxnSpLocks/>
          </p:cNvCxnSpPr>
          <p:nvPr/>
        </p:nvCxnSpPr>
        <p:spPr>
          <a:xfrm>
            <a:off x="2071567"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9" name="왼쪽 대괄호 8">
            <a:extLst>
              <a:ext uri="{FF2B5EF4-FFF2-40B4-BE49-F238E27FC236}">
                <a16:creationId xmlns:a16="http://schemas.microsoft.com/office/drawing/2014/main" xmlns="" id="{BB003576-7063-416C-9314-C4C4114ADEF7}"/>
              </a:ext>
            </a:extLst>
          </p:cNvPr>
          <p:cNvSpPr/>
          <p:nvPr/>
        </p:nvSpPr>
        <p:spPr>
          <a:xfrm rot="16200000">
            <a:off x="3479182" y="3561398"/>
            <a:ext cx="96229" cy="971815"/>
          </a:xfrm>
          <a:prstGeom prst="leftBracket">
            <a:avLst>
              <a:gd name="adj" fmla="val 0"/>
            </a:avLst>
          </a:prstGeom>
          <a:ln w="952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n>
                <a:solidFill>
                  <a:srgbClr val="D92A6E"/>
                </a:solidFill>
              </a:ln>
            </a:endParaRPr>
          </a:p>
        </p:txBody>
      </p:sp>
    </p:spTree>
    <p:extLst>
      <p:ext uri="{BB962C8B-B14F-4D97-AF65-F5344CB8AC3E}">
        <p14:creationId xmlns:p14="http://schemas.microsoft.com/office/powerpoint/2010/main" val="33857786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3392946814"/>
              </p:ext>
            </p:extLst>
          </p:nvPr>
        </p:nvGraphicFramePr>
        <p:xfrm>
          <a:off x="1302498" y="515929"/>
          <a:ext cx="7649426" cy="4324596"/>
        </p:xfrm>
        <a:graphic>
          <a:graphicData uri="http://schemas.openxmlformats.org/drawingml/2006/table">
            <a:tbl>
              <a:tblPr firstRow="1" bandRow="1">
                <a:tableStyleId>{5C22544A-7EE6-4342-B048-85BDC9FD1C3A}</a:tableStyleId>
              </a:tblPr>
              <a:tblGrid>
                <a:gridCol w="7649426">
                  <a:extLst>
                    <a:ext uri="{9D8B030D-6E8A-4147-A177-3AD203B41FA5}">
                      <a16:colId xmlns:a16="http://schemas.microsoft.com/office/drawing/2014/main" xmlns="" val="20001"/>
                    </a:ext>
                  </a:extLst>
                </a:gridCol>
              </a:tblGrid>
              <a:tr h="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train_data_features.shape</a:t>
                      </a: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lang="en-US" altLang="ko-KR" sz="1100" dirty="0">
                          <a:solidFill>
                            <a:srgbClr val="FFFF00"/>
                          </a:solidFill>
                          <a:latin typeface="굴림" panose="020B0600000101010101" pitchFamily="50" charset="-127"/>
                          <a:ea typeface="굴림" panose="020B0600000101010101" pitchFamily="50" charset="-127"/>
                          <a:cs typeface="Tahoma" panose="020B0604030504040204" pitchFamily="34" charset="0"/>
                        </a:rPr>
                        <a:t>  # (25000,</a:t>
                      </a:r>
                      <a:r>
                        <a:rPr lang="ko-KR" altLang="en-US" sz="1100" dirty="0">
                          <a:solidFill>
                            <a:srgbClr val="FFFF00"/>
                          </a:solidFill>
                          <a:latin typeface="굴림" panose="020B0600000101010101" pitchFamily="50" charset="-127"/>
                          <a:ea typeface="굴림" panose="020B0600000101010101" pitchFamily="50" charset="-127"/>
                          <a:cs typeface="Tahoma" panose="020B0604030504040204" pitchFamily="34" charset="0"/>
                        </a:rPr>
                        <a:t> </a:t>
                      </a:r>
                      <a:r>
                        <a:rPr lang="en-US" altLang="ko-KR" sz="1100" dirty="0">
                          <a:solidFill>
                            <a:srgbClr val="FFFF00"/>
                          </a:solidFill>
                          <a:latin typeface="굴림" panose="020B0600000101010101" pitchFamily="50" charset="-127"/>
                          <a:ea typeface="굴림" panose="020B0600000101010101" pitchFamily="50" charset="-127"/>
                          <a:cs typeface="Tahoma" panose="020B0604030504040204" pitchFamily="34" charset="0"/>
                        </a:rPr>
                        <a:t>20000) </a:t>
                      </a:r>
                      <a:endParaRPr kumimoji="0" lang="ko-KR" altLang="ko-KR" sz="11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592991">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 25,000</a:t>
                      </a: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개 리뷰</a:t>
                      </a:r>
                      <a:r>
                        <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행</a:t>
                      </a:r>
                      <a:r>
                        <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  20,000</a:t>
                      </a: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개 </a:t>
                      </a:r>
                      <a:r>
                        <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feature(</a:t>
                      </a: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열</a:t>
                      </a:r>
                      <a:r>
                        <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r>
                        <a:rPr lang="ko-KR" altLang="en-US" sz="1200" b="1" baseline="0" dirty="0">
                          <a:solidFill>
                            <a:srgbClr val="D92A6E"/>
                          </a:solidFill>
                          <a:latin typeface="굴림" panose="020B0600000101010101" pitchFamily="50" charset="-127"/>
                          <a:ea typeface="굴림" panose="020B0600000101010101" pitchFamily="50" charset="-127"/>
                          <a:cs typeface="Tahoma" panose="020B0604030504040204" pitchFamily="34" charset="0"/>
                        </a:rPr>
                        <a:t> 의 </a:t>
                      </a:r>
                      <a:r>
                        <a:rPr lang="ko-KR" altLang="en-US" sz="1200" b="1" dirty="0">
                          <a:solidFill>
                            <a:srgbClr val="D92A6E"/>
                          </a:solidFill>
                          <a:latin typeface="굴림" panose="020B0600000101010101" pitchFamily="50" charset="-127"/>
                          <a:ea typeface="굴림" panose="020B0600000101010101" pitchFamily="50" charset="-127"/>
                          <a:cs typeface="Tahoma" panose="020B0604030504040204" pitchFamily="34" charset="0"/>
                        </a:rPr>
                        <a:t>행렬 구조</a:t>
                      </a:r>
                      <a:endPar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cs typeface="Tahom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61246773"/>
                  </a:ext>
                </a:extLst>
              </a:tr>
              <a:tr h="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pd.</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DataFrame</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train_data_features</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10</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toarray</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columns</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en-US" altLang="ko-KR" sz="11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feature_name</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head</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1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496000"/>
                  </a:ext>
                </a:extLst>
              </a:tr>
              <a:tr h="1861968">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dist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np.</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sum</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train_data_features</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axis</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X</a:t>
                      </a:r>
                      <a:r>
                        <a:rPr kumimoji="0" lang="ko-KR" altLang="en-US"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축</a:t>
                      </a:r>
                      <a:r>
                        <a:rPr kumimoji="0" lang="en-US" altLang="ko-KR"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(axis=0)</a:t>
                      </a:r>
                      <a:r>
                        <a:rPr kumimoji="0" lang="ko-KR" altLang="en-US"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을 기준으로 합계를 구함</a:t>
                      </a:r>
                      <a:r>
                        <a:rPr kumimoji="0" lang="en-US" altLang="ko-KR"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pd.</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DataFrame</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dist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columns</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en-US" altLang="ko-KR" sz="1100" b="0" i="0" u="none" strike="noStrike" cap="none" normalizeH="0" baseline="0" dirty="0" err="1">
                          <a:ln>
                            <a:noFill/>
                          </a:ln>
                          <a:solidFill>
                            <a:srgbClr val="F8F8F2"/>
                          </a:solidFill>
                          <a:effectLst/>
                          <a:latin typeface="굴림" panose="020B0600000101010101" pitchFamily="50" charset="-127"/>
                          <a:ea typeface="굴림" panose="020B0600000101010101" pitchFamily="50" charset="-127"/>
                        </a:rPr>
                        <a:t>feature_name</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2"/>
                  </a:ext>
                </a:extLst>
              </a:tr>
              <a:tr h="668365">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pic>
        <p:nvPicPr>
          <p:cNvPr id="3" name="그림 2">
            <a:extLst>
              <a:ext uri="{FF2B5EF4-FFF2-40B4-BE49-F238E27FC236}">
                <a16:creationId xmlns:a16="http://schemas.microsoft.com/office/drawing/2014/main" xmlns="" id="{536ED411-F26B-4399-9D85-F129DAFDE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57" y="1894213"/>
            <a:ext cx="7658567" cy="1450135"/>
          </a:xfrm>
          <a:prstGeom prst="rect">
            <a:avLst/>
          </a:prstGeom>
        </p:spPr>
      </p:pic>
      <p:pic>
        <p:nvPicPr>
          <p:cNvPr id="7" name="그림 6">
            <a:extLst>
              <a:ext uri="{FF2B5EF4-FFF2-40B4-BE49-F238E27FC236}">
                <a16:creationId xmlns:a16="http://schemas.microsoft.com/office/drawing/2014/main" xmlns="" id="{907565AA-2DC9-4F3F-A4E2-D3CC19AFB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498" y="4172735"/>
            <a:ext cx="7649426" cy="562677"/>
          </a:xfrm>
          <a:prstGeom prst="rect">
            <a:avLst/>
          </a:prstGeom>
        </p:spPr>
      </p:pic>
      <p:sp>
        <p:nvSpPr>
          <p:cNvPr id="6" name="왼쪽 대괄호 5">
            <a:extLst>
              <a:ext uri="{FF2B5EF4-FFF2-40B4-BE49-F238E27FC236}">
                <a16:creationId xmlns:a16="http://schemas.microsoft.com/office/drawing/2014/main" xmlns="" id="{C1F02460-82BC-446B-8A1B-CF3FEFF081D0}"/>
              </a:ext>
            </a:extLst>
          </p:cNvPr>
          <p:cNvSpPr/>
          <p:nvPr/>
        </p:nvSpPr>
        <p:spPr>
          <a:xfrm>
            <a:off x="1093570" y="2274278"/>
            <a:ext cx="143212" cy="1016000"/>
          </a:xfrm>
          <a:prstGeom prst="leftBracket">
            <a:avLst>
              <a:gd name="adj" fmla="val 0"/>
            </a:avLst>
          </a:prstGeom>
          <a:ln w="9525">
            <a:solidFill>
              <a:srgbClr val="D92A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n>
                <a:solidFill>
                  <a:srgbClr val="D92A6E"/>
                </a:solidFill>
              </a:ln>
            </a:endParaRPr>
          </a:p>
        </p:txBody>
      </p:sp>
      <p:sp>
        <p:nvSpPr>
          <p:cNvPr id="8" name="TextBox 7">
            <a:extLst>
              <a:ext uri="{FF2B5EF4-FFF2-40B4-BE49-F238E27FC236}">
                <a16:creationId xmlns:a16="http://schemas.microsoft.com/office/drawing/2014/main" xmlns="" id="{D08C9375-8589-4761-B4AF-5C42A882FECB}"/>
              </a:ext>
            </a:extLst>
          </p:cNvPr>
          <p:cNvSpPr txBox="1"/>
          <p:nvPr/>
        </p:nvSpPr>
        <p:spPr>
          <a:xfrm>
            <a:off x="192036" y="2451272"/>
            <a:ext cx="1847850" cy="646331"/>
          </a:xfrm>
          <a:prstGeom prst="rect">
            <a:avLst/>
          </a:prstGeom>
          <a:noFill/>
        </p:spPr>
        <p:txBody>
          <a:bodyPr wrap="square" rtlCol="0">
            <a:spAutoFit/>
          </a:bodyPr>
          <a:lstStyle/>
          <a:p>
            <a:r>
              <a:rPr lang="ko-KR" altLang="en-US" sz="1200" b="1" dirty="0">
                <a:solidFill>
                  <a:srgbClr val="D92A6E"/>
                </a:solidFill>
                <a:latin typeface="굴림" panose="020B0600000101010101" pitchFamily="50" charset="-127"/>
                <a:ea typeface="굴림" panose="020B0600000101010101" pitchFamily="50" charset="-127"/>
              </a:rPr>
              <a:t>영화의 </a:t>
            </a:r>
            <a:endParaRPr lang="en-US" altLang="ko-KR" sz="1200" b="1" dirty="0">
              <a:solidFill>
                <a:srgbClr val="D92A6E"/>
              </a:solidFill>
              <a:latin typeface="굴림" panose="020B0600000101010101" pitchFamily="50" charset="-127"/>
              <a:ea typeface="굴림" panose="020B0600000101010101" pitchFamily="50" charset="-127"/>
            </a:endParaRPr>
          </a:p>
          <a:p>
            <a:r>
              <a:rPr lang="ko-KR" altLang="en-US" sz="1200" b="1" dirty="0">
                <a:solidFill>
                  <a:srgbClr val="D92A6E"/>
                </a:solidFill>
                <a:latin typeface="굴림" panose="020B0600000101010101" pitchFamily="50" charset="-127"/>
                <a:ea typeface="굴림" panose="020B0600000101010101" pitchFamily="50" charset="-127"/>
              </a:rPr>
              <a:t>각 리뷰</a:t>
            </a:r>
            <a:endParaRPr lang="en-US" altLang="ko-KR" sz="1200" b="1" dirty="0">
              <a:solidFill>
                <a:srgbClr val="D92A6E"/>
              </a:solidFill>
              <a:latin typeface="굴림" panose="020B0600000101010101" pitchFamily="50" charset="-127"/>
              <a:ea typeface="굴림" panose="020B0600000101010101" pitchFamily="50" charset="-127"/>
            </a:endParaRPr>
          </a:p>
          <a:p>
            <a:r>
              <a:rPr lang="en-US" altLang="ko-KR" sz="1200" b="1" dirty="0">
                <a:solidFill>
                  <a:srgbClr val="D92A6E"/>
                </a:solidFill>
                <a:latin typeface="굴림" panose="020B0600000101010101" pitchFamily="50" charset="-127"/>
                <a:ea typeface="굴림" panose="020B0600000101010101" pitchFamily="50" charset="-127"/>
              </a:rPr>
              <a:t>(25,000</a:t>
            </a:r>
            <a:r>
              <a:rPr lang="ko-KR" altLang="en-US" sz="1200" b="1" dirty="0">
                <a:solidFill>
                  <a:srgbClr val="D92A6E"/>
                </a:solidFill>
                <a:latin typeface="굴림" panose="020B0600000101010101" pitchFamily="50" charset="-127"/>
                <a:ea typeface="굴림" panose="020B0600000101010101" pitchFamily="50" charset="-127"/>
              </a:rPr>
              <a:t>개</a:t>
            </a:r>
            <a:r>
              <a:rPr lang="en-US" altLang="ko-KR" sz="1200" b="1" dirty="0">
                <a:solidFill>
                  <a:srgbClr val="D92A6E"/>
                </a:solidFill>
                <a:latin typeface="굴림" panose="020B0600000101010101" pitchFamily="50" charset="-127"/>
                <a:ea typeface="굴림" panose="020B0600000101010101" pitchFamily="50" charset="-127"/>
              </a:rPr>
              <a:t>)</a:t>
            </a:r>
            <a:endParaRPr lang="ko-KR" altLang="en-US" sz="1200" b="1" dirty="0">
              <a:solidFill>
                <a:srgbClr val="D92A6E"/>
              </a:solidFill>
              <a:latin typeface="굴림" panose="020B0600000101010101" pitchFamily="50" charset="-127"/>
              <a:ea typeface="굴림" panose="020B0600000101010101" pitchFamily="50" charset="-127"/>
            </a:endParaRPr>
          </a:p>
        </p:txBody>
      </p:sp>
      <p:sp>
        <p:nvSpPr>
          <p:cNvPr id="10" name="TextBox 9">
            <a:extLst>
              <a:ext uri="{FF2B5EF4-FFF2-40B4-BE49-F238E27FC236}">
                <a16:creationId xmlns:a16="http://schemas.microsoft.com/office/drawing/2014/main" xmlns="" id="{DB29AD34-546D-45DC-A76E-1AC4DB577F83}"/>
              </a:ext>
            </a:extLst>
          </p:cNvPr>
          <p:cNvSpPr txBox="1"/>
          <p:nvPr/>
        </p:nvSpPr>
        <p:spPr>
          <a:xfrm>
            <a:off x="4014120" y="1552503"/>
            <a:ext cx="2983752" cy="286873"/>
          </a:xfrm>
          <a:prstGeom prst="rect">
            <a:avLst/>
          </a:prstGeom>
          <a:noFill/>
        </p:spPr>
        <p:txBody>
          <a:bodyPr wrap="square" rtlCol="0">
            <a:spAutoFit/>
          </a:bodyPr>
          <a:lstStyle/>
          <a:p>
            <a:r>
              <a:rPr lang="ko-KR" altLang="en-US" sz="1200" b="1" dirty="0">
                <a:solidFill>
                  <a:srgbClr val="7030A0"/>
                </a:solidFill>
                <a:latin typeface="굴림" panose="020B0600000101010101" pitchFamily="50" charset="-127"/>
                <a:ea typeface="굴림" panose="020B0600000101010101" pitchFamily="50" charset="-127"/>
              </a:rPr>
              <a:t>어휘사전에 담긴 </a:t>
            </a:r>
            <a:r>
              <a:rPr lang="ko-KR" altLang="en-US" sz="1200" b="1" dirty="0" err="1">
                <a:solidFill>
                  <a:srgbClr val="7030A0"/>
                </a:solidFill>
                <a:latin typeface="굴림" panose="020B0600000101010101" pitchFamily="50" charset="-127"/>
                <a:ea typeface="굴림" panose="020B0600000101010101" pitchFamily="50" charset="-127"/>
              </a:rPr>
              <a:t>피쳐</a:t>
            </a:r>
            <a:r>
              <a:rPr lang="ko-KR" altLang="en-US" sz="1200" b="1" dirty="0">
                <a:solidFill>
                  <a:srgbClr val="7030A0"/>
                </a:solidFill>
                <a:latin typeface="굴림" panose="020B0600000101010101" pitchFamily="50" charset="-127"/>
                <a:ea typeface="굴림" panose="020B0600000101010101" pitchFamily="50" charset="-127"/>
              </a:rPr>
              <a:t> </a:t>
            </a:r>
            <a:r>
              <a:rPr lang="en-US" altLang="ko-KR" sz="1200" b="1" dirty="0">
                <a:solidFill>
                  <a:srgbClr val="7030A0"/>
                </a:solidFill>
                <a:latin typeface="굴림" panose="020B0600000101010101" pitchFamily="50" charset="-127"/>
                <a:ea typeface="굴림" panose="020B0600000101010101" pitchFamily="50" charset="-127"/>
              </a:rPr>
              <a:t>(20,000</a:t>
            </a:r>
            <a:r>
              <a:rPr lang="ko-KR" altLang="en-US" sz="1200" b="1" dirty="0">
                <a:solidFill>
                  <a:srgbClr val="7030A0"/>
                </a:solidFill>
                <a:latin typeface="굴림" panose="020B0600000101010101" pitchFamily="50" charset="-127"/>
                <a:ea typeface="굴림" panose="020B0600000101010101" pitchFamily="50" charset="-127"/>
              </a:rPr>
              <a:t>개</a:t>
            </a:r>
            <a:r>
              <a:rPr lang="en-US" altLang="ko-KR" sz="1200" b="1" dirty="0">
                <a:solidFill>
                  <a:srgbClr val="7030A0"/>
                </a:solidFill>
                <a:latin typeface="굴림" panose="020B0600000101010101" pitchFamily="50" charset="-127"/>
                <a:ea typeface="굴림" panose="020B0600000101010101" pitchFamily="50" charset="-127"/>
              </a:rPr>
              <a:t>)</a:t>
            </a:r>
            <a:endParaRPr lang="ko-KR" altLang="en-US" sz="1200" b="1" dirty="0">
              <a:solidFill>
                <a:srgbClr val="7030A0"/>
              </a:solidFill>
              <a:latin typeface="굴림" panose="020B0600000101010101" pitchFamily="50" charset="-127"/>
              <a:ea typeface="굴림" panose="020B0600000101010101" pitchFamily="50" charset="-127"/>
            </a:endParaRPr>
          </a:p>
        </p:txBody>
      </p:sp>
      <p:sp>
        <p:nvSpPr>
          <p:cNvPr id="11" name="왼쪽 대괄호 10">
            <a:extLst>
              <a:ext uri="{FF2B5EF4-FFF2-40B4-BE49-F238E27FC236}">
                <a16:creationId xmlns:a16="http://schemas.microsoft.com/office/drawing/2014/main" xmlns="" id="{C64E504B-3D8C-487F-9108-1037E6022850}"/>
              </a:ext>
            </a:extLst>
          </p:cNvPr>
          <p:cNvSpPr/>
          <p:nvPr/>
        </p:nvSpPr>
        <p:spPr>
          <a:xfrm rot="5400000">
            <a:off x="5138285" y="-1781425"/>
            <a:ext cx="135453" cy="7405333"/>
          </a:xfrm>
          <a:prstGeom prst="leftBracket">
            <a:avLst>
              <a:gd name="adj" fmla="val 592"/>
            </a:avLst>
          </a:prstGeom>
          <a:ln w="952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n>
                <a:solidFill>
                  <a:srgbClr val="D92A6E"/>
                </a:solidFill>
              </a:ln>
            </a:endParaRPr>
          </a:p>
        </p:txBody>
      </p:sp>
    </p:spTree>
    <p:extLst>
      <p:ext uri="{BB962C8B-B14F-4D97-AF65-F5344CB8AC3E}">
        <p14:creationId xmlns:p14="http://schemas.microsoft.com/office/powerpoint/2010/main" val="275861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xmlns="" id="{38E6FCB0-0EF8-4CF3-B94A-3EC06A5AC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84" y="3157723"/>
            <a:ext cx="1019965" cy="1510650"/>
          </a:xfrm>
          <a:prstGeom prst="rect">
            <a:avLst/>
          </a:prstGeom>
          <a:ln>
            <a:solidFill>
              <a:srgbClr val="6600FF"/>
            </a:solidFill>
          </a:ln>
        </p:spPr>
      </p:pic>
      <p:pic>
        <p:nvPicPr>
          <p:cNvPr id="13" name="그림 12">
            <a:extLst>
              <a:ext uri="{FF2B5EF4-FFF2-40B4-BE49-F238E27FC236}">
                <a16:creationId xmlns:a16="http://schemas.microsoft.com/office/drawing/2014/main" xmlns="" id="{5BC31419-8D35-4922-80E4-C3603EF7F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87" y="1150838"/>
            <a:ext cx="2473256" cy="1432142"/>
          </a:xfrm>
          <a:prstGeom prst="rect">
            <a:avLst/>
          </a:prstGeom>
          <a:ln>
            <a:solidFill>
              <a:srgbClr val="6600FF"/>
            </a:solidFill>
          </a:ln>
        </p:spPr>
      </p:pic>
      <p:sp>
        <p:nvSpPr>
          <p:cNvPr id="14" name="TextBox 13">
            <a:extLst>
              <a:ext uri="{FF2B5EF4-FFF2-40B4-BE49-F238E27FC236}">
                <a16:creationId xmlns:a16="http://schemas.microsoft.com/office/drawing/2014/main" xmlns="" id="{B7078C16-6D56-46C4-9F60-34E7CC31D466}"/>
              </a:ext>
            </a:extLst>
          </p:cNvPr>
          <p:cNvSpPr txBox="1"/>
          <p:nvPr/>
        </p:nvSpPr>
        <p:spPr>
          <a:xfrm>
            <a:off x="3396898" y="2641947"/>
            <a:ext cx="622300" cy="286873"/>
          </a:xfrm>
          <a:prstGeom prst="rect">
            <a:avLst/>
          </a:prstGeom>
          <a:noFill/>
          <a:ln w="19050">
            <a:solidFill>
              <a:srgbClr val="6600FF"/>
            </a:solidFill>
          </a:ln>
        </p:spPr>
        <p:txBody>
          <a:bodyPr wrap="square" rtlCol="0">
            <a:spAutoFit/>
          </a:bodyPr>
          <a:lstStyle/>
          <a:p>
            <a:pPr algn="ctr"/>
            <a:r>
              <a:rPr lang="en-US" altLang="ko-KR" dirty="0"/>
              <a:t>forest</a:t>
            </a:r>
            <a:endParaRPr lang="ko-KR" altLang="en-US" dirty="0"/>
          </a:p>
        </p:txBody>
      </p:sp>
      <p:sp>
        <p:nvSpPr>
          <p:cNvPr id="15" name="TextBox 14">
            <a:extLst>
              <a:ext uri="{FF2B5EF4-FFF2-40B4-BE49-F238E27FC236}">
                <a16:creationId xmlns:a16="http://schemas.microsoft.com/office/drawing/2014/main" xmlns="" id="{6C5A0103-39A4-4F2A-BC2C-55F1718C5D89}"/>
              </a:ext>
            </a:extLst>
          </p:cNvPr>
          <p:cNvSpPr txBox="1"/>
          <p:nvPr/>
        </p:nvSpPr>
        <p:spPr>
          <a:xfrm>
            <a:off x="192152" y="863965"/>
            <a:ext cx="1492250" cy="286873"/>
          </a:xfrm>
          <a:prstGeom prst="rect">
            <a:avLst/>
          </a:prstGeom>
          <a:noFill/>
        </p:spPr>
        <p:txBody>
          <a:bodyPr wrap="square" rtlCol="0">
            <a:spAutoFit/>
          </a:bodyPr>
          <a:lstStyle/>
          <a:p>
            <a:r>
              <a:rPr lang="en-US" altLang="ko-KR" sz="1200" dirty="0" err="1"/>
              <a:t>train_data_feature</a:t>
            </a:r>
            <a:endParaRPr lang="ko-KR" altLang="en-US" sz="1200" dirty="0"/>
          </a:p>
        </p:txBody>
      </p:sp>
      <p:sp>
        <p:nvSpPr>
          <p:cNvPr id="17" name="TextBox 16">
            <a:extLst>
              <a:ext uri="{FF2B5EF4-FFF2-40B4-BE49-F238E27FC236}">
                <a16:creationId xmlns:a16="http://schemas.microsoft.com/office/drawing/2014/main" xmlns="" id="{7BEEAC2A-09CA-4A10-B949-F5F9FA2C8757}"/>
              </a:ext>
            </a:extLst>
          </p:cNvPr>
          <p:cNvSpPr txBox="1"/>
          <p:nvPr/>
        </p:nvSpPr>
        <p:spPr>
          <a:xfrm>
            <a:off x="222338" y="2876434"/>
            <a:ext cx="1301750" cy="276999"/>
          </a:xfrm>
          <a:prstGeom prst="rect">
            <a:avLst/>
          </a:prstGeom>
          <a:noFill/>
        </p:spPr>
        <p:txBody>
          <a:bodyPr wrap="square" rtlCol="0">
            <a:spAutoFit/>
          </a:bodyPr>
          <a:lstStyle/>
          <a:p>
            <a:r>
              <a:rPr lang="ko-KR" altLang="ko-KR" sz="1200" dirty="0" err="1">
                <a:ea typeface="굴림체" panose="020B0609000101010101" pitchFamily="49" charset="-127"/>
              </a:rPr>
              <a:t>train</a:t>
            </a:r>
            <a:r>
              <a:rPr lang="ko-KR" altLang="ko-KR" sz="1200" dirty="0">
                <a:ea typeface="굴림체" panose="020B0609000101010101" pitchFamily="49" charset="-127"/>
              </a:rPr>
              <a:t>[</a:t>
            </a:r>
            <a:r>
              <a:rPr lang="ko-KR" altLang="ko-KR" sz="1200" dirty="0" err="1">
                <a:ea typeface="굴림체" panose="020B0609000101010101" pitchFamily="49" charset="-127"/>
              </a:rPr>
              <a:t>sentiment</a:t>
            </a:r>
            <a:r>
              <a:rPr lang="ko-KR" altLang="ko-KR" sz="1200" dirty="0">
                <a:ea typeface="굴림체" panose="020B0609000101010101" pitchFamily="49" charset="-127"/>
              </a:rPr>
              <a:t>]</a:t>
            </a:r>
            <a:endParaRPr lang="ko-KR" altLang="en-US" sz="1200" dirty="0"/>
          </a:p>
        </p:txBody>
      </p:sp>
      <p:graphicFrame>
        <p:nvGraphicFramePr>
          <p:cNvPr id="20" name="표 19">
            <a:extLst>
              <a:ext uri="{FF2B5EF4-FFF2-40B4-BE49-F238E27FC236}">
                <a16:creationId xmlns:a16="http://schemas.microsoft.com/office/drawing/2014/main" xmlns="" id="{DD995069-2400-4883-8E01-7EC3A4C48D83}"/>
              </a:ext>
            </a:extLst>
          </p:cNvPr>
          <p:cNvGraphicFramePr>
            <a:graphicFrameLocks noGrp="1"/>
          </p:cNvGraphicFramePr>
          <p:nvPr>
            <p:extLst>
              <p:ext uri="{D42A27DB-BD31-4B8C-83A1-F6EECF244321}">
                <p14:modId xmlns:p14="http://schemas.microsoft.com/office/powerpoint/2010/main" val="1745484574"/>
              </p:ext>
            </p:extLst>
          </p:nvPr>
        </p:nvGraphicFramePr>
        <p:xfrm>
          <a:off x="311487" y="272853"/>
          <a:ext cx="3822700" cy="457200"/>
        </p:xfrm>
        <a:graphic>
          <a:graphicData uri="http://schemas.openxmlformats.org/drawingml/2006/table">
            <a:tbl>
              <a:tblPr firstRow="1" bandRow="1">
                <a:tableStyleId>{5C22544A-7EE6-4342-B048-85BDC9FD1C3A}</a:tableStyleId>
              </a:tblPr>
              <a:tblGrid>
                <a:gridCol w="3822700">
                  <a:extLst>
                    <a:ext uri="{9D8B030D-6E8A-4147-A177-3AD203B41FA5}">
                      <a16:colId xmlns:a16="http://schemas.microsoft.com/office/drawing/2014/main" xmlns="" val="20001"/>
                    </a:ext>
                  </a:extLst>
                </a:gridCol>
              </a:tblGrid>
              <a:tr h="89923">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fit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train_data_features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sentiment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0" marT="0" marB="0" anchor="ctr">
                    <a:lnL w="6350" cap="flat" cmpd="sng" algn="ctr">
                      <a:solidFill>
                        <a:srgbClr val="893DF9"/>
                      </a:solidFill>
                      <a:prstDash val="solid"/>
                      <a:round/>
                      <a:headEnd type="none" w="med" len="med"/>
                      <a:tailEnd type="none" w="med" len="med"/>
                    </a:lnL>
                    <a:lnR w="6350" cap="flat" cmpd="sng" algn="ctr">
                      <a:solidFill>
                        <a:srgbClr val="893DF9"/>
                      </a:solidFill>
                      <a:prstDash val="solid"/>
                      <a:round/>
                      <a:headEnd type="none" w="med" len="med"/>
                      <a:tailEnd type="none" w="med" len="med"/>
                    </a:lnR>
                    <a:lnT w="6350" cap="flat" cmpd="sng" algn="ctr">
                      <a:solidFill>
                        <a:srgbClr val="893DF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0">
                <a:tc>
                  <a:txBody>
                    <a:bodyPr/>
                    <a:lstStyle/>
                    <a:p>
                      <a:pPr marL="171450" marR="0" lvl="0" indent="-171450" algn="l" defTabSz="685793" rtl="0" eaLnBrk="1" fontAlgn="auto" latinLnBrk="1" hangingPunct="1">
                        <a:lnSpc>
                          <a:spcPct val="100000"/>
                        </a:lnSpc>
                        <a:spcBef>
                          <a:spcPts val="0"/>
                        </a:spcBef>
                        <a:spcAft>
                          <a:spcPts val="0"/>
                        </a:spcAft>
                        <a:buClr>
                          <a:srgbClr val="6600FF"/>
                        </a:buClr>
                        <a:buSzTx/>
                        <a:buFont typeface="Wingdings" panose="05000000000000000000" pitchFamily="2" charset="2"/>
                        <a:buChar char="§"/>
                        <a:tabLst/>
                        <a:defRPr/>
                      </a:pP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각</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리뷰마다 </a:t>
                      </a:r>
                      <a:r>
                        <a:rPr lang="ko-KR" altLang="en-US" sz="1000" b="1" dirty="0" err="1">
                          <a:solidFill>
                            <a:schemeClr val="tx1"/>
                          </a:solidFill>
                          <a:latin typeface="굴림" panose="020B0600000101010101" pitchFamily="50" charset="-127"/>
                          <a:ea typeface="굴림" panose="020B0600000101010101" pitchFamily="50" charset="-127"/>
                          <a:cs typeface="Tahoma" panose="020B0604030504040204" pitchFamily="34" charset="0"/>
                        </a:rPr>
                        <a:t>피쳐</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벡터화 한 </a:t>
                      </a:r>
                      <a:r>
                        <a:rPr kumimoji="0" lang="ko-KR" altLang="ko-KR" sz="1000" b="1"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train_data_features</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와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ko-KR" sz="1000" b="1"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sentiment</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을 넣어서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[forest]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 모델에 학습을 시킴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rgbClr val="6600FF"/>
                      </a:solidFill>
                      <a:prstDash val="solid"/>
                      <a:round/>
                      <a:headEnd type="none" w="med" len="med"/>
                      <a:tailEnd type="none" w="med" len="med"/>
                    </a:lnL>
                    <a:lnR w="12700" cap="flat" cmpd="sng" algn="ctr">
                      <a:solidFill>
                        <a:srgbClr val="6600FF"/>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66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graphicFrame>
        <p:nvGraphicFramePr>
          <p:cNvPr id="21" name="표 20">
            <a:extLst>
              <a:ext uri="{FF2B5EF4-FFF2-40B4-BE49-F238E27FC236}">
                <a16:creationId xmlns:a16="http://schemas.microsoft.com/office/drawing/2014/main" xmlns="" id="{70CD4A93-0BA4-4394-8532-A222FC0D63DF}"/>
              </a:ext>
            </a:extLst>
          </p:cNvPr>
          <p:cNvGraphicFramePr>
            <a:graphicFrameLocks noGrp="1"/>
          </p:cNvGraphicFramePr>
          <p:nvPr>
            <p:extLst>
              <p:ext uri="{D42A27DB-BD31-4B8C-83A1-F6EECF244321}">
                <p14:modId xmlns:p14="http://schemas.microsoft.com/office/powerpoint/2010/main" val="1982516720"/>
              </p:ext>
            </p:extLst>
          </p:nvPr>
        </p:nvGraphicFramePr>
        <p:xfrm>
          <a:off x="4794518" y="254268"/>
          <a:ext cx="4047531" cy="475785"/>
        </p:xfrm>
        <a:graphic>
          <a:graphicData uri="http://schemas.openxmlformats.org/drawingml/2006/table">
            <a:tbl>
              <a:tblPr firstRow="1" bandRow="1">
                <a:tableStyleId>{5C22544A-7EE6-4342-B048-85BDC9FD1C3A}</a:tableStyleId>
              </a:tblPr>
              <a:tblGrid>
                <a:gridCol w="4047531">
                  <a:extLst>
                    <a:ext uri="{9D8B030D-6E8A-4147-A177-3AD203B41FA5}">
                      <a16:colId xmlns:a16="http://schemas.microsoft.com/office/drawing/2014/main" xmlns="" val="20001"/>
                    </a:ext>
                  </a:extLst>
                </a:gridCol>
              </a:tblGrid>
              <a:tr h="133815">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result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predict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test_data_features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90000" marT="0" marB="0" anchor="ctr">
                    <a:lnL w="6350" cap="flat" cmpd="sng" algn="ctr">
                      <a:solidFill>
                        <a:srgbClr val="D92A6E"/>
                      </a:solidFill>
                      <a:prstDash val="solid"/>
                      <a:round/>
                      <a:headEnd type="none" w="med" len="med"/>
                      <a:tailEnd type="none" w="med" len="med"/>
                    </a:lnL>
                    <a:lnR w="6350" cap="flat" cmpd="sng" algn="ctr">
                      <a:solidFill>
                        <a:srgbClr val="D92A6E"/>
                      </a:solidFill>
                      <a:prstDash val="solid"/>
                      <a:round/>
                      <a:headEnd type="none" w="med" len="med"/>
                      <a:tailEnd type="none" w="med" len="med"/>
                    </a:lnR>
                    <a:lnT w="6350" cap="flat" cmpd="sng" algn="ctr">
                      <a:solidFill>
                        <a:srgbClr val="D92A6E"/>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2"/>
                  </a:ext>
                </a:extLst>
              </a:tr>
              <a:tr h="323385">
                <a:tc>
                  <a:txBody>
                    <a:bodyPr/>
                    <a:lstStyle/>
                    <a:p>
                      <a:pPr marL="171450" marR="0" lvl="0" indent="-171450" algn="l" defTabSz="685793" rtl="0" eaLnBrk="1" fontAlgn="auto" latinLnBrk="1" hangingPunct="1">
                        <a:lnSpc>
                          <a:spcPct val="100000"/>
                        </a:lnSpc>
                        <a:spcBef>
                          <a:spcPts val="0"/>
                        </a:spcBef>
                        <a:spcAft>
                          <a:spcPts val="0"/>
                        </a:spcAft>
                        <a:buClr>
                          <a:srgbClr val="D92A6E"/>
                        </a:buClr>
                        <a:buSzTx/>
                        <a:buFont typeface="Wingdings" panose="05000000000000000000" pitchFamily="2" charset="2"/>
                        <a:buChar char="§"/>
                        <a:tabLst/>
                        <a:defRPr/>
                      </a:pP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각</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리뷰마다 </a:t>
                      </a:r>
                      <a:r>
                        <a:rPr lang="ko-KR" altLang="en-US" sz="1000" b="1" dirty="0" err="1">
                          <a:solidFill>
                            <a:schemeClr val="tx1"/>
                          </a:solidFill>
                          <a:latin typeface="굴림" panose="020B0600000101010101" pitchFamily="50" charset="-127"/>
                          <a:ea typeface="굴림" panose="020B0600000101010101" pitchFamily="50" charset="-127"/>
                          <a:cs typeface="Tahoma" panose="020B0604030504040204" pitchFamily="34" charset="0"/>
                        </a:rPr>
                        <a:t>피쳐</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벡터화 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t</a:t>
                      </a:r>
                      <a:r>
                        <a:rPr lang="ko-KR" altLang="ko-KR" sz="1000" b="1" dirty="0" err="1">
                          <a:solidFill>
                            <a:schemeClr val="tx1"/>
                          </a:solidFill>
                          <a:latin typeface="굴림체" panose="020B0609000101010101" pitchFamily="49" charset="-127"/>
                          <a:ea typeface="굴림체" panose="020B0609000101010101" pitchFamily="49" charset="-127"/>
                        </a:rPr>
                        <a:t>est_data_features</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넣고</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학습이 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forest </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모델로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sentiment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를 예측을 함</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p>
                  </a:txBody>
                  <a:tcPr marL="0" marR="90000" marT="0" marB="0" anchor="ctr">
                    <a:lnL w="12700" cap="flat" cmpd="sng" algn="ctr">
                      <a:solidFill>
                        <a:srgbClr val="D92A6E"/>
                      </a:solidFill>
                      <a:prstDash val="solid"/>
                      <a:round/>
                      <a:headEnd type="none" w="med" len="med"/>
                      <a:tailEnd type="none" w="med" len="med"/>
                    </a:lnL>
                    <a:lnR w="12700" cap="flat" cmpd="sng" algn="ctr">
                      <a:solidFill>
                        <a:srgbClr val="D92A6E"/>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cxnSp>
        <p:nvCxnSpPr>
          <p:cNvPr id="23" name="직선 화살표 연결선 22">
            <a:extLst>
              <a:ext uri="{FF2B5EF4-FFF2-40B4-BE49-F238E27FC236}">
                <a16:creationId xmlns:a16="http://schemas.microsoft.com/office/drawing/2014/main" xmlns="" id="{F35DFD23-7306-475F-9E83-F71B57E87586}"/>
              </a:ext>
            </a:extLst>
          </p:cNvPr>
          <p:cNvCxnSpPr/>
          <p:nvPr/>
        </p:nvCxnSpPr>
        <p:spPr>
          <a:xfrm>
            <a:off x="2882548" y="2241550"/>
            <a:ext cx="355600" cy="285750"/>
          </a:xfrm>
          <a:prstGeom prst="straightConnector1">
            <a:avLst/>
          </a:prstGeom>
          <a:ln w="19050">
            <a:solidFill>
              <a:srgbClr val="66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D542C55C-D798-4328-BB43-B8E9BBAF9A76}"/>
              </a:ext>
            </a:extLst>
          </p:cNvPr>
          <p:cNvCxnSpPr>
            <a:cxnSpLocks/>
          </p:cNvCxnSpPr>
          <p:nvPr/>
        </p:nvCxnSpPr>
        <p:spPr>
          <a:xfrm flipV="1">
            <a:off x="1587148" y="3076226"/>
            <a:ext cx="1620490" cy="916436"/>
          </a:xfrm>
          <a:prstGeom prst="straightConnector1">
            <a:avLst/>
          </a:prstGeom>
          <a:ln w="19050">
            <a:solidFill>
              <a:srgbClr val="6600FF"/>
            </a:solidFill>
            <a:tailEnd type="triangle"/>
          </a:ln>
        </p:spPr>
        <p:style>
          <a:lnRef idx="1">
            <a:schemeClr val="accent1"/>
          </a:lnRef>
          <a:fillRef idx="0">
            <a:schemeClr val="accent1"/>
          </a:fillRef>
          <a:effectRef idx="0">
            <a:schemeClr val="accent1"/>
          </a:effectRef>
          <a:fontRef idx="minor">
            <a:schemeClr val="tx1"/>
          </a:fontRef>
        </p:style>
      </p:cxnSp>
      <p:pic>
        <p:nvPicPr>
          <p:cNvPr id="26" name="그림 25">
            <a:extLst>
              <a:ext uri="{FF2B5EF4-FFF2-40B4-BE49-F238E27FC236}">
                <a16:creationId xmlns:a16="http://schemas.microsoft.com/office/drawing/2014/main" xmlns="" id="{9DA841C5-0C08-4B43-9B4E-D2CE631E1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518" y="2069312"/>
            <a:ext cx="2473256" cy="1432142"/>
          </a:xfrm>
          <a:prstGeom prst="rect">
            <a:avLst/>
          </a:prstGeom>
          <a:ln>
            <a:solidFill>
              <a:srgbClr val="D92A6E"/>
            </a:solidFill>
          </a:ln>
        </p:spPr>
      </p:pic>
      <p:pic>
        <p:nvPicPr>
          <p:cNvPr id="27" name="그림 26">
            <a:extLst>
              <a:ext uri="{FF2B5EF4-FFF2-40B4-BE49-F238E27FC236}">
                <a16:creationId xmlns:a16="http://schemas.microsoft.com/office/drawing/2014/main" xmlns="" id="{0373A85D-F79B-4D63-B2B0-9093F4930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877" y="2038522"/>
            <a:ext cx="979172" cy="1450232"/>
          </a:xfrm>
          <a:prstGeom prst="rect">
            <a:avLst/>
          </a:prstGeom>
          <a:ln>
            <a:solidFill>
              <a:srgbClr val="D92A6E"/>
            </a:solidFill>
          </a:ln>
        </p:spPr>
      </p:pic>
      <p:sp>
        <p:nvSpPr>
          <p:cNvPr id="28" name="TextBox 27">
            <a:extLst>
              <a:ext uri="{FF2B5EF4-FFF2-40B4-BE49-F238E27FC236}">
                <a16:creationId xmlns:a16="http://schemas.microsoft.com/office/drawing/2014/main" xmlns="" id="{037F6298-199D-4AAF-8B7A-10844C77A436}"/>
              </a:ext>
            </a:extLst>
          </p:cNvPr>
          <p:cNvSpPr txBox="1"/>
          <p:nvPr/>
        </p:nvSpPr>
        <p:spPr>
          <a:xfrm>
            <a:off x="2533298" y="2658326"/>
            <a:ext cx="863600" cy="286873"/>
          </a:xfrm>
          <a:prstGeom prst="rect">
            <a:avLst/>
          </a:prstGeom>
          <a:noFill/>
        </p:spPr>
        <p:txBody>
          <a:bodyPr wrap="square" rtlCol="0">
            <a:spAutoFit/>
          </a:bodyPr>
          <a:lstStyle/>
          <a:p>
            <a:r>
              <a:rPr lang="ko-KR" altLang="en-US" sz="1200" b="1" dirty="0">
                <a:solidFill>
                  <a:srgbClr val="6600FF"/>
                </a:solidFill>
                <a:latin typeface="굴림" panose="020B0600000101010101" pitchFamily="50" charset="-127"/>
                <a:ea typeface="굴림" panose="020B0600000101010101" pitchFamily="50" charset="-127"/>
              </a:rPr>
              <a:t>학습 </a:t>
            </a:r>
            <a:r>
              <a:rPr lang="en-US" altLang="ko-KR" sz="1200" b="1" dirty="0">
                <a:solidFill>
                  <a:srgbClr val="6600FF"/>
                </a:solidFill>
                <a:latin typeface="굴림" panose="020B0600000101010101" pitchFamily="50" charset="-127"/>
                <a:ea typeface="굴림" panose="020B0600000101010101" pitchFamily="50" charset="-127"/>
              </a:rPr>
              <a:t>(fit)</a:t>
            </a:r>
            <a:endParaRPr lang="ko-KR" altLang="en-US" sz="1200" b="1" dirty="0">
              <a:solidFill>
                <a:srgbClr val="6600FF"/>
              </a:solidFill>
              <a:latin typeface="굴림" panose="020B0600000101010101" pitchFamily="50" charset="-127"/>
              <a:ea typeface="굴림" panose="020B0600000101010101" pitchFamily="50" charset="-127"/>
            </a:endParaRPr>
          </a:p>
        </p:txBody>
      </p:sp>
      <p:sp>
        <p:nvSpPr>
          <p:cNvPr id="30" name="TextBox 29">
            <a:extLst>
              <a:ext uri="{FF2B5EF4-FFF2-40B4-BE49-F238E27FC236}">
                <a16:creationId xmlns:a16="http://schemas.microsoft.com/office/drawing/2014/main" xmlns="" id="{21D18974-8856-4376-ABB2-86EE1C216A2D}"/>
              </a:ext>
            </a:extLst>
          </p:cNvPr>
          <p:cNvSpPr txBox="1"/>
          <p:nvPr/>
        </p:nvSpPr>
        <p:spPr>
          <a:xfrm>
            <a:off x="4709344" y="1782804"/>
            <a:ext cx="1492250" cy="286873"/>
          </a:xfrm>
          <a:prstGeom prst="rect">
            <a:avLst/>
          </a:prstGeom>
          <a:noFill/>
        </p:spPr>
        <p:txBody>
          <a:bodyPr wrap="square" rtlCol="0">
            <a:spAutoFit/>
          </a:bodyPr>
          <a:lstStyle/>
          <a:p>
            <a:r>
              <a:rPr lang="en-US" altLang="ko-KR" sz="1200" dirty="0" err="1"/>
              <a:t>test_data_feature</a:t>
            </a:r>
            <a:endParaRPr lang="ko-KR" altLang="en-US" sz="1200" dirty="0"/>
          </a:p>
        </p:txBody>
      </p:sp>
      <p:sp>
        <p:nvSpPr>
          <p:cNvPr id="31" name="TextBox 30">
            <a:extLst>
              <a:ext uri="{FF2B5EF4-FFF2-40B4-BE49-F238E27FC236}">
                <a16:creationId xmlns:a16="http://schemas.microsoft.com/office/drawing/2014/main" xmlns="" id="{38582759-C2A4-4B27-84EB-19E4A7D0208F}"/>
              </a:ext>
            </a:extLst>
          </p:cNvPr>
          <p:cNvSpPr txBox="1"/>
          <p:nvPr/>
        </p:nvSpPr>
        <p:spPr>
          <a:xfrm>
            <a:off x="7738322" y="1755891"/>
            <a:ext cx="1301750" cy="276999"/>
          </a:xfrm>
          <a:prstGeom prst="rect">
            <a:avLst/>
          </a:prstGeom>
          <a:noFill/>
        </p:spPr>
        <p:txBody>
          <a:bodyPr wrap="square" rtlCol="0">
            <a:spAutoFit/>
          </a:bodyPr>
          <a:lstStyle/>
          <a:p>
            <a:r>
              <a:rPr lang="en-US" altLang="ko-KR" sz="1200" dirty="0">
                <a:ea typeface="굴림체" panose="020B0609000101010101" pitchFamily="49" charset="-127"/>
              </a:rPr>
              <a:t>test</a:t>
            </a:r>
            <a:r>
              <a:rPr lang="ko-KR" altLang="ko-KR" sz="1200" dirty="0">
                <a:ea typeface="굴림체" panose="020B0609000101010101" pitchFamily="49" charset="-127"/>
              </a:rPr>
              <a:t>[</a:t>
            </a:r>
            <a:r>
              <a:rPr lang="ko-KR" altLang="ko-KR" sz="1200" dirty="0" err="1">
                <a:ea typeface="굴림체" panose="020B0609000101010101" pitchFamily="49" charset="-127"/>
              </a:rPr>
              <a:t>sentiment</a:t>
            </a:r>
            <a:r>
              <a:rPr lang="ko-KR" altLang="ko-KR" sz="1200" dirty="0">
                <a:ea typeface="굴림체" panose="020B0609000101010101" pitchFamily="49" charset="-127"/>
              </a:rPr>
              <a:t>]</a:t>
            </a:r>
            <a:endParaRPr lang="ko-KR" altLang="en-US" sz="1200" dirty="0"/>
          </a:p>
        </p:txBody>
      </p:sp>
      <p:cxnSp>
        <p:nvCxnSpPr>
          <p:cNvPr id="32" name="직선 화살표 연결선 31">
            <a:extLst>
              <a:ext uri="{FF2B5EF4-FFF2-40B4-BE49-F238E27FC236}">
                <a16:creationId xmlns:a16="http://schemas.microsoft.com/office/drawing/2014/main" xmlns="" id="{5F1F599B-1D8B-41BE-9156-16B40D9327E7}"/>
              </a:ext>
            </a:extLst>
          </p:cNvPr>
          <p:cNvCxnSpPr>
            <a:cxnSpLocks/>
          </p:cNvCxnSpPr>
          <p:nvPr/>
        </p:nvCxnSpPr>
        <p:spPr>
          <a:xfrm>
            <a:off x="4162073" y="2801762"/>
            <a:ext cx="547271" cy="0"/>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xmlns="" id="{FE431CCC-8E37-4554-82F5-A51613E70F1D}"/>
              </a:ext>
            </a:extLst>
          </p:cNvPr>
          <p:cNvCxnSpPr>
            <a:cxnSpLocks/>
          </p:cNvCxnSpPr>
          <p:nvPr/>
        </p:nvCxnSpPr>
        <p:spPr>
          <a:xfrm>
            <a:off x="7383115" y="2774095"/>
            <a:ext cx="365125" cy="0"/>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B8918FC5-F23C-4833-883C-BB9D1117C597}"/>
              </a:ext>
            </a:extLst>
          </p:cNvPr>
          <p:cNvSpPr txBox="1"/>
          <p:nvPr/>
        </p:nvSpPr>
        <p:spPr>
          <a:xfrm>
            <a:off x="4057517" y="2241550"/>
            <a:ext cx="692813" cy="461665"/>
          </a:xfrm>
          <a:prstGeom prst="rect">
            <a:avLst/>
          </a:prstGeom>
          <a:noFill/>
        </p:spPr>
        <p:txBody>
          <a:bodyPr wrap="square" rtlCol="0">
            <a:spAutoFit/>
          </a:bodyPr>
          <a:lstStyle/>
          <a:p>
            <a:r>
              <a:rPr lang="ko-KR" altLang="en-US" sz="1200" b="1" dirty="0">
                <a:solidFill>
                  <a:srgbClr val="D92A6E"/>
                </a:solidFill>
                <a:latin typeface="굴림" panose="020B0600000101010101" pitchFamily="50" charset="-127"/>
                <a:ea typeface="굴림" panose="020B0600000101010101" pitchFamily="50" charset="-127"/>
              </a:rPr>
              <a:t>예측</a:t>
            </a:r>
            <a:r>
              <a:rPr lang="ko-KR" altLang="en-US" sz="1200" b="1" dirty="0">
                <a:solidFill>
                  <a:srgbClr val="D92A6E"/>
                </a:solidFill>
              </a:rPr>
              <a:t> </a:t>
            </a:r>
            <a:r>
              <a:rPr lang="en-US" altLang="ko-KR" sz="1200" b="1" dirty="0">
                <a:solidFill>
                  <a:srgbClr val="D92A6E"/>
                </a:solidFill>
              </a:rPr>
              <a:t>(predict)</a:t>
            </a:r>
            <a:endParaRPr lang="ko-KR" altLang="en-US" sz="1200" b="1" dirty="0">
              <a:solidFill>
                <a:srgbClr val="D92A6E"/>
              </a:solidFill>
            </a:endParaRPr>
          </a:p>
        </p:txBody>
      </p:sp>
      <p:sp>
        <p:nvSpPr>
          <p:cNvPr id="41" name="TextBox 40">
            <a:extLst>
              <a:ext uri="{FF2B5EF4-FFF2-40B4-BE49-F238E27FC236}">
                <a16:creationId xmlns:a16="http://schemas.microsoft.com/office/drawing/2014/main" xmlns="" id="{6833878C-343E-46EE-A8F5-2F0987AFAF30}"/>
              </a:ext>
            </a:extLst>
          </p:cNvPr>
          <p:cNvSpPr txBox="1"/>
          <p:nvPr/>
        </p:nvSpPr>
        <p:spPr>
          <a:xfrm>
            <a:off x="7303697" y="2394029"/>
            <a:ext cx="622300" cy="286873"/>
          </a:xfrm>
          <a:prstGeom prst="rect">
            <a:avLst/>
          </a:prstGeom>
          <a:noFill/>
        </p:spPr>
        <p:txBody>
          <a:bodyPr wrap="square" rtlCol="0">
            <a:spAutoFit/>
          </a:bodyPr>
          <a:lstStyle/>
          <a:p>
            <a:r>
              <a:rPr lang="ko-KR" altLang="en-US" dirty="0">
                <a:solidFill>
                  <a:srgbClr val="D92A6E"/>
                </a:solidFill>
              </a:rPr>
              <a:t>결과          </a:t>
            </a:r>
          </a:p>
        </p:txBody>
      </p:sp>
    </p:spTree>
    <p:extLst>
      <p:ext uri="{BB962C8B-B14F-4D97-AF65-F5344CB8AC3E}">
        <p14:creationId xmlns:p14="http://schemas.microsoft.com/office/powerpoint/2010/main" val="6400859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xmlns="" id="{E2C679D2-8ACD-4EFD-A133-C70F4109D456}"/>
              </a:ext>
            </a:extLst>
          </p:cNvPr>
          <p:cNvSpPr/>
          <p:nvPr/>
        </p:nvSpPr>
        <p:spPr>
          <a:xfrm>
            <a:off x="211806" y="557173"/>
            <a:ext cx="2183611" cy="400110"/>
          </a:xfrm>
          <a:prstGeom prst="rect">
            <a:avLst/>
          </a:prstGeom>
        </p:spPr>
        <p:txBody>
          <a:bodyPr wrap="none">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CSV </a:t>
            </a:r>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파일로 저장 </a:t>
            </a:r>
            <a:endParaRPr lang="ko-KR" altLang="en-US" sz="2000" dirty="0"/>
          </a:p>
        </p:txBody>
      </p:sp>
      <p:cxnSp>
        <p:nvCxnSpPr>
          <p:cNvPr id="16" name="직선 연결선 15">
            <a:extLst>
              <a:ext uri="{FF2B5EF4-FFF2-40B4-BE49-F238E27FC236}">
                <a16:creationId xmlns:a16="http://schemas.microsoft.com/office/drawing/2014/main" xmlns="" id="{5FDEC844-41C7-40F3-A6E2-26FC15F3D454}"/>
              </a:ext>
            </a:extLst>
          </p:cNvPr>
          <p:cNvCxnSpPr>
            <a:cxnSpLocks/>
          </p:cNvCxnSpPr>
          <p:nvPr/>
        </p:nvCxnSpPr>
        <p:spPr>
          <a:xfrm>
            <a:off x="2395417" y="174063"/>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xmlns="" id="{CC9C6992-B449-4DD0-B01F-B4FA49D5B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152" y="255976"/>
            <a:ext cx="6153145" cy="4622081"/>
          </a:xfrm>
          <a:prstGeom prst="rect">
            <a:avLst/>
          </a:prstGeom>
          <a:ln w="6350">
            <a:solidFill>
              <a:schemeClr val="tx1"/>
            </a:solidFill>
          </a:ln>
        </p:spPr>
      </p:pic>
    </p:spTree>
    <p:extLst>
      <p:ext uri="{BB962C8B-B14F-4D97-AF65-F5344CB8AC3E}">
        <p14:creationId xmlns:p14="http://schemas.microsoft.com/office/powerpoint/2010/main" val="10073805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012683" y="940996"/>
            <a:ext cx="5848835" cy="1997470"/>
          </a:xfrm>
          <a:prstGeom prst="rect">
            <a:avLst/>
          </a:prstGeom>
          <a:solidFill>
            <a:schemeClr val="bg1"/>
          </a:solidFill>
          <a:ln>
            <a:solidFill>
              <a:schemeClr val="bg1"/>
            </a:solidFill>
          </a:ln>
        </p:spPr>
        <p:txBody>
          <a:bodyPr wrap="square" rtlCol="0">
            <a:spAutoFit/>
          </a:bodyPr>
          <a:lstStyle/>
          <a:p>
            <a:pPr>
              <a:lnSpc>
                <a:spcPct val="120000"/>
              </a:lnSpc>
              <a:buClr>
                <a:srgbClr val="6600FF"/>
              </a:buClr>
            </a:pPr>
            <a:r>
              <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BOW (Back of Word) </a:t>
            </a:r>
            <a:r>
              <a:rPr lang="ko-KR" altLang="en-US"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단점</a:t>
            </a:r>
            <a:r>
              <a:rPr lang="en-US" altLang="ko-KR" sz="1400" b="1" dirty="0">
                <a:solidFill>
                  <a:srgbClr val="893DF9"/>
                </a:solidFill>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20000"/>
              </a:lnSpc>
              <a:buClr>
                <a:srgbClr val="6600FF"/>
              </a:buClr>
              <a:buFont typeface="Wingdings" panose="05000000000000000000" pitchFamily="2" charset="2"/>
              <a:buChar char="§"/>
            </a:pPr>
            <a:endParaRPr lang="en-US" altLang="ko-KR" sz="13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3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행렬의 값이 대부분 </a:t>
            </a:r>
            <a:r>
              <a:rPr lang="en-US" altLang="ko-KR" sz="1200" b="1" dirty="0">
                <a:latin typeface="굴림" panose="020B0600000101010101" pitchFamily="50" charset="-127"/>
                <a:ea typeface="굴림" panose="020B0600000101010101" pitchFamily="50" charset="-127"/>
                <a:cs typeface="Tahoma" panose="020B0604030504040204" pitchFamily="34" charset="0"/>
              </a:rPr>
              <a:t>0</a:t>
            </a:r>
            <a:r>
              <a:rPr lang="ko-KR" altLang="en-US" sz="1200" b="1" dirty="0">
                <a:latin typeface="굴림" panose="020B0600000101010101" pitchFamily="50" charset="-127"/>
                <a:ea typeface="굴림" panose="020B0600000101010101" pitchFamily="50" charset="-127"/>
                <a:cs typeface="Tahoma" panose="020B0604030504040204" pitchFamily="34" charset="0"/>
              </a:rPr>
              <a:t>인 희소행렬을 생성함</a:t>
            </a:r>
            <a:r>
              <a:rPr lang="en-US" altLang="ko-KR" sz="1200" b="1" dirty="0">
                <a:latin typeface="굴림" panose="020B0600000101010101" pitchFamily="50" charset="-127"/>
                <a:ea typeface="굴림" panose="020B0600000101010101" pitchFamily="50" charset="-127"/>
                <a:cs typeface="Tahoma" panose="020B0604030504040204" pitchFamily="34" charset="0"/>
              </a:rPr>
              <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ko-KR" altLang="en-US" sz="1200" b="1" dirty="0">
                <a:latin typeface="굴림" panose="020B0600000101010101" pitchFamily="50" charset="-127"/>
                <a:ea typeface="굴림" panose="020B0600000101010101" pitchFamily="50" charset="-127"/>
                <a:cs typeface="Tahoma" panose="020B0604030504040204" pitchFamily="34" charset="0"/>
              </a:rPr>
              <a:t>각 차원마다 </a:t>
            </a:r>
            <a:r>
              <a:rPr lang="en-US" altLang="ko-KR" sz="1200" b="1" dirty="0">
                <a:latin typeface="굴림" panose="020B0600000101010101" pitchFamily="50" charset="-127"/>
                <a:ea typeface="굴림" panose="020B0600000101010101" pitchFamily="50" charset="-127"/>
                <a:cs typeface="Tahoma" panose="020B0604030504040204" pitchFamily="34" charset="0"/>
              </a:rPr>
              <a:t>0</a:t>
            </a:r>
            <a:r>
              <a:rPr lang="ko-KR" altLang="en-US" sz="1200" b="1" dirty="0">
                <a:latin typeface="굴림" panose="020B0600000101010101" pitchFamily="50" charset="-127"/>
                <a:ea typeface="굴림" panose="020B0600000101010101" pitchFamily="50" charset="-127"/>
                <a:cs typeface="Tahoma" panose="020B0604030504040204" pitchFamily="34" charset="0"/>
              </a:rPr>
              <a:t>만 너무 많으면 유용한 정보를 얻기 어렵고 성능이 떨어짐</a:t>
            </a: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3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전체 문서의 단어 수 만큼 차원이 늘어남</a:t>
            </a:r>
            <a:r>
              <a:rPr lang="en-US" altLang="ko-KR" sz="1200" b="1" dirty="0">
                <a:latin typeface="굴림" panose="020B0600000101010101" pitchFamily="50" charset="-127"/>
                <a:ea typeface="굴림" panose="020B0600000101010101" pitchFamily="50" charset="-127"/>
                <a:cs typeface="Tahoma" panose="020B0604030504040204" pitchFamily="34" charset="0"/>
              </a:rPr>
              <a:t> (vector size</a:t>
            </a:r>
            <a:r>
              <a:rPr lang="ko-KR" altLang="en-US" sz="1200" b="1" dirty="0">
                <a:latin typeface="굴림" panose="020B0600000101010101" pitchFamily="50" charset="-127"/>
                <a:ea typeface="굴림" panose="020B0600000101010101" pitchFamily="50" charset="-127"/>
                <a:cs typeface="Tahoma" panose="020B0604030504040204" pitchFamily="34" charset="0"/>
              </a:rPr>
              <a:t>가 매우 커짐</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br>
              <a:rPr lang="en-US" altLang="ko-KR" sz="1200" b="1" dirty="0">
                <a:latin typeface="굴림" panose="020B0600000101010101" pitchFamily="50" charset="-127"/>
                <a:ea typeface="굴림" panose="020B0600000101010101" pitchFamily="50" charset="-127"/>
                <a:cs typeface="Tahoma" panose="020B0604030504040204" pitchFamily="34" charset="0"/>
              </a:rPr>
            </a:br>
            <a:r>
              <a:rPr lang="ko-KR" altLang="en-US" sz="1200" b="1" dirty="0">
                <a:latin typeface="굴림" panose="020B0600000101010101" pitchFamily="50" charset="-127"/>
                <a:ea typeface="굴림" panose="020B0600000101010101" pitchFamily="50" charset="-127"/>
                <a:cs typeface="Tahoma" panose="020B0604030504040204" pitchFamily="34" charset="0"/>
              </a:rPr>
              <a:t>차원이 늘어날수록 필요한 데이터 양은 기하급수적으로 늘어남 </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r>
              <a:rPr lang="ko-KR" altLang="en-US" sz="1200" b="1" dirty="0">
                <a:latin typeface="굴림" panose="020B0600000101010101" pitchFamily="50" charset="-127"/>
                <a:ea typeface="굴림" panose="020B0600000101010101" pitchFamily="50" charset="-127"/>
                <a:cs typeface="Tahoma" panose="020B0604030504040204" pitchFamily="34" charset="0"/>
              </a:rPr>
              <a:t>차원의 저주</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p>
          <a:p>
            <a:pPr marL="173572" indent="-173572">
              <a:lnSpc>
                <a:spcPct val="130000"/>
              </a:lnSpc>
              <a:buClr>
                <a:srgbClr val="6600FF"/>
              </a:buClr>
              <a:buFont typeface="Wingdings" panose="05000000000000000000" pitchFamily="2" charset="2"/>
              <a:buChar char="§"/>
            </a:pPr>
            <a:r>
              <a:rPr lang="ko-KR" altLang="en-US"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단어 간의 관계</a:t>
            </a:r>
            <a:r>
              <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a:t>
            </a:r>
            <a:r>
              <a:rPr lang="ko-KR" altLang="en-US"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문맥적 의미</a:t>
            </a:r>
            <a:r>
              <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a:t>
            </a:r>
            <a:r>
              <a:rPr lang="ko-KR" altLang="en-US" sz="1200" b="1" dirty="0">
                <a:solidFill>
                  <a:srgbClr val="6600FF"/>
                </a:solidFill>
                <a:latin typeface="굴림" panose="020B0600000101010101" pitchFamily="50" charset="-127"/>
                <a:ea typeface="굴림" panose="020B0600000101010101" pitchFamily="50" charset="-127"/>
                <a:cs typeface="Tahoma" panose="020B0604030504040204" pitchFamily="34" charset="0"/>
              </a:rPr>
              <a:t>를 고려하지 않음</a:t>
            </a:r>
            <a:endParaRPr lang="en-US" altLang="ko-KR" sz="1200" b="1" dirty="0">
              <a:solidFill>
                <a:srgbClr val="6600FF"/>
              </a:solidFill>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30000"/>
              </a:lnSpc>
              <a:buClr>
                <a:srgbClr val="6600FF"/>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cs typeface="Tahoma" panose="020B0604030504040204" pitchFamily="34" charset="0"/>
              </a:rPr>
              <a:t>문장의 구조 복원이 불가능함</a:t>
            </a: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p:txBody>
      </p:sp>
      <p:sp>
        <p:nvSpPr>
          <p:cNvPr id="4" name="TextBox 3">
            <a:extLst>
              <a:ext uri="{FF2B5EF4-FFF2-40B4-BE49-F238E27FC236}">
                <a16:creationId xmlns:a16="http://schemas.microsoft.com/office/drawing/2014/main" xmlns="" id="{937C2C21-C247-4B15-8FF2-834B3AC555F1}"/>
              </a:ext>
            </a:extLst>
          </p:cNvPr>
          <p:cNvSpPr txBox="1"/>
          <p:nvPr/>
        </p:nvSpPr>
        <p:spPr>
          <a:xfrm>
            <a:off x="1127125" y="3256860"/>
            <a:ext cx="6889750" cy="430887"/>
          </a:xfrm>
          <a:prstGeom prst="rect">
            <a:avLst/>
          </a:prstGeom>
          <a:noFill/>
        </p:spPr>
        <p:txBody>
          <a:bodyPr wrap="square" rtlCol="0">
            <a:spAutoFit/>
          </a:bodyPr>
          <a:lstStyle/>
          <a:p>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=&gt; </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이러한 단점을 보완한 </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en-US" altLang="ko-KR" sz="22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으로 </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sentiment</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를 </a:t>
            </a:r>
            <a:r>
              <a:rPr lang="ko-KR" altLang="en-US" sz="16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에측해</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보자</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a:t>
            </a:r>
            <a:endParaRPr lang="ko-KR" altLang="en-US" dirty="0"/>
          </a:p>
        </p:txBody>
      </p:sp>
      <p:pic>
        <p:nvPicPr>
          <p:cNvPr id="5" name="그림 4">
            <a:extLst>
              <a:ext uri="{FF2B5EF4-FFF2-40B4-BE49-F238E27FC236}">
                <a16:creationId xmlns:a16="http://schemas.microsoft.com/office/drawing/2014/main" xmlns="" id="{C268ACB2-0BD2-4A3F-9CEE-10E4D89D0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514" y="940996"/>
            <a:ext cx="1822913" cy="1994299"/>
          </a:xfrm>
          <a:prstGeom prst="rect">
            <a:avLst/>
          </a:prstGeom>
          <a:ln>
            <a:solidFill>
              <a:srgbClr val="893DF9"/>
            </a:solidFill>
          </a:ln>
        </p:spPr>
      </p:pic>
    </p:spTree>
    <p:extLst>
      <p:ext uri="{BB962C8B-B14F-4D97-AF65-F5344CB8AC3E}">
        <p14:creationId xmlns:p14="http://schemas.microsoft.com/office/powerpoint/2010/main" val="1519145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521347" y="2062082"/>
            <a:ext cx="5970078" cy="1123384"/>
          </a:xfrm>
          <a:prstGeom prst="rect">
            <a:avLst/>
          </a:prstGeom>
          <a:solidFill>
            <a:schemeClr val="bg1"/>
          </a:solidFill>
        </p:spPr>
        <p:txBody>
          <a:bodyPr wrap="square" rtlCol="0">
            <a:spAutoFit/>
          </a:bodyPr>
          <a:lstStyle/>
          <a:p>
            <a:pPr algn="ctr"/>
            <a:r>
              <a:rPr lang="en-US" altLang="ko-KR" sz="2400" b="1" dirty="0" smtClean="0">
                <a:latin typeface="굴림" panose="020B0600000101010101" pitchFamily="50" charset="-127"/>
                <a:ea typeface="굴림" panose="020B0600000101010101" pitchFamily="50" charset="-127"/>
                <a:cs typeface="Tahoma" panose="020B0604030504040204" pitchFamily="34" charset="0"/>
              </a:rPr>
              <a:t>“</a:t>
            </a:r>
            <a:r>
              <a:rPr lang="ko-KR" altLang="en-US" sz="2400" dirty="0" smtClean="0"/>
              <a:t>친구를 </a:t>
            </a:r>
            <a:r>
              <a:rPr lang="ko-KR" altLang="en-US" sz="2400" dirty="0"/>
              <a:t>보면 그 사람을 </a:t>
            </a:r>
            <a:r>
              <a:rPr lang="ko-KR" altLang="en-US" sz="2400" dirty="0" smtClean="0"/>
              <a:t>안다</a:t>
            </a:r>
            <a:r>
              <a:rPr lang="en-US" altLang="ko-KR" sz="2400" dirty="0" smtClean="0"/>
              <a:t>.”</a:t>
            </a:r>
          </a:p>
          <a:p>
            <a:endParaRPr lang="en-US" altLang="ko-KR" sz="2000" dirty="0"/>
          </a:p>
          <a:p>
            <a:pPr algn="ctr"/>
            <a:r>
              <a:rPr lang="ko-KR" altLang="en-US" sz="1400" dirty="0" err="1"/>
              <a:t>類類相從</a:t>
            </a:r>
            <a:endParaRPr lang="ko-KR" altLang="en-US" sz="2000" dirty="0"/>
          </a:p>
          <a:p>
            <a:pPr marL="173572" indent="-173572">
              <a:buClr>
                <a:srgbClr val="6600FF"/>
              </a:buClr>
              <a:buFont typeface="Wingdings" panose="05000000000000000000" pitchFamily="2" charset="2"/>
              <a:buChar char="§"/>
            </a:pPr>
            <a:endParaRPr lang="ko-KR" altLang="en-US" sz="900" dirty="0"/>
          </a:p>
        </p:txBody>
      </p:sp>
    </p:spTree>
    <p:extLst>
      <p:ext uri="{BB962C8B-B14F-4D97-AF65-F5344CB8AC3E}">
        <p14:creationId xmlns:p14="http://schemas.microsoft.com/office/powerpoint/2010/main" val="14254524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563458" y="1995908"/>
            <a:ext cx="5970078" cy="1338828"/>
          </a:xfrm>
          <a:prstGeom prst="rect">
            <a:avLst/>
          </a:prstGeom>
          <a:solidFill>
            <a:schemeClr val="bg1"/>
          </a:solidFill>
        </p:spPr>
        <p:txBody>
          <a:bodyPr wrap="square" rtlCol="0">
            <a:spAutoFit/>
          </a:bodyPr>
          <a:lstStyle/>
          <a:p>
            <a:pPr algn="ctr"/>
            <a:r>
              <a:rPr lang="ko-KR" altLang="en-US" sz="2400" dirty="0" smtClean="0"/>
              <a:t>단어의 </a:t>
            </a:r>
            <a:r>
              <a:rPr lang="ko-KR" altLang="en-US" sz="2400" dirty="0"/>
              <a:t>주변을 보면 그 단어를 안다</a:t>
            </a:r>
            <a:r>
              <a:rPr lang="en-US" altLang="ko-KR" sz="2400" dirty="0" smtClean="0"/>
              <a:t>.</a:t>
            </a:r>
          </a:p>
          <a:p>
            <a:pPr algn="ctr"/>
            <a:endParaRPr lang="en-US" altLang="ko-KR" sz="2000" dirty="0"/>
          </a:p>
          <a:p>
            <a:pPr algn="ctr"/>
            <a:r>
              <a:rPr lang="en-US" altLang="ko-KR" sz="1400" dirty="0"/>
              <a:t>You shall know a word by the company it keeps.</a:t>
            </a:r>
          </a:p>
          <a:p>
            <a:pPr algn="ctr"/>
            <a:r>
              <a:rPr lang="ko-KR" altLang="en-US" sz="1400" dirty="0" smtClean="0"/>
              <a:t>언어학자 </a:t>
            </a:r>
            <a:r>
              <a:rPr lang="en-US" altLang="ko-KR" sz="1400" dirty="0"/>
              <a:t>J.R. Firth (1957)</a:t>
            </a:r>
          </a:p>
          <a:p>
            <a:pPr marL="173572" indent="-173572">
              <a:buClr>
                <a:srgbClr val="6600FF"/>
              </a:buClr>
              <a:buFont typeface="Wingdings" panose="05000000000000000000" pitchFamily="2" charset="2"/>
              <a:buChar char="§"/>
            </a:pPr>
            <a:endParaRPr lang="ko-KR" altLang="en-US" sz="900" dirty="0"/>
          </a:p>
        </p:txBody>
      </p:sp>
    </p:spTree>
    <p:extLst>
      <p:ext uri="{BB962C8B-B14F-4D97-AF65-F5344CB8AC3E}">
        <p14:creationId xmlns:p14="http://schemas.microsoft.com/office/powerpoint/2010/main" val="23922429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407047" y="2092161"/>
            <a:ext cx="5970078" cy="692497"/>
          </a:xfrm>
          <a:prstGeom prst="rect">
            <a:avLst/>
          </a:prstGeom>
          <a:solidFill>
            <a:schemeClr val="bg1"/>
          </a:solidFill>
        </p:spPr>
        <p:txBody>
          <a:bodyPr wrap="square" rtlCol="0">
            <a:spAutoFit/>
          </a:bodyPr>
          <a:lstStyle/>
          <a:p>
            <a:pPr>
              <a:lnSpc>
                <a:spcPct val="150000"/>
              </a:lnSpc>
              <a:buClr>
                <a:srgbClr val="6600FF"/>
              </a:buClr>
            </a:pPr>
            <a:r>
              <a:rPr lang="en-US" altLang="ko-KR" sz="2000" b="1" dirty="0">
                <a:latin typeface="굴림" panose="020B0600000101010101" pitchFamily="50" charset="-127"/>
                <a:ea typeface="굴림" panose="020B0600000101010101" pitchFamily="50" charset="-127"/>
                <a:cs typeface="Tahoma" panose="020B0604030504040204" pitchFamily="34" charset="0"/>
              </a:rPr>
              <a:t>               </a:t>
            </a:r>
            <a:r>
              <a:rPr lang="en-US" altLang="ko-KR" sz="2000" b="1" dirty="0" smtClean="0">
                <a:latin typeface="굴림" panose="020B0600000101010101" pitchFamily="50" charset="-127"/>
                <a:ea typeface="굴림" panose="020B0600000101010101" pitchFamily="50" charset="-127"/>
                <a:cs typeface="Tahoma" panose="020B0604030504040204" pitchFamily="34" charset="0"/>
              </a:rPr>
              <a:t> </a:t>
            </a:r>
            <a:r>
              <a:rPr lang="en-US" altLang="ko-KR" sz="2000" b="1" dirty="0">
                <a:latin typeface="굴림" panose="020B0600000101010101" pitchFamily="50" charset="-127"/>
                <a:ea typeface="굴림" panose="020B0600000101010101" pitchFamily="50" charset="-127"/>
                <a:cs typeface="Tahoma" panose="020B0604030504040204" pitchFamily="34" charset="0"/>
              </a:rPr>
              <a:t>"</a:t>
            </a:r>
            <a:r>
              <a:rPr lang="ko-KR" altLang="en-US" sz="2000" b="1" dirty="0">
                <a:latin typeface="굴림" panose="020B0600000101010101" pitchFamily="50" charset="-127"/>
                <a:ea typeface="굴림" panose="020B0600000101010101" pitchFamily="50" charset="-127"/>
                <a:cs typeface="Tahoma" panose="020B0604030504040204" pitchFamily="34" charset="0"/>
              </a:rPr>
              <a:t>매나니</a:t>
            </a:r>
            <a:r>
              <a:rPr lang="en-US" altLang="ko-KR" sz="2000" b="1" dirty="0">
                <a:latin typeface="굴림" panose="020B0600000101010101" pitchFamily="50" charset="-127"/>
                <a:ea typeface="굴림" panose="020B0600000101010101" pitchFamily="50" charset="-127"/>
                <a:cs typeface="Tahoma" panose="020B0604030504040204" pitchFamily="34" charset="0"/>
              </a:rPr>
              <a:t>"</a:t>
            </a:r>
            <a:r>
              <a:rPr lang="ko-KR" altLang="en-US" sz="2000" b="1" dirty="0">
                <a:latin typeface="굴림" panose="020B0600000101010101" pitchFamily="50" charset="-127"/>
                <a:ea typeface="굴림" panose="020B0600000101010101" pitchFamily="50" charset="-127"/>
                <a:cs typeface="Tahoma" panose="020B0604030504040204" pitchFamily="34" charset="0"/>
              </a:rPr>
              <a:t>라는 단어를 아시나요</a:t>
            </a:r>
            <a:r>
              <a:rPr lang="en-US" altLang="ko-KR" sz="2000" b="1" dirty="0">
                <a:latin typeface="굴림" panose="020B0600000101010101" pitchFamily="50" charset="-127"/>
                <a:ea typeface="굴림" panose="020B0600000101010101" pitchFamily="50" charset="-127"/>
                <a:cs typeface="Tahoma" panose="020B0604030504040204" pitchFamily="34" charset="0"/>
              </a:rPr>
              <a:t>?</a:t>
            </a:r>
            <a:endParaRPr lang="en-US" altLang="ko-KR" sz="2000" b="1" dirty="0" smtClean="0">
              <a:latin typeface="굴림" panose="020B0600000101010101" pitchFamily="50" charset="-127"/>
              <a:ea typeface="굴림" panose="020B0600000101010101" pitchFamily="50" charset="-127"/>
              <a:cs typeface="Tahoma" panose="020B0604030504040204" pitchFamily="34" charset="0"/>
            </a:endParaRPr>
          </a:p>
          <a:p>
            <a:pPr marL="173572" indent="-173572">
              <a:buClr>
                <a:srgbClr val="6600FF"/>
              </a:buClr>
              <a:buFont typeface="Wingdings" panose="05000000000000000000" pitchFamily="2" charset="2"/>
              <a:buChar char="§"/>
            </a:pPr>
            <a:endParaRPr lang="ko-KR" altLang="en-US" sz="900" dirty="0"/>
          </a:p>
        </p:txBody>
      </p:sp>
    </p:spTree>
    <p:extLst>
      <p:ext uri="{BB962C8B-B14F-4D97-AF65-F5344CB8AC3E}">
        <p14:creationId xmlns:p14="http://schemas.microsoft.com/office/powerpoint/2010/main" val="641567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742385" y="1333396"/>
            <a:ext cx="6812068" cy="2749599"/>
          </a:xfrm>
          <a:prstGeom prst="rect">
            <a:avLst/>
          </a:prstGeom>
          <a:solidFill>
            <a:schemeClr val="bg1"/>
          </a:solidFill>
        </p:spPr>
        <p:txBody>
          <a:bodyPr wrap="square" rtlCol="0">
            <a:spAutoFit/>
          </a:bodyPr>
          <a:lstStyle/>
          <a:p>
            <a:pPr marL="342900" indent="-342900">
              <a:lnSpc>
                <a:spcPct val="150000"/>
              </a:lnSpc>
              <a:buClr>
                <a:srgbClr val="6600FF"/>
              </a:buClr>
              <a:buFont typeface="+mj-lt"/>
              <a:buAutoNum type="arabicPeriod"/>
            </a:pPr>
            <a:r>
              <a:rPr lang="en-US" altLang="ko-KR" sz="1620" b="1" dirty="0">
                <a:latin typeface="굴림" panose="020B0600000101010101" pitchFamily="50" charset="-127"/>
                <a:ea typeface="굴림" panose="020B0600000101010101" pitchFamily="50" charset="-127"/>
                <a:cs typeface="Tahoma" panose="020B0604030504040204" pitchFamily="34" charset="0"/>
              </a:rPr>
              <a:t>Pandas</a:t>
            </a:r>
            <a:r>
              <a:rPr lang="ko-KR" altLang="en-US" sz="1620" b="1" dirty="0">
                <a:latin typeface="굴림" panose="020B0600000101010101" pitchFamily="50" charset="-127"/>
                <a:ea typeface="굴림" panose="020B0600000101010101" pitchFamily="50" charset="-127"/>
                <a:cs typeface="Tahoma" panose="020B0604030504040204" pitchFamily="34" charset="0"/>
              </a:rPr>
              <a:t>로 데이터를 불러옴</a:t>
            </a:r>
            <a:endParaRPr lang="en-US" altLang="ko-KR" sz="1620" b="1" dirty="0">
              <a:latin typeface="굴림" panose="020B0600000101010101" pitchFamily="50" charset="-127"/>
              <a:ea typeface="굴림" panose="020B0600000101010101" pitchFamily="50" charset="-127"/>
              <a:cs typeface="Tahoma" panose="020B0604030504040204" pitchFamily="34" charset="0"/>
            </a:endParaRPr>
          </a:p>
          <a:p>
            <a:pPr marL="342900" indent="-342900">
              <a:lnSpc>
                <a:spcPct val="150000"/>
              </a:lnSpc>
              <a:buClr>
                <a:srgbClr val="6600FF"/>
              </a:buClr>
              <a:buFont typeface="+mj-lt"/>
              <a:buAutoNum type="arabicPeriod"/>
            </a:pPr>
            <a:r>
              <a:rPr lang="ko-KR" altLang="en-US" sz="1620" b="1" dirty="0">
                <a:latin typeface="굴림" panose="020B0600000101010101" pitchFamily="50" charset="-127"/>
                <a:ea typeface="굴림" panose="020B0600000101010101" pitchFamily="50" charset="-127"/>
                <a:cs typeface="Tahoma" panose="020B0604030504040204" pitchFamily="34" charset="0"/>
              </a:rPr>
              <a:t>데이터를 </a:t>
            </a:r>
            <a:r>
              <a:rPr lang="ko-KR" altLang="en-US" sz="1620" b="1" dirty="0" smtClean="0">
                <a:latin typeface="굴림" panose="020B0600000101010101" pitchFamily="50" charset="-127"/>
                <a:ea typeface="굴림" panose="020B0600000101010101" pitchFamily="50" charset="-127"/>
                <a:cs typeface="Tahoma" panose="020B0604030504040204" pitchFamily="34" charset="0"/>
              </a:rPr>
              <a:t>정제함 </a:t>
            </a:r>
            <a:r>
              <a:rPr lang="en-US" altLang="ko-KR" sz="1620" b="1" dirty="0" smtClean="0">
                <a:latin typeface="굴림" panose="020B0600000101010101" pitchFamily="50" charset="-127"/>
                <a:ea typeface="굴림" panose="020B0600000101010101" pitchFamily="50" charset="-127"/>
                <a:cs typeface="Tahoma" panose="020B0604030504040204" pitchFamily="34" charset="0"/>
              </a:rPr>
              <a:t>(</a:t>
            </a:r>
            <a:r>
              <a:rPr lang="ko-KR" altLang="en-US" sz="1620" b="1" dirty="0" smtClean="0">
                <a:latin typeface="굴림" panose="020B0600000101010101" pitchFamily="50" charset="-127"/>
                <a:ea typeface="굴림" panose="020B0600000101010101" pitchFamily="50" charset="-127"/>
                <a:cs typeface="Tahoma" panose="020B0604030504040204" pitchFamily="34" charset="0"/>
              </a:rPr>
              <a:t>전처리</a:t>
            </a:r>
            <a:r>
              <a:rPr lang="en-US" altLang="ko-KR" sz="1620" b="1" dirty="0" smtClean="0">
                <a:latin typeface="굴림" panose="020B0600000101010101" pitchFamily="50" charset="-127"/>
                <a:ea typeface="굴림" panose="020B0600000101010101" pitchFamily="50" charset="-127"/>
                <a:cs typeface="Tahoma" panose="020B0604030504040204" pitchFamily="34" charset="0"/>
              </a:rPr>
              <a:t>)</a:t>
            </a:r>
            <a:endParaRPr lang="en-US" altLang="ko-KR" sz="1620" b="1" dirty="0">
              <a:latin typeface="굴림" panose="020B0600000101010101" pitchFamily="50" charset="-127"/>
              <a:ea typeface="굴림" panose="020B0600000101010101" pitchFamily="50" charset="-127"/>
              <a:cs typeface="Tahoma" panose="020B0604030504040204" pitchFamily="34" charset="0"/>
            </a:endParaRPr>
          </a:p>
          <a:p>
            <a:pPr marL="342900" indent="-342900">
              <a:lnSpc>
                <a:spcPct val="150000"/>
              </a:lnSpc>
              <a:buClr>
                <a:srgbClr val="6600FF"/>
              </a:buClr>
              <a:buFont typeface="+mj-lt"/>
              <a:buAutoNum type="arabicPeriod"/>
            </a:pPr>
            <a:r>
              <a:rPr lang="ko-KR" altLang="en-US" sz="1620" b="1" dirty="0">
                <a:latin typeface="굴림" panose="020B0600000101010101" pitchFamily="50" charset="-127"/>
                <a:ea typeface="굴림" panose="020B0600000101010101" pitchFamily="50" charset="-127"/>
                <a:cs typeface="Tahoma" panose="020B0604030504040204" pitchFamily="34" charset="0"/>
              </a:rPr>
              <a:t>정제한 데이터를 </a:t>
            </a:r>
            <a:r>
              <a:rPr lang="ko-KR" altLang="en-US" sz="1620" b="1" dirty="0" err="1">
                <a:latin typeface="굴림" panose="020B0600000101010101" pitchFamily="50" charset="-127"/>
                <a:ea typeface="굴림" panose="020B0600000101010101" pitchFamily="50" charset="-127"/>
                <a:cs typeface="Tahoma" panose="020B0604030504040204" pitchFamily="34" charset="0"/>
              </a:rPr>
              <a:t>백터화</a:t>
            </a:r>
            <a:r>
              <a:rPr lang="ko-KR" altLang="en-US" sz="1620" b="1" dirty="0">
                <a:latin typeface="굴림" panose="020B0600000101010101" pitchFamily="50" charset="-127"/>
                <a:ea typeface="굴림" panose="020B0600000101010101" pitchFamily="50" charset="-127"/>
                <a:cs typeface="Tahoma" panose="020B0604030504040204" pitchFamily="34" charset="0"/>
              </a:rPr>
              <a:t> 함</a:t>
            </a:r>
            <a:endParaRPr lang="en-US" altLang="ko-KR" sz="1620" b="1" dirty="0">
              <a:latin typeface="굴림" panose="020B0600000101010101" pitchFamily="50" charset="-127"/>
              <a:ea typeface="굴림" panose="020B0600000101010101" pitchFamily="50" charset="-127"/>
              <a:cs typeface="Tahoma" panose="020B0604030504040204" pitchFamily="34" charset="0"/>
            </a:endParaRPr>
          </a:p>
          <a:p>
            <a:pPr marL="342900" indent="-342900">
              <a:lnSpc>
                <a:spcPct val="150000"/>
              </a:lnSpc>
              <a:buClr>
                <a:srgbClr val="6600FF"/>
              </a:buClr>
              <a:buFont typeface="+mj-lt"/>
              <a:buAutoNum type="arabicPeriod"/>
            </a:pPr>
            <a:r>
              <a:rPr lang="ko-KR" altLang="en-US" sz="1620" b="1" dirty="0" err="1">
                <a:latin typeface="굴림" panose="020B0600000101010101" pitchFamily="50" charset="-127"/>
                <a:ea typeface="굴림" panose="020B0600000101010101" pitchFamily="50" charset="-127"/>
                <a:cs typeface="Tahoma" panose="020B0604030504040204" pitchFamily="34" charset="0"/>
              </a:rPr>
              <a:t>백터화</a:t>
            </a:r>
            <a:r>
              <a:rPr lang="ko-KR" altLang="en-US" sz="1620" b="1" dirty="0">
                <a:latin typeface="굴림" panose="020B0600000101010101" pitchFamily="50" charset="-127"/>
                <a:ea typeface="굴림" panose="020B0600000101010101" pitchFamily="50" charset="-127"/>
                <a:cs typeface="Tahoma" panose="020B0604030504040204" pitchFamily="34" charset="0"/>
              </a:rPr>
              <a:t> 한</a:t>
            </a:r>
            <a:r>
              <a:rPr lang="ko-KR" altLang="en-US" sz="1620" b="1" dirty="0" smtClean="0">
                <a:latin typeface="굴림" panose="020B0600000101010101" pitchFamily="50" charset="-127"/>
                <a:ea typeface="굴림" panose="020B0600000101010101" pitchFamily="50" charset="-127"/>
                <a:cs typeface="Tahoma" panose="020B0604030504040204" pitchFamily="34" charset="0"/>
              </a:rPr>
              <a:t> </a:t>
            </a:r>
            <a:r>
              <a:rPr lang="ko-KR" altLang="en-US" sz="1620" b="1" dirty="0">
                <a:latin typeface="굴림" panose="020B0600000101010101" pitchFamily="50" charset="-127"/>
                <a:ea typeface="굴림" panose="020B0600000101010101" pitchFamily="50" charset="-127"/>
                <a:cs typeface="Tahoma" panose="020B0604030504040204" pitchFamily="34" charset="0"/>
              </a:rPr>
              <a:t>데이터를 </a:t>
            </a:r>
            <a:r>
              <a:rPr lang="ko-KR" altLang="en-US" sz="1620" b="1" dirty="0" err="1" smtClean="0">
                <a:latin typeface="굴림" panose="020B0600000101010101" pitchFamily="50" charset="-127"/>
                <a:ea typeface="굴림" panose="020B0600000101010101" pitchFamily="50" charset="-127"/>
                <a:cs typeface="Tahoma" panose="020B0604030504040204" pitchFamily="34" charset="0"/>
              </a:rPr>
              <a:t>랜덤포레스트를</a:t>
            </a:r>
            <a:r>
              <a:rPr lang="ko-KR" altLang="en-US" sz="1620" b="1" dirty="0" smtClean="0">
                <a:latin typeface="굴림" panose="020B0600000101010101" pitchFamily="50" charset="-127"/>
                <a:ea typeface="굴림" panose="020B0600000101010101" pitchFamily="50" charset="-127"/>
                <a:cs typeface="Tahoma" panose="020B0604030504040204" pitchFamily="34" charset="0"/>
              </a:rPr>
              <a:t> 통해서 학습을 시키고 </a:t>
            </a:r>
            <a:r>
              <a:rPr lang="en-US" altLang="ko-KR" sz="1620" b="1" dirty="0" smtClean="0">
                <a:latin typeface="굴림" panose="020B0600000101010101" pitchFamily="50" charset="-127"/>
                <a:ea typeface="굴림" panose="020B0600000101010101" pitchFamily="50" charset="-127"/>
                <a:cs typeface="Tahoma" panose="020B0604030504040204" pitchFamily="34" charset="0"/>
              </a:rPr>
              <a:t>sentiment</a:t>
            </a:r>
            <a:r>
              <a:rPr lang="en-US" altLang="ko-KR" sz="1620" b="1" dirty="0">
                <a:latin typeface="굴림" panose="020B0600000101010101" pitchFamily="50" charset="-127"/>
                <a:ea typeface="굴림" panose="020B0600000101010101" pitchFamily="50" charset="-127"/>
                <a:cs typeface="Tahoma" panose="020B0604030504040204" pitchFamily="34" charset="0"/>
              </a:rPr>
              <a:t>(</a:t>
            </a:r>
            <a:r>
              <a:rPr lang="ko-KR" altLang="en-US" sz="1620" b="1" dirty="0">
                <a:latin typeface="굴림" panose="020B0600000101010101" pitchFamily="50" charset="-127"/>
                <a:ea typeface="굴림" panose="020B0600000101010101" pitchFamily="50" charset="-127"/>
                <a:cs typeface="Tahoma" panose="020B0604030504040204" pitchFamily="34" charset="0"/>
              </a:rPr>
              <a:t>감정</a:t>
            </a:r>
            <a:r>
              <a:rPr lang="en-US" altLang="ko-KR" sz="1620" b="1" dirty="0">
                <a:latin typeface="굴림" panose="020B0600000101010101" pitchFamily="50" charset="-127"/>
                <a:ea typeface="굴림" panose="020B0600000101010101" pitchFamily="50" charset="-127"/>
                <a:cs typeface="Tahoma" panose="020B0604030504040204" pitchFamily="34" charset="0"/>
              </a:rPr>
              <a:t>)</a:t>
            </a:r>
            <a:r>
              <a:rPr lang="ko-KR" altLang="en-US" sz="1620" b="1" dirty="0">
                <a:latin typeface="굴림" panose="020B0600000101010101" pitchFamily="50" charset="-127"/>
                <a:ea typeface="굴림" panose="020B0600000101010101" pitchFamily="50" charset="-127"/>
                <a:cs typeface="Tahoma" panose="020B0604030504040204" pitchFamily="34" charset="0"/>
              </a:rPr>
              <a:t>가 </a:t>
            </a:r>
            <a:r>
              <a:rPr lang="ko-KR" altLang="en-US" sz="1620" b="1" dirty="0" smtClean="0">
                <a:latin typeface="굴림" panose="020B0600000101010101" pitchFamily="50" charset="-127"/>
                <a:ea typeface="굴림" panose="020B0600000101010101" pitchFamily="50" charset="-127"/>
                <a:cs typeface="Tahoma" panose="020B0604030504040204" pitchFamily="34" charset="0"/>
              </a:rPr>
              <a:t>긍정인지 </a:t>
            </a:r>
            <a:r>
              <a:rPr lang="ko-KR" altLang="en-US" sz="1620" b="1" dirty="0">
                <a:latin typeface="굴림" panose="020B0600000101010101" pitchFamily="50" charset="-127"/>
                <a:ea typeface="굴림" panose="020B0600000101010101" pitchFamily="50" charset="-127"/>
                <a:cs typeface="Tahoma" panose="020B0604030504040204" pitchFamily="34" charset="0"/>
              </a:rPr>
              <a:t>부정인지 예측</a:t>
            </a:r>
            <a:endParaRPr lang="en-US" altLang="ko-KR" sz="1620" dirty="0"/>
          </a:p>
          <a:p>
            <a:endParaRPr lang="en-US" altLang="ko-KR" sz="853" dirty="0"/>
          </a:p>
          <a:p>
            <a:endParaRPr lang="en-US" altLang="ko-KR" sz="853" b="1" dirty="0">
              <a:latin typeface="굴림" panose="020B0600000101010101" pitchFamily="50" charset="-127"/>
              <a:ea typeface="굴림" panose="020B0600000101010101" pitchFamily="50" charset="-127"/>
              <a:cs typeface="Tahoma" panose="020B0604030504040204" pitchFamily="34" charset="0"/>
            </a:endParaRPr>
          </a:p>
          <a:p>
            <a:endParaRPr lang="en-US" altLang="ko-KR" sz="853" dirty="0"/>
          </a:p>
          <a:p>
            <a:endParaRPr lang="en-US" altLang="ko-KR" sz="853" dirty="0"/>
          </a:p>
          <a:p>
            <a:endParaRPr lang="en-US" altLang="ko-KR" sz="853" dirty="0"/>
          </a:p>
          <a:p>
            <a:endParaRPr lang="ko-KR" altLang="en-US" sz="853" dirty="0"/>
          </a:p>
        </p:txBody>
      </p:sp>
    </p:spTree>
    <p:extLst>
      <p:ext uri="{BB962C8B-B14F-4D97-AF65-F5344CB8AC3E}">
        <p14:creationId xmlns:p14="http://schemas.microsoft.com/office/powerpoint/2010/main" val="28895358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749947" y="1797387"/>
            <a:ext cx="5970078" cy="1477328"/>
          </a:xfrm>
          <a:prstGeom prst="rect">
            <a:avLst/>
          </a:prstGeom>
          <a:solidFill>
            <a:schemeClr val="bg1"/>
          </a:solidFill>
        </p:spPr>
        <p:txBody>
          <a:bodyPr wrap="square" rtlCol="0">
            <a:spAutoFit/>
          </a:bodyPr>
          <a:lstStyle/>
          <a:p>
            <a:pPr>
              <a:lnSpc>
                <a:spcPct val="150000"/>
              </a:lnSpc>
            </a:pPr>
            <a:r>
              <a:rPr lang="ko-KR" altLang="en-US" sz="1800" dirty="0"/>
              <a:t>그 녀석 무슨 배짱인지 </a:t>
            </a:r>
            <a:r>
              <a:rPr lang="ko-KR" altLang="en-US" sz="1800" b="1" dirty="0" err="1">
                <a:solidFill>
                  <a:srgbClr val="FF0000"/>
                </a:solidFill>
              </a:rPr>
              <a:t>매나니</a:t>
            </a:r>
            <a:r>
              <a:rPr lang="ko-KR" altLang="en-US" sz="1800" dirty="0" err="1"/>
              <a:t>로</a:t>
            </a:r>
            <a:r>
              <a:rPr lang="ko-KR" altLang="en-US" sz="1800" dirty="0"/>
              <a:t> 와서 일을 하겠다고 한다</a:t>
            </a:r>
            <a:r>
              <a:rPr lang="en-US" altLang="ko-KR" sz="1800" dirty="0"/>
              <a:t>.</a:t>
            </a:r>
          </a:p>
          <a:p>
            <a:pPr>
              <a:lnSpc>
                <a:spcPct val="150000"/>
              </a:lnSpc>
            </a:pPr>
            <a:r>
              <a:rPr lang="ko-KR" altLang="en-US" sz="1800" dirty="0"/>
              <a:t>삽이라도 있어야 땅을 파지 </a:t>
            </a:r>
            <a:r>
              <a:rPr lang="ko-KR" altLang="en-US" sz="1800" b="1" dirty="0" err="1">
                <a:solidFill>
                  <a:srgbClr val="FF0000"/>
                </a:solidFill>
              </a:rPr>
              <a:t>매나니</a:t>
            </a:r>
            <a:r>
              <a:rPr lang="ko-KR" altLang="en-US" sz="1800" dirty="0" err="1"/>
              <a:t>로야</a:t>
            </a:r>
            <a:r>
              <a:rPr lang="ko-KR" altLang="en-US" sz="1800" dirty="0"/>
              <a:t> 어떻게 하겠나</a:t>
            </a:r>
            <a:r>
              <a:rPr lang="en-US" altLang="ko-KR" sz="1800" dirty="0"/>
              <a:t>?</a:t>
            </a:r>
          </a:p>
          <a:p>
            <a:pPr>
              <a:lnSpc>
                <a:spcPct val="150000"/>
              </a:lnSpc>
            </a:pPr>
            <a:r>
              <a:rPr lang="en-US" altLang="ko-KR" sz="1800" dirty="0"/>
              <a:t>SO</a:t>
            </a:r>
            <a:r>
              <a:rPr lang="ko-KR" altLang="en-US" sz="1800" dirty="0"/>
              <a:t>만 있으면 코딩은 </a:t>
            </a:r>
            <a:r>
              <a:rPr lang="ko-KR" altLang="en-US" sz="1800" b="1" dirty="0" err="1">
                <a:solidFill>
                  <a:srgbClr val="FF0000"/>
                </a:solidFill>
              </a:rPr>
              <a:t>매나니</a:t>
            </a:r>
            <a:r>
              <a:rPr lang="ko-KR" altLang="en-US" sz="1800" dirty="0" err="1"/>
              <a:t>로도</a:t>
            </a:r>
            <a:r>
              <a:rPr lang="ko-KR" altLang="en-US" sz="1800" dirty="0"/>
              <a:t> 할 수 있다고 한다</a:t>
            </a:r>
            <a:r>
              <a:rPr lang="en-US" altLang="ko-KR" sz="1800" dirty="0"/>
              <a:t>.</a:t>
            </a:r>
          </a:p>
          <a:p>
            <a:pPr marL="173572" indent="-173572">
              <a:buClr>
                <a:srgbClr val="6600FF"/>
              </a:buClr>
              <a:buFont typeface="Wingdings" panose="05000000000000000000" pitchFamily="2" charset="2"/>
              <a:buChar char="§"/>
            </a:pPr>
            <a:endParaRPr lang="ko-KR" altLang="en-US" sz="900" dirty="0"/>
          </a:p>
        </p:txBody>
      </p:sp>
    </p:spTree>
    <p:extLst>
      <p:ext uri="{BB962C8B-B14F-4D97-AF65-F5344CB8AC3E}">
        <p14:creationId xmlns:p14="http://schemas.microsoft.com/office/powerpoint/2010/main" val="13974365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89" y="319940"/>
            <a:ext cx="4806617" cy="4510739"/>
          </a:xfrm>
          <a:prstGeom prst="rect">
            <a:avLst/>
          </a:prstGeom>
          <a:ln>
            <a:solidFill>
              <a:srgbClr val="FCD2DF"/>
            </a:solidFill>
          </a:ln>
        </p:spPr>
      </p:pic>
    </p:spTree>
    <p:extLst>
      <p:ext uri="{BB962C8B-B14F-4D97-AF65-F5344CB8AC3E}">
        <p14:creationId xmlns:p14="http://schemas.microsoft.com/office/powerpoint/2010/main" val="15243921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959" y="1407695"/>
            <a:ext cx="6126856" cy="2129712"/>
          </a:xfrm>
          <a:prstGeom prst="rect">
            <a:avLst/>
          </a:prstGeom>
        </p:spPr>
      </p:pic>
      <p:sp>
        <p:nvSpPr>
          <p:cNvPr id="4" name="TextBox 3"/>
          <p:cNvSpPr txBox="1"/>
          <p:nvPr/>
        </p:nvSpPr>
        <p:spPr>
          <a:xfrm>
            <a:off x="7230980" y="4860760"/>
            <a:ext cx="1985209" cy="200055"/>
          </a:xfrm>
          <a:prstGeom prst="rect">
            <a:avLst/>
          </a:prstGeom>
          <a:noFill/>
        </p:spPr>
        <p:txBody>
          <a:bodyPr wrap="square" rtlCol="0">
            <a:spAutoFit/>
          </a:bodyPr>
          <a:lstStyle/>
          <a:p>
            <a:r>
              <a:rPr lang="ko-KR" altLang="en-US" sz="700" dirty="0" smtClean="0"/>
              <a:t>출처 </a:t>
            </a:r>
            <a:r>
              <a:rPr lang="en-US" altLang="ko-KR" sz="700" dirty="0" smtClean="0"/>
              <a:t>: </a:t>
            </a:r>
            <a:r>
              <a:rPr lang="ko-KR" altLang="en-US" sz="700" dirty="0" smtClean="0"/>
              <a:t>한국어와</a:t>
            </a:r>
            <a:r>
              <a:rPr lang="ko-KR" altLang="en-US" sz="700" dirty="0"/>
              <a:t> </a:t>
            </a:r>
            <a:r>
              <a:rPr lang="en-US" altLang="ko-KR" sz="700" dirty="0"/>
              <a:t>NLTK, </a:t>
            </a:r>
            <a:r>
              <a:rPr lang="en-US" altLang="ko-KR" sz="700" dirty="0" err="1"/>
              <a:t>Gensim</a:t>
            </a:r>
            <a:r>
              <a:rPr lang="ko-KR" altLang="en-US" sz="700" dirty="0"/>
              <a:t>의 </a:t>
            </a:r>
            <a:r>
              <a:rPr lang="ko-KR" altLang="en-US" sz="700" dirty="0" smtClean="0"/>
              <a:t>만남 </a:t>
            </a:r>
            <a:r>
              <a:rPr lang="en-US" altLang="ko-KR" sz="700" dirty="0" smtClean="0"/>
              <a:t>/</a:t>
            </a:r>
            <a:r>
              <a:rPr lang="ko-KR" altLang="en-US" sz="700" dirty="0" smtClean="0"/>
              <a:t>박은정</a:t>
            </a:r>
            <a:endParaRPr lang="ko-KR" altLang="en-US" sz="700" dirty="0"/>
          </a:p>
        </p:txBody>
      </p:sp>
    </p:spTree>
    <p:extLst>
      <p:ext uri="{BB962C8B-B14F-4D97-AF65-F5344CB8AC3E}">
        <p14:creationId xmlns:p14="http://schemas.microsoft.com/office/powerpoint/2010/main" val="11414615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2129778" y="2260604"/>
            <a:ext cx="5970078" cy="1015663"/>
          </a:xfrm>
          <a:prstGeom prst="rect">
            <a:avLst/>
          </a:prstGeom>
          <a:solidFill>
            <a:schemeClr val="bg1"/>
          </a:solidFill>
        </p:spPr>
        <p:txBody>
          <a:bodyPr wrap="square" rtlCol="0">
            <a:spAutoFit/>
          </a:bodyPr>
          <a:lstStyle/>
          <a:p>
            <a:pPr marL="173572" indent="-173572">
              <a:buClr>
                <a:srgbClr val="6600FF"/>
              </a:buClr>
              <a:buFont typeface="Wingdings" panose="05000000000000000000" pitchFamily="2" charset="2"/>
              <a:buChar char="§"/>
            </a:pPr>
            <a:r>
              <a:rPr lang="ko-KR" altLang="en-US" sz="1200" b="1" dirty="0" err="1">
                <a:latin typeface="굴림" panose="020B0600000101010101" pitchFamily="50" charset="-127"/>
                <a:ea typeface="굴림" panose="020B0600000101010101" pitchFamily="50" charset="-127"/>
                <a:cs typeface="Tahoma" panose="020B0604030504040204" pitchFamily="34" charset="0"/>
              </a:rPr>
              <a:t>백터화</a:t>
            </a:r>
            <a:r>
              <a:rPr lang="ko-KR" altLang="en-US" sz="1200" b="1" dirty="0">
                <a:latin typeface="굴림" panose="020B0600000101010101" pitchFamily="50" charset="-127"/>
                <a:ea typeface="굴림" panose="020B0600000101010101" pitchFamily="50" charset="-127"/>
                <a:cs typeface="Tahoma" panose="020B0604030504040204" pitchFamily="34" charset="0"/>
              </a:rPr>
              <a:t> 했을 때 </a:t>
            </a:r>
            <a:r>
              <a:rPr lang="ko-KR" altLang="en-US" sz="1200" b="1" dirty="0" err="1">
                <a:solidFill>
                  <a:srgbClr val="893DF9"/>
                </a:solidFill>
                <a:latin typeface="굴림" panose="020B0600000101010101" pitchFamily="50" charset="-127"/>
                <a:ea typeface="굴림" panose="020B0600000101010101" pitchFamily="50" charset="-127"/>
                <a:cs typeface="Tahoma" panose="020B0604030504040204" pitchFamily="34" charset="0"/>
              </a:rPr>
              <a:t>단어간의</a:t>
            </a:r>
            <a:r>
              <a:rPr lang="ko-KR" altLang="en-US" sz="1200" b="1" dirty="0">
                <a:solidFill>
                  <a:srgbClr val="893DF9"/>
                </a:solidFill>
                <a:latin typeface="굴림" panose="020B0600000101010101" pitchFamily="50" charset="-127"/>
                <a:ea typeface="굴림" panose="020B0600000101010101" pitchFamily="50" charset="-127"/>
                <a:cs typeface="Tahoma" panose="020B0604030504040204" pitchFamily="34" charset="0"/>
              </a:rPr>
              <a:t> 의미를 잃지 않는 장점이 있음</a:t>
            </a:r>
            <a:r>
              <a:rPr lang="en-US" altLang="ko-KR" sz="1200" b="1" dirty="0">
                <a:latin typeface="굴림" panose="020B0600000101010101" pitchFamily="50" charset="-127"/>
                <a:ea typeface="굴림" panose="020B0600000101010101" pitchFamily="50" charset="-127"/>
                <a:cs typeface="Tahoma" panose="020B0604030504040204" pitchFamily="34" charset="0"/>
              </a:rPr>
              <a:t>.</a:t>
            </a:r>
            <a:r>
              <a:rPr lang="ko-KR" altLang="en-US" sz="1200" dirty="0"/>
              <a:t> </a:t>
            </a:r>
            <a:endParaRPr lang="en-US" altLang="ko-KR" sz="1200" dirty="0"/>
          </a:p>
          <a:p>
            <a:pPr marL="173572" indent="-173572">
              <a:buClr>
                <a:srgbClr val="6600FF"/>
              </a:buClr>
              <a:buFont typeface="Wingdings" panose="05000000000000000000" pitchFamily="2" charset="2"/>
              <a:buChar char="§"/>
            </a:pPr>
            <a:endParaRPr lang="en-US" altLang="ko-KR" sz="1200" dirty="0"/>
          </a:p>
          <a:p>
            <a:pPr marL="173572" indent="-173572">
              <a:buClr>
                <a:srgbClr val="6600FF"/>
              </a:buClr>
              <a:buFont typeface="Wingdings" panose="05000000000000000000" pitchFamily="2" charset="2"/>
              <a:buChar char="§"/>
            </a:pPr>
            <a:r>
              <a:rPr lang="ko-KR" altLang="en-US" sz="1200" b="1" dirty="0">
                <a:solidFill>
                  <a:srgbClr val="893DF9"/>
                </a:solidFill>
                <a:latin typeface="굴림" panose="020B0600000101010101" pitchFamily="50" charset="-127"/>
                <a:ea typeface="굴림" panose="020B0600000101010101" pitchFamily="50" charset="-127"/>
                <a:cs typeface="Tahoma" panose="020B0604030504040204" pitchFamily="34" charset="0"/>
              </a:rPr>
              <a:t>단어의 문맥적 의미를 보존함</a:t>
            </a:r>
            <a:r>
              <a:rPr lang="en-US" altLang="ko-KR" sz="1200" b="1" dirty="0">
                <a:solidFill>
                  <a:srgbClr val="893DF9"/>
                </a:solidFill>
                <a:latin typeface="굴림" panose="020B0600000101010101" pitchFamily="50" charset="-127"/>
                <a:ea typeface="굴림" panose="020B0600000101010101" pitchFamily="50" charset="-127"/>
                <a:cs typeface="Tahoma" panose="020B0604030504040204" pitchFamily="34" charset="0"/>
              </a:rPr>
              <a:t>.</a:t>
            </a:r>
            <a:endParaRPr lang="en-US" altLang="ko-KR" sz="1200" dirty="0">
              <a:solidFill>
                <a:srgbClr val="893DF9"/>
              </a:solidFill>
            </a:endParaRPr>
          </a:p>
          <a:p>
            <a:pPr marL="173572" indent="-173572">
              <a:buClr>
                <a:srgbClr val="6600FF"/>
              </a:buClr>
              <a:buFont typeface="Wingdings" panose="05000000000000000000" pitchFamily="2" charset="2"/>
              <a:buChar char="§"/>
            </a:pPr>
            <a:endParaRPr lang="en-US" altLang="ko-KR" sz="1200" dirty="0"/>
          </a:p>
          <a:p>
            <a:pPr marL="173572" indent="-173572">
              <a:buClr>
                <a:srgbClr val="6600FF"/>
              </a:buClr>
              <a:buFont typeface="Wingdings" panose="05000000000000000000" pitchFamily="2" charset="2"/>
              <a:buChar char="§"/>
            </a:pPr>
            <a:r>
              <a:rPr lang="ko-KR" altLang="en-US" sz="1200" dirty="0"/>
              <a:t>각각의 차원마다 </a:t>
            </a:r>
            <a:r>
              <a:rPr lang="en-US" altLang="ko-KR" sz="1200" dirty="0"/>
              <a:t>0</a:t>
            </a:r>
            <a:r>
              <a:rPr lang="ko-KR" altLang="en-US" sz="1200" dirty="0"/>
              <a:t>이 거의 없고 모두 정보를 들고 있으므로 모델이 성능이  우수함</a:t>
            </a:r>
            <a:r>
              <a:rPr lang="en-US" altLang="ko-KR" sz="1200" dirty="0"/>
              <a:t>.</a:t>
            </a:r>
            <a:endParaRPr lang="ko-KR" altLang="en-US" sz="853" dirty="0"/>
          </a:p>
        </p:txBody>
      </p:sp>
      <p:sp>
        <p:nvSpPr>
          <p:cNvPr id="3" name="TextBox 2">
            <a:extLst>
              <a:ext uri="{FF2B5EF4-FFF2-40B4-BE49-F238E27FC236}">
                <a16:creationId xmlns:a16="http://schemas.microsoft.com/office/drawing/2014/main" xmlns="" id="{BA016232-B304-494E-88DB-EDC03BF3114F}"/>
              </a:ext>
            </a:extLst>
          </p:cNvPr>
          <p:cNvSpPr txBox="1"/>
          <p:nvPr/>
        </p:nvSpPr>
        <p:spPr>
          <a:xfrm>
            <a:off x="1322173" y="1210963"/>
            <a:ext cx="5115697" cy="1210203"/>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Word2Vec(Word Embedding to Vector)</a:t>
            </a:r>
            <a:b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br>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
            </a:r>
            <a:b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br>
            <a:endPar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endParaRPr lang="ko-KR" altLang="en-US" dirty="0"/>
          </a:p>
        </p:txBody>
      </p:sp>
    </p:spTree>
    <p:extLst>
      <p:ext uri="{BB962C8B-B14F-4D97-AF65-F5344CB8AC3E}">
        <p14:creationId xmlns:p14="http://schemas.microsoft.com/office/powerpoint/2010/main" val="6863675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425093" y="1767308"/>
            <a:ext cx="6997012" cy="1523494"/>
          </a:xfrm>
          <a:prstGeom prst="rect">
            <a:avLst/>
          </a:prstGeom>
          <a:solidFill>
            <a:schemeClr val="bg1"/>
          </a:solidFill>
          <a:ln>
            <a:solidFill>
              <a:srgbClr val="FFCCCC"/>
            </a:solidFill>
          </a:ln>
        </p:spPr>
        <p:txBody>
          <a:bodyPr wrap="square" rtlCol="0">
            <a:spAutoFit/>
          </a:bodyPr>
          <a:lstStyle/>
          <a:p>
            <a:pPr>
              <a:lnSpc>
                <a:spcPct val="150000"/>
              </a:lnSpc>
              <a:buClr>
                <a:srgbClr val="6600FF"/>
              </a:buClr>
            </a:pPr>
            <a:r>
              <a:rPr lang="en-US" altLang="ko-KR" sz="1400" b="1" dirty="0" smtClean="0">
                <a:latin typeface="굴림" panose="020B0600000101010101" pitchFamily="50" charset="-127"/>
                <a:ea typeface="굴림" panose="020B0600000101010101" pitchFamily="50" charset="-127"/>
                <a:cs typeface="Tahoma" panose="020B0604030504040204" pitchFamily="34" charset="0"/>
              </a:rPr>
              <a:t>    </a:t>
            </a:r>
            <a:r>
              <a:rPr lang="ko-KR" altLang="en-US" sz="1400" b="1" dirty="0" smtClean="0">
                <a:latin typeface="굴림" panose="020B0600000101010101" pitchFamily="50" charset="-127"/>
                <a:ea typeface="굴림" panose="020B0600000101010101" pitchFamily="50" charset="-127"/>
                <a:cs typeface="Tahoma" panose="020B0604030504040204" pitchFamily="34" charset="0"/>
              </a:rPr>
              <a:t>문장  </a:t>
            </a:r>
            <a:r>
              <a:rPr lang="en-US" altLang="ko-KR" sz="1400" b="1" dirty="0" smtClean="0">
                <a:latin typeface="굴림" panose="020B0600000101010101" pitchFamily="50" charset="-127"/>
                <a:ea typeface="굴림" panose="020B0600000101010101" pitchFamily="50" charset="-127"/>
                <a:cs typeface="Tahoma" panose="020B0604030504040204" pitchFamily="34" charset="0"/>
              </a:rPr>
              <a:t>=                     the  cat   sat  on  the</a:t>
            </a:r>
          </a:p>
          <a:p>
            <a:pPr>
              <a:lnSpc>
                <a:spcPct val="150000"/>
              </a:lnSpc>
              <a:buClr>
                <a:srgbClr val="6600FF"/>
              </a:buClr>
            </a:pPr>
            <a:endParaRPr lang="en-US" altLang="ko-KR" sz="1400" b="1" dirty="0" smtClean="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50000"/>
              </a:lnSpc>
              <a:buClr>
                <a:srgbClr val="6600FF"/>
              </a:buClr>
              <a:buFont typeface="Wingdings" panose="05000000000000000000" pitchFamily="2" charset="2"/>
              <a:buChar char="§"/>
            </a:pPr>
            <a:r>
              <a:rPr lang="en-US" altLang="ko-KR" sz="1400" b="1" dirty="0" smtClean="0">
                <a:latin typeface="굴림" panose="020B0600000101010101" pitchFamily="50" charset="-127"/>
                <a:ea typeface="굴림" panose="020B0600000101010101" pitchFamily="50" charset="-127"/>
                <a:cs typeface="Tahoma" panose="020B0604030504040204" pitchFamily="34" charset="0"/>
              </a:rPr>
              <a:t> CBOW                      the  cat  ____  on  the             </a:t>
            </a:r>
            <a:r>
              <a:rPr lang="ko-KR" altLang="en-US" sz="1400" b="1" dirty="0" smtClean="0">
                <a:latin typeface="굴림" panose="020B0600000101010101" pitchFamily="50" charset="-127"/>
                <a:ea typeface="굴림" panose="020B0600000101010101" pitchFamily="50" charset="-127"/>
                <a:cs typeface="Tahoma" panose="020B0604030504040204" pitchFamily="34" charset="0"/>
              </a:rPr>
              <a:t>주변단어로 </a:t>
            </a:r>
            <a:r>
              <a:rPr lang="en-US" altLang="ko-KR" sz="1400" b="1" dirty="0" smtClean="0">
                <a:latin typeface="굴림" panose="020B0600000101010101" pitchFamily="50" charset="-127"/>
                <a:ea typeface="굴림" panose="020B0600000101010101" pitchFamily="50" charset="-127"/>
                <a:cs typeface="Tahoma" panose="020B0604030504040204" pitchFamily="34" charset="0"/>
              </a:rPr>
              <a:t>sat </a:t>
            </a:r>
            <a:r>
              <a:rPr lang="ko-KR" altLang="en-US" sz="1400" b="1" dirty="0" smtClean="0">
                <a:latin typeface="굴림" panose="020B0600000101010101" pitchFamily="50" charset="-127"/>
                <a:ea typeface="굴림" panose="020B0600000101010101" pitchFamily="50" charset="-127"/>
                <a:cs typeface="Tahoma" panose="020B0604030504040204" pitchFamily="34" charset="0"/>
              </a:rPr>
              <a:t>단어를 예측</a:t>
            </a:r>
            <a:endParaRPr lang="en-US" altLang="ko-KR" sz="1400" b="1" dirty="0" smtClean="0">
              <a:latin typeface="굴림" panose="020B0600000101010101" pitchFamily="50" charset="-127"/>
              <a:ea typeface="굴림" panose="020B0600000101010101" pitchFamily="50" charset="-127"/>
              <a:cs typeface="Tahoma" panose="020B0604030504040204" pitchFamily="34" charset="0"/>
            </a:endParaRPr>
          </a:p>
          <a:p>
            <a:pPr marL="173572" indent="-173572">
              <a:lnSpc>
                <a:spcPct val="150000"/>
              </a:lnSpc>
              <a:buClr>
                <a:srgbClr val="6600FF"/>
              </a:buClr>
              <a:buFont typeface="Wingdings" panose="05000000000000000000" pitchFamily="2" charset="2"/>
              <a:buChar char="§"/>
            </a:pPr>
            <a:r>
              <a:rPr lang="en-US" altLang="ko-KR" sz="1400" b="1" dirty="0" smtClean="0">
                <a:latin typeface="굴림" panose="020B0600000101010101" pitchFamily="50" charset="-127"/>
                <a:ea typeface="굴림" panose="020B0600000101010101" pitchFamily="50" charset="-127"/>
                <a:cs typeface="Tahoma" panose="020B0604030504040204" pitchFamily="34" charset="0"/>
              </a:rPr>
              <a:t> Skip-gram                ___  ___  sat   __   ___             sat </a:t>
            </a:r>
            <a:r>
              <a:rPr lang="ko-KR" altLang="en-US" sz="1400" b="1" dirty="0" smtClean="0">
                <a:latin typeface="굴림" panose="020B0600000101010101" pitchFamily="50" charset="-127"/>
                <a:ea typeface="굴림" panose="020B0600000101010101" pitchFamily="50" charset="-127"/>
                <a:cs typeface="Tahoma" panose="020B0604030504040204" pitchFamily="34" charset="0"/>
              </a:rPr>
              <a:t>단어로 주변단어를 예측</a:t>
            </a:r>
            <a:endParaRPr lang="en-US" altLang="ko-KR" sz="1400" b="1" dirty="0" smtClean="0">
              <a:latin typeface="굴림" panose="020B0600000101010101" pitchFamily="50" charset="-127"/>
              <a:ea typeface="굴림" panose="020B0600000101010101" pitchFamily="50" charset="-127"/>
              <a:cs typeface="Tahoma" panose="020B0604030504040204" pitchFamily="34" charset="0"/>
            </a:endParaRPr>
          </a:p>
          <a:p>
            <a:pPr marL="173572" indent="-173572">
              <a:buClr>
                <a:srgbClr val="6600FF"/>
              </a:buClr>
              <a:buFont typeface="Wingdings" panose="05000000000000000000" pitchFamily="2" charset="2"/>
              <a:buChar char="§"/>
            </a:pPr>
            <a:endParaRPr lang="ko-KR" altLang="en-US" sz="900" dirty="0"/>
          </a:p>
        </p:txBody>
      </p:sp>
      <p:sp>
        <p:nvSpPr>
          <p:cNvPr id="3" name="TextBox 2">
            <a:extLst>
              <a:ext uri="{FF2B5EF4-FFF2-40B4-BE49-F238E27FC236}">
                <a16:creationId xmlns:a16="http://schemas.microsoft.com/office/drawing/2014/main" xmlns="" id="{BA016232-B304-494E-88DB-EDC03BF3114F}"/>
              </a:ext>
            </a:extLst>
          </p:cNvPr>
          <p:cNvSpPr txBox="1"/>
          <p:nvPr/>
        </p:nvSpPr>
        <p:spPr>
          <a:xfrm>
            <a:off x="365664" y="621417"/>
            <a:ext cx="2311364" cy="400110"/>
          </a:xfrm>
          <a:prstGeom prst="rect">
            <a:avLst/>
          </a:prstGeom>
          <a:noFill/>
        </p:spPr>
        <p:txBody>
          <a:bodyPr wrap="square" rtlCol="0">
            <a:spAutoFit/>
          </a:bodyPr>
          <a:lstStyle/>
          <a:p>
            <a:r>
              <a:rPr lang="en-US" altLang="ko-KR" sz="20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Word2Vec</a:t>
            </a:r>
            <a:endParaRPr lang="ko-KR" altLang="en-US" dirty="0"/>
          </a:p>
        </p:txBody>
      </p:sp>
    </p:spTree>
    <p:extLst>
      <p:ext uri="{BB962C8B-B14F-4D97-AF65-F5344CB8AC3E}">
        <p14:creationId xmlns:p14="http://schemas.microsoft.com/office/powerpoint/2010/main" val="3692422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xmlns="" id="{4B26BD7C-CA37-4BD6-AE31-5418BD25E0C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pic>
        <p:nvPicPr>
          <p:cNvPr id="5" name="그림 4">
            <a:extLst>
              <a:ext uri="{FF2B5EF4-FFF2-40B4-BE49-F238E27FC236}">
                <a16:creationId xmlns:a16="http://schemas.microsoft.com/office/drawing/2014/main" xmlns="" id="{82106D93-F703-42F5-8F80-FA161930A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056" y="860936"/>
            <a:ext cx="2727184" cy="2050707"/>
          </a:xfrm>
          <a:prstGeom prst="rect">
            <a:avLst/>
          </a:prstGeom>
          <a:ln>
            <a:solidFill>
              <a:srgbClr val="0000FF"/>
            </a:solidFill>
          </a:ln>
        </p:spPr>
      </p:pic>
      <p:sp>
        <p:nvSpPr>
          <p:cNvPr id="13" name="TextBox 12">
            <a:extLst>
              <a:ext uri="{FF2B5EF4-FFF2-40B4-BE49-F238E27FC236}">
                <a16:creationId xmlns:a16="http://schemas.microsoft.com/office/drawing/2014/main" xmlns="" id="{16B20DEF-2458-4320-9D3D-5E36CFB3A583}"/>
              </a:ext>
            </a:extLst>
          </p:cNvPr>
          <p:cNvSpPr txBox="1"/>
          <p:nvPr/>
        </p:nvSpPr>
        <p:spPr>
          <a:xfrm>
            <a:off x="2464463" y="3093087"/>
            <a:ext cx="5808384" cy="1538883"/>
          </a:xfrm>
          <a:prstGeom prst="rect">
            <a:avLst/>
          </a:prstGeom>
          <a:noFill/>
          <a:ln>
            <a:solidFill>
              <a:srgbClr val="FCD2DF"/>
            </a:solidFill>
          </a:ln>
        </p:spPr>
        <p:txBody>
          <a:bodyPr wrap="square" rtlCol="0">
            <a:spAutoFit/>
          </a:bodyPr>
          <a:lstStyle/>
          <a:p>
            <a:pPr marL="171450" indent="-171450">
              <a:buClr>
                <a:srgbClr val="893DF9"/>
              </a:buClr>
              <a:buFont typeface="Wingdings" panose="05000000000000000000" pitchFamily="2" charset="2"/>
              <a:buChar char="§"/>
            </a:pPr>
            <a:r>
              <a:rPr lang="en-US" altLang="ko-KR" sz="1000" b="1" dirty="0">
                <a:latin typeface="굴림" panose="020B0600000101010101" pitchFamily="50" charset="-127"/>
                <a:ea typeface="굴림" panose="020B0600000101010101" pitchFamily="50" charset="-127"/>
              </a:rPr>
              <a:t> window size : </a:t>
            </a:r>
            <a:r>
              <a:rPr lang="ko-KR" altLang="en-US" sz="1000" b="1" dirty="0">
                <a:latin typeface="굴림" panose="020B0600000101010101" pitchFamily="50" charset="-127"/>
                <a:ea typeface="굴림" panose="020B0600000101010101" pitchFamily="50" charset="-127"/>
              </a:rPr>
              <a:t>예측하고자 하는 단어의 앞과 뒤</a:t>
            </a:r>
            <a:r>
              <a:rPr lang="en-US" altLang="ko-KR" sz="1000" b="1" dirty="0">
                <a:latin typeface="굴림" panose="020B0600000101010101" pitchFamily="50" charset="-127"/>
                <a:ea typeface="굴림" panose="020B0600000101010101" pitchFamily="50" charset="-127"/>
              </a:rPr>
              <a:t>(</a:t>
            </a:r>
            <a:r>
              <a:rPr lang="ko-KR" altLang="en-US" sz="1000" b="1" dirty="0">
                <a:latin typeface="굴림" panose="020B0600000101010101" pitchFamily="50" charset="-127"/>
                <a:ea typeface="굴림" panose="020B0600000101010101" pitchFamily="50" charset="-127"/>
              </a:rPr>
              <a:t>문맥</a:t>
            </a:r>
            <a:r>
              <a:rPr lang="en-US" altLang="ko-KR" sz="1000" b="1" dirty="0">
                <a:latin typeface="굴림" panose="020B0600000101010101" pitchFamily="50" charset="-127"/>
                <a:ea typeface="굴림" panose="020B0600000101010101" pitchFamily="50" charset="-127"/>
              </a:rPr>
              <a:t>)</a:t>
            </a:r>
            <a:r>
              <a:rPr lang="ko-KR" altLang="en-US" sz="1000" b="1" dirty="0">
                <a:latin typeface="굴림" panose="020B0600000101010101" pitchFamily="50" charset="-127"/>
                <a:ea typeface="굴림" panose="020B0600000101010101" pitchFamily="50" charset="-127"/>
              </a:rPr>
              <a:t>에서 몇 개의 단어까지 볼지를 지정</a:t>
            </a:r>
            <a:r>
              <a:rPr lang="en-US" altLang="ko-KR" sz="1000" b="1" dirty="0">
                <a:latin typeface="굴림" panose="020B0600000101010101" pitchFamily="50" charset="-127"/>
                <a:ea typeface="굴림" panose="020B0600000101010101" pitchFamily="50" charset="-127"/>
              </a:rPr>
              <a:t>.</a:t>
            </a:r>
            <a:endParaRPr lang="en-US" altLang="ko-KR" sz="1000" b="1" dirty="0">
              <a:solidFill>
                <a:srgbClr val="893DF9"/>
              </a:solidFill>
              <a:latin typeface="굴림" panose="020B0600000101010101" pitchFamily="50" charset="-127"/>
              <a:ea typeface="굴림" panose="020B0600000101010101" pitchFamily="50" charset="-127"/>
            </a:endParaRPr>
          </a:p>
          <a:p>
            <a:pPr>
              <a:lnSpc>
                <a:spcPct val="120000"/>
              </a:lnSpc>
            </a:pPr>
            <a:endParaRPr lang="en-US" altLang="ko-KR" sz="1000" b="1" dirty="0">
              <a:solidFill>
                <a:srgbClr val="893DF9"/>
              </a:solidFill>
              <a:latin typeface="굴림" panose="020B0600000101010101" pitchFamily="50" charset="-127"/>
              <a:ea typeface="굴림" panose="020B0600000101010101" pitchFamily="50" charset="-127"/>
            </a:endParaRPr>
          </a:p>
          <a:p>
            <a:pPr>
              <a:lnSpc>
                <a:spcPct val="120000"/>
              </a:lnSpc>
              <a:buClr>
                <a:srgbClr val="893DF9"/>
              </a:buClr>
            </a:pPr>
            <a:r>
              <a:rPr lang="en-US" altLang="ko-KR" sz="1000" b="1" dirty="0">
                <a:solidFill>
                  <a:srgbClr val="893DF9"/>
                </a:solidFill>
                <a:latin typeface="굴림" panose="020B0600000101010101" pitchFamily="50" charset="-127"/>
                <a:ea typeface="굴림" panose="020B0600000101010101" pitchFamily="50" charset="-127"/>
              </a:rPr>
              <a:t>1.  </a:t>
            </a:r>
            <a:r>
              <a:rPr lang="en-US" altLang="ko-KR" sz="1000" b="1" dirty="0">
                <a:latin typeface="굴림" panose="020B0600000101010101" pitchFamily="50" charset="-127"/>
                <a:ea typeface="굴림" panose="020B0600000101010101" pitchFamily="50" charset="-127"/>
              </a:rPr>
              <a:t>green</a:t>
            </a:r>
            <a:r>
              <a:rPr lang="ko-KR" altLang="en-US" sz="1000" b="1" dirty="0">
                <a:latin typeface="굴림" panose="020B0600000101010101" pitchFamily="50" charset="-127"/>
                <a:ea typeface="굴림" panose="020B0600000101010101" pitchFamily="50" charset="-127"/>
              </a:rPr>
              <a:t>을 중심에 놓고 </a:t>
            </a:r>
            <a:r>
              <a:rPr lang="en-US" altLang="ko-KR" sz="1000" b="1" dirty="0">
                <a:latin typeface="굴림" panose="020B0600000101010101" pitchFamily="50" charset="-127"/>
                <a:ea typeface="굴림" panose="020B0600000101010101" pitchFamily="50" charset="-127"/>
              </a:rPr>
              <a:t>Colorless,</a:t>
            </a:r>
            <a:r>
              <a:rPr lang="ko-KR" altLang="en-US" sz="1000" b="1" dirty="0">
                <a:latin typeface="굴림" panose="020B0600000101010101" pitchFamily="50" charset="-127"/>
                <a:ea typeface="굴림" panose="020B0600000101010101" pitchFamily="50" charset="-127"/>
              </a:rPr>
              <a:t> </a:t>
            </a:r>
            <a:r>
              <a:rPr lang="en-US" altLang="ko-KR" sz="1000" b="1" dirty="0">
                <a:latin typeface="굴림" panose="020B0600000101010101" pitchFamily="50" charset="-127"/>
                <a:ea typeface="굴림" panose="020B0600000101010101" pitchFamily="50" charset="-127"/>
              </a:rPr>
              <a:t>ideas</a:t>
            </a:r>
            <a:r>
              <a:rPr lang="ko-KR" altLang="en-US" sz="1000" b="1" dirty="0">
                <a:latin typeface="굴림" panose="020B0600000101010101" pitchFamily="50" charset="-127"/>
                <a:ea typeface="굴림" panose="020B0600000101010101" pitchFamily="50" charset="-127"/>
              </a:rPr>
              <a:t>를 주변단어로 설정해서 학습을 함</a:t>
            </a:r>
            <a:r>
              <a:rPr lang="en-US" altLang="ko-KR" sz="1000" b="1" dirty="0">
                <a:latin typeface="굴림" panose="020B0600000101010101" pitchFamily="50" charset="-127"/>
                <a:ea typeface="굴림" panose="020B0600000101010101" pitchFamily="50" charset="-127"/>
              </a:rPr>
              <a:t>.</a:t>
            </a:r>
          </a:p>
          <a:p>
            <a:pPr>
              <a:lnSpc>
                <a:spcPct val="120000"/>
              </a:lnSpc>
              <a:buClr>
                <a:srgbClr val="893DF9"/>
              </a:buClr>
            </a:pPr>
            <a:r>
              <a:rPr lang="en-US" altLang="ko-KR" sz="1000" b="1" dirty="0">
                <a:solidFill>
                  <a:srgbClr val="893DF9"/>
                </a:solidFill>
                <a:latin typeface="굴림" panose="020B0600000101010101" pitchFamily="50" charset="-127"/>
                <a:ea typeface="굴림" panose="020B0600000101010101" pitchFamily="50" charset="-127"/>
              </a:rPr>
              <a:t>2. </a:t>
            </a:r>
            <a:r>
              <a:rPr lang="ko-KR" altLang="en-US" sz="1000" b="1" dirty="0">
                <a:solidFill>
                  <a:srgbClr val="893DF9"/>
                </a:solidFill>
                <a:latin typeface="굴림" panose="020B0600000101010101" pitchFamily="50" charset="-127"/>
                <a:ea typeface="굴림" panose="020B0600000101010101" pitchFamily="50" charset="-127"/>
              </a:rPr>
              <a:t> </a:t>
            </a:r>
            <a:r>
              <a:rPr lang="en-US" altLang="ko-KR" sz="1000" b="1" dirty="0">
                <a:latin typeface="굴림" panose="020B0600000101010101" pitchFamily="50" charset="-127"/>
                <a:ea typeface="굴림" panose="020B0600000101010101" pitchFamily="50" charset="-127"/>
              </a:rPr>
              <a:t>Window</a:t>
            </a:r>
            <a:r>
              <a:rPr lang="ko-KR" altLang="en-US" sz="1000" b="1" dirty="0">
                <a:latin typeface="굴림" panose="020B0600000101010101" pitchFamily="50" charset="-127"/>
                <a:ea typeface="굴림" panose="020B0600000101010101" pitchFamily="50" charset="-127"/>
              </a:rPr>
              <a:t>를 밀어서</a:t>
            </a:r>
            <a:r>
              <a:rPr lang="en-US" altLang="ko-KR" sz="1000" b="1" dirty="0">
                <a:latin typeface="굴림" panose="020B0600000101010101" pitchFamily="50" charset="-127"/>
                <a:ea typeface="굴림" panose="020B0600000101010101" pitchFamily="50" charset="-127"/>
              </a:rPr>
              <a:t>,</a:t>
            </a:r>
            <a:r>
              <a:rPr lang="ko-KR" altLang="en-US" sz="1000" b="1" dirty="0">
                <a:latin typeface="굴림" panose="020B0600000101010101" pitchFamily="50" charset="-127"/>
                <a:ea typeface="굴림" panose="020B0600000101010101" pitchFamily="50" charset="-127"/>
              </a:rPr>
              <a:t> </a:t>
            </a:r>
            <a:r>
              <a:rPr lang="en-US" altLang="ko-KR" sz="1000" b="1" dirty="0">
                <a:latin typeface="굴림" panose="020B0600000101010101" pitchFamily="50" charset="-127"/>
                <a:ea typeface="굴림" panose="020B0600000101010101" pitchFamily="50" charset="-127"/>
              </a:rPr>
              <a:t>ideas</a:t>
            </a:r>
            <a:r>
              <a:rPr lang="ko-KR" altLang="en-US" sz="1000" b="1" dirty="0">
                <a:latin typeface="굴림" panose="020B0600000101010101" pitchFamily="50" charset="-127"/>
                <a:ea typeface="굴림" panose="020B0600000101010101" pitchFamily="50" charset="-127"/>
              </a:rPr>
              <a:t>을 중심단어 </a:t>
            </a:r>
            <a:r>
              <a:rPr lang="en-US" altLang="ko-KR" sz="1000" b="1" dirty="0">
                <a:latin typeface="굴림" panose="020B0600000101010101" pitchFamily="50" charset="-127"/>
                <a:ea typeface="굴림" panose="020B0600000101010101" pitchFamily="50" charset="-127"/>
              </a:rPr>
              <a:t>green, sleep</a:t>
            </a:r>
            <a:r>
              <a:rPr lang="ko-KR" altLang="en-US" sz="1000" b="1" dirty="0">
                <a:latin typeface="굴림" panose="020B0600000101010101" pitchFamily="50" charset="-127"/>
                <a:ea typeface="굴림" panose="020B0600000101010101" pitchFamily="50" charset="-127"/>
              </a:rPr>
              <a:t>를 주변단어로 설정해서 학습을 함</a:t>
            </a:r>
            <a:r>
              <a:rPr lang="en-US" altLang="ko-KR" sz="1000" b="1" dirty="0">
                <a:latin typeface="굴림" panose="020B0600000101010101" pitchFamily="50" charset="-127"/>
                <a:ea typeface="굴림" panose="020B0600000101010101" pitchFamily="50" charset="-127"/>
              </a:rPr>
              <a:t>.</a:t>
            </a:r>
          </a:p>
          <a:p>
            <a:pPr marL="228600" indent="-228600">
              <a:lnSpc>
                <a:spcPct val="120000"/>
              </a:lnSpc>
              <a:buClr>
                <a:srgbClr val="893DF9"/>
              </a:buClr>
              <a:buAutoNum type="arabicPeriod" startAt="3"/>
            </a:pPr>
            <a:r>
              <a:rPr lang="en-US" altLang="ko-KR" sz="1000" b="1" dirty="0">
                <a:latin typeface="굴림" panose="020B0600000101010101" pitchFamily="50" charset="-127"/>
                <a:ea typeface="굴림" panose="020B0600000101010101" pitchFamily="50" charset="-127"/>
              </a:rPr>
              <a:t>Window</a:t>
            </a:r>
            <a:r>
              <a:rPr lang="ko-KR" altLang="en-US" sz="1000" b="1" dirty="0">
                <a:latin typeface="굴림" panose="020B0600000101010101" pitchFamily="50" charset="-127"/>
                <a:ea typeface="굴림" panose="020B0600000101010101" pitchFamily="50" charset="-127"/>
              </a:rPr>
              <a:t>를 밀어서 </a:t>
            </a:r>
            <a:r>
              <a:rPr lang="en-US" altLang="ko-KR" sz="1000" b="1" dirty="0">
                <a:latin typeface="굴림" panose="020B0600000101010101" pitchFamily="50" charset="-127"/>
                <a:ea typeface="굴림" panose="020B0600000101010101" pitchFamily="50" charset="-127"/>
              </a:rPr>
              <a:t>sleep</a:t>
            </a:r>
            <a:r>
              <a:rPr lang="ko-KR" altLang="en-US" sz="1000" b="1" dirty="0">
                <a:latin typeface="굴림" panose="020B0600000101010101" pitchFamily="50" charset="-127"/>
                <a:ea typeface="굴림" panose="020B0600000101010101" pitchFamily="50" charset="-127"/>
              </a:rPr>
              <a:t>을 중심단어</a:t>
            </a:r>
            <a:r>
              <a:rPr lang="en-US" altLang="ko-KR" sz="1000" b="1" dirty="0">
                <a:latin typeface="굴림" panose="020B0600000101010101" pitchFamily="50" charset="-127"/>
                <a:ea typeface="굴림" panose="020B0600000101010101" pitchFamily="50" charset="-127"/>
              </a:rPr>
              <a:t> ideas, furiously</a:t>
            </a:r>
            <a:r>
              <a:rPr lang="ko-KR" altLang="en-US" sz="1000" b="1" dirty="0">
                <a:latin typeface="굴림" panose="020B0600000101010101" pitchFamily="50" charset="-127"/>
                <a:ea typeface="굴림" panose="020B0600000101010101" pitchFamily="50" charset="-127"/>
              </a:rPr>
              <a:t>를 주변단어로 설정해서 학습을 함</a:t>
            </a:r>
            <a:r>
              <a:rPr lang="en-US" altLang="ko-KR" sz="1000" b="1" dirty="0">
                <a:latin typeface="굴림" panose="020B0600000101010101" pitchFamily="50" charset="-127"/>
                <a:ea typeface="굴림" panose="020B0600000101010101" pitchFamily="50" charset="-127"/>
              </a:rPr>
              <a:t>.</a:t>
            </a:r>
          </a:p>
          <a:p>
            <a:pPr marL="228600" indent="-228600">
              <a:lnSpc>
                <a:spcPct val="120000"/>
              </a:lnSpc>
              <a:buClr>
                <a:srgbClr val="893DF9"/>
              </a:buClr>
              <a:buAutoNum type="arabicPeriod" startAt="3"/>
            </a:pPr>
            <a:endParaRPr lang="en-US" altLang="ko-KR" sz="1000" b="1" dirty="0">
              <a:latin typeface="굴림" panose="020B0600000101010101" pitchFamily="50" charset="-127"/>
              <a:ea typeface="굴림" panose="020B0600000101010101" pitchFamily="50" charset="-127"/>
            </a:endParaRPr>
          </a:p>
          <a:p>
            <a:pPr>
              <a:lnSpc>
                <a:spcPct val="120000"/>
              </a:lnSpc>
            </a:pPr>
            <a:r>
              <a:rPr lang="en-US" altLang="ko-KR" sz="1000" b="1" dirty="0">
                <a:solidFill>
                  <a:srgbClr val="D92A6E"/>
                </a:solidFill>
                <a:latin typeface="굴림" panose="020B0600000101010101" pitchFamily="50" charset="-127"/>
                <a:ea typeface="굴림" panose="020B0600000101010101" pitchFamily="50" charset="-127"/>
              </a:rPr>
              <a:t>=&gt; </a:t>
            </a:r>
            <a:r>
              <a:rPr lang="ko-KR" altLang="en-US" sz="1000" b="1" dirty="0">
                <a:latin typeface="굴림" panose="020B0600000101010101" pitchFamily="50" charset="-127"/>
                <a:ea typeface="굴림" panose="020B0600000101010101" pitchFamily="50" charset="-127"/>
              </a:rPr>
              <a:t>이렇게 </a:t>
            </a:r>
            <a:r>
              <a:rPr lang="en-US" altLang="ko-KR" sz="1000" b="1" dirty="0">
                <a:latin typeface="굴림" panose="020B0600000101010101" pitchFamily="50" charset="-127"/>
                <a:ea typeface="굴림" panose="020B0600000101010101" pitchFamily="50" charset="-127"/>
              </a:rPr>
              <a:t>window</a:t>
            </a:r>
            <a:r>
              <a:rPr lang="ko-KR" altLang="en-US" sz="1000" b="1" dirty="0">
                <a:latin typeface="굴림" panose="020B0600000101010101" pitchFamily="50" charset="-127"/>
                <a:ea typeface="굴림" panose="020B0600000101010101" pitchFamily="50" charset="-127"/>
              </a:rPr>
              <a:t>를 점차 옆으로 밀면서 타겟 단어를 계속 바꾸는 방식을 </a:t>
            </a:r>
            <a:r>
              <a:rPr lang="en-US" altLang="ko-KR" sz="1000" b="1" dirty="0">
                <a:latin typeface="굴림" panose="020B0600000101010101" pitchFamily="50" charset="-127"/>
                <a:ea typeface="굴림" panose="020B0600000101010101" pitchFamily="50" charset="-127"/>
              </a:rPr>
              <a:t>sliding window</a:t>
            </a:r>
            <a:r>
              <a:rPr lang="ko-KR" altLang="en-US" sz="1000" b="1" dirty="0">
                <a:latin typeface="굴림" panose="020B0600000101010101" pitchFamily="50" charset="-127"/>
                <a:ea typeface="굴림" panose="020B0600000101010101" pitchFamily="50" charset="-127"/>
              </a:rPr>
              <a:t>라고 부름</a:t>
            </a:r>
            <a:r>
              <a:rPr lang="en-US" altLang="ko-KR" sz="1000" b="1" dirty="0">
                <a:latin typeface="굴림" panose="020B0600000101010101" pitchFamily="50" charset="-127"/>
                <a:ea typeface="굴림" panose="020B0600000101010101" pitchFamily="50" charset="-127"/>
              </a:rPr>
              <a:t>. </a:t>
            </a:r>
            <a:r>
              <a:rPr lang="en-US" altLang="ko-KR" sz="1000" b="1" dirty="0">
                <a:solidFill>
                  <a:srgbClr val="D92A6E"/>
                </a:solidFill>
                <a:latin typeface="굴림" panose="020B0600000101010101" pitchFamily="50" charset="-127"/>
                <a:ea typeface="굴림" panose="020B0600000101010101" pitchFamily="50" charset="-127"/>
              </a:rPr>
              <a:t/>
            </a:r>
            <a:br>
              <a:rPr lang="en-US" altLang="ko-KR" sz="1000" b="1" dirty="0">
                <a:solidFill>
                  <a:srgbClr val="D92A6E"/>
                </a:solidFill>
                <a:latin typeface="굴림" panose="020B0600000101010101" pitchFamily="50" charset="-127"/>
                <a:ea typeface="굴림" panose="020B0600000101010101" pitchFamily="50" charset="-127"/>
              </a:rPr>
            </a:br>
            <a:r>
              <a:rPr lang="en-US" altLang="ko-KR" sz="1000" b="1" dirty="0">
                <a:solidFill>
                  <a:srgbClr val="D92A6E"/>
                </a:solidFill>
                <a:latin typeface="굴림" panose="020B0600000101010101" pitchFamily="50" charset="-127"/>
                <a:ea typeface="굴림" panose="020B0600000101010101" pitchFamily="50" charset="-127"/>
              </a:rPr>
              <a:t>     </a:t>
            </a:r>
            <a:r>
              <a:rPr lang="ko-KR" altLang="en-US" sz="1000" b="1" dirty="0">
                <a:solidFill>
                  <a:srgbClr val="D92A6E"/>
                </a:solidFill>
                <a:latin typeface="굴림" panose="020B0600000101010101" pitchFamily="50" charset="-127"/>
                <a:ea typeface="굴림" panose="020B0600000101010101" pitchFamily="50" charset="-127"/>
              </a:rPr>
              <a:t>만들어진 </a:t>
            </a:r>
            <a:r>
              <a:rPr lang="en-US" altLang="ko-KR" sz="1000" b="1" dirty="0">
                <a:solidFill>
                  <a:srgbClr val="D92A6E"/>
                </a:solidFill>
                <a:latin typeface="굴림" panose="020B0600000101010101" pitchFamily="50" charset="-127"/>
                <a:ea typeface="굴림" panose="020B0600000101010101" pitchFamily="50" charset="-127"/>
              </a:rPr>
              <a:t>window </a:t>
            </a:r>
            <a:r>
              <a:rPr lang="ko-KR" altLang="en-US" sz="1000" b="1" dirty="0">
                <a:solidFill>
                  <a:srgbClr val="D92A6E"/>
                </a:solidFill>
                <a:latin typeface="굴림" panose="020B0600000101010101" pitchFamily="50" charset="-127"/>
                <a:ea typeface="굴림" panose="020B0600000101010101" pitchFamily="50" charset="-127"/>
              </a:rPr>
              <a:t>하나 하나가 학습 데이터가 되고</a:t>
            </a:r>
            <a:r>
              <a:rPr lang="en-US" altLang="ko-KR" sz="1000" b="1" dirty="0">
                <a:solidFill>
                  <a:srgbClr val="D92A6E"/>
                </a:solidFill>
                <a:latin typeface="굴림" panose="020B0600000101010101" pitchFamily="50" charset="-127"/>
                <a:ea typeface="굴림" panose="020B0600000101010101" pitchFamily="50" charset="-127"/>
              </a:rPr>
              <a:t>, </a:t>
            </a:r>
            <a:r>
              <a:rPr lang="ko-KR" altLang="en-US" sz="1000" b="1" dirty="0">
                <a:solidFill>
                  <a:srgbClr val="D92A6E"/>
                </a:solidFill>
                <a:latin typeface="굴림" panose="020B0600000101010101" pitchFamily="50" charset="-127"/>
                <a:ea typeface="굴림" panose="020B0600000101010101" pitchFamily="50" charset="-127"/>
              </a:rPr>
              <a:t>단어의 문맥적 의미를 보존하게 된다</a:t>
            </a:r>
            <a:r>
              <a:rPr lang="en-US" altLang="ko-KR" sz="1000" b="1" dirty="0">
                <a:solidFill>
                  <a:srgbClr val="D92A6E"/>
                </a:solidFill>
                <a:latin typeface="굴림" panose="020B0600000101010101" pitchFamily="50" charset="-127"/>
                <a:ea typeface="굴림" panose="020B0600000101010101" pitchFamily="50" charset="-127"/>
              </a:rPr>
              <a:t>.</a:t>
            </a:r>
            <a:endParaRPr lang="ko-KR" altLang="en-US" sz="1000" b="1" dirty="0">
              <a:solidFill>
                <a:srgbClr val="D92A6E"/>
              </a:solidFill>
              <a:latin typeface="굴림" panose="020B0600000101010101" pitchFamily="50" charset="-127"/>
              <a:ea typeface="굴림" panose="020B0600000101010101" pitchFamily="50" charset="-127"/>
            </a:endParaRPr>
          </a:p>
        </p:txBody>
      </p:sp>
      <p:sp>
        <p:nvSpPr>
          <p:cNvPr id="15" name="TextBox 14">
            <a:extLst>
              <a:ext uri="{FF2B5EF4-FFF2-40B4-BE49-F238E27FC236}">
                <a16:creationId xmlns:a16="http://schemas.microsoft.com/office/drawing/2014/main" xmlns="" id="{9166297A-1598-45D7-9FAD-21A4DAB81037}"/>
              </a:ext>
            </a:extLst>
          </p:cNvPr>
          <p:cNvSpPr txBox="1"/>
          <p:nvPr/>
        </p:nvSpPr>
        <p:spPr>
          <a:xfrm>
            <a:off x="2390323" y="476332"/>
            <a:ext cx="5332650" cy="286873"/>
          </a:xfrm>
          <a:prstGeom prst="rect">
            <a:avLst/>
          </a:prstGeom>
          <a:noFill/>
        </p:spPr>
        <p:txBody>
          <a:bodyPr wrap="square" rtlCol="0">
            <a:spAutoFit/>
          </a:bodyPr>
          <a:lstStyle/>
          <a:p>
            <a:r>
              <a:rPr lang="en-US" altLang="ko-KR" dirty="0">
                <a:latin typeface="+mn-ea"/>
              </a:rPr>
              <a:t>Word2Vec</a:t>
            </a:r>
            <a:r>
              <a:rPr lang="ko-KR" altLang="en-US" dirty="0">
                <a:latin typeface="+mn-ea"/>
              </a:rPr>
              <a:t>은 데이터셋을 만들 때 </a:t>
            </a:r>
            <a:r>
              <a:rPr lang="en-US" altLang="ko-KR" dirty="0">
                <a:latin typeface="+mn-ea"/>
              </a:rPr>
              <a:t>sliding window</a:t>
            </a:r>
            <a:r>
              <a:rPr lang="ko-KR" altLang="en-US" dirty="0">
                <a:latin typeface="+mn-ea"/>
              </a:rPr>
              <a:t> 방법을 사용함</a:t>
            </a:r>
            <a:r>
              <a:rPr lang="en-US" altLang="ko-KR" dirty="0">
                <a:latin typeface="+mn-ea"/>
              </a:rPr>
              <a:t>.</a:t>
            </a:r>
            <a:endParaRPr lang="ko-KR" altLang="en-US" dirty="0"/>
          </a:p>
        </p:txBody>
      </p:sp>
      <p:sp>
        <p:nvSpPr>
          <p:cNvPr id="16" name="TextBox 15">
            <a:extLst>
              <a:ext uri="{FF2B5EF4-FFF2-40B4-BE49-F238E27FC236}">
                <a16:creationId xmlns:a16="http://schemas.microsoft.com/office/drawing/2014/main" xmlns="" id="{FFB6CDC2-465A-461F-9653-262B54DCD562}"/>
              </a:ext>
            </a:extLst>
          </p:cNvPr>
          <p:cNvSpPr txBox="1"/>
          <p:nvPr/>
        </p:nvSpPr>
        <p:spPr>
          <a:xfrm>
            <a:off x="242767" y="525459"/>
            <a:ext cx="1828800" cy="40011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a:t>
            </a:r>
            <a:endParaRPr lang="ko-KR" altLang="en-US" dirty="0"/>
          </a:p>
        </p:txBody>
      </p:sp>
      <p:cxnSp>
        <p:nvCxnSpPr>
          <p:cNvPr id="17" name="직선 연결선 16">
            <a:extLst>
              <a:ext uri="{FF2B5EF4-FFF2-40B4-BE49-F238E27FC236}">
                <a16:creationId xmlns:a16="http://schemas.microsoft.com/office/drawing/2014/main" xmlns="" id="{7A80C740-A078-4419-8FF1-7151696F47C7}"/>
              </a:ext>
            </a:extLst>
          </p:cNvPr>
          <p:cNvCxnSpPr>
            <a:cxnSpLocks/>
          </p:cNvCxnSpPr>
          <p:nvPr/>
        </p:nvCxnSpPr>
        <p:spPr>
          <a:xfrm>
            <a:off x="2071567"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AEFD3DB7-592E-4BC6-9BCC-6E3E53DA4A7F}"/>
              </a:ext>
            </a:extLst>
          </p:cNvPr>
          <p:cNvSpPr txBox="1"/>
          <p:nvPr/>
        </p:nvSpPr>
        <p:spPr>
          <a:xfrm>
            <a:off x="277416" y="3137860"/>
            <a:ext cx="1828800" cy="584775"/>
          </a:xfrm>
          <a:prstGeom prst="rect">
            <a:avLst/>
          </a:prstGeom>
          <a:noFill/>
        </p:spPr>
        <p:txBody>
          <a:bodyPr wrap="square" rtlCol="0">
            <a:spAutoFit/>
          </a:bodyPr>
          <a:lstStyle/>
          <a:p>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model </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생성</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CBOW</a:t>
            </a:r>
          </a:p>
        </p:txBody>
      </p:sp>
    </p:spTree>
    <p:extLst>
      <p:ext uri="{BB962C8B-B14F-4D97-AF65-F5344CB8AC3E}">
        <p14:creationId xmlns:p14="http://schemas.microsoft.com/office/powerpoint/2010/main" val="17889237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3071749455"/>
              </p:ext>
            </p:extLst>
          </p:nvPr>
        </p:nvGraphicFramePr>
        <p:xfrm>
          <a:off x="2583279" y="3076080"/>
          <a:ext cx="5491862" cy="1493601"/>
        </p:xfrm>
        <a:graphic>
          <a:graphicData uri="http://schemas.openxmlformats.org/drawingml/2006/table">
            <a:tbl>
              <a:tblPr firstRow="1" bandRow="1">
                <a:tableStyleId>{5C22544A-7EE6-4342-B048-85BDC9FD1C3A}</a:tableStyleId>
              </a:tblPr>
              <a:tblGrid>
                <a:gridCol w="5491862">
                  <a:extLst>
                    <a:ext uri="{9D8B030D-6E8A-4147-A177-3AD203B41FA5}">
                      <a16:colId xmlns:a16="http://schemas.microsoft.com/office/drawing/2014/main" xmlns="" val="20001"/>
                    </a:ext>
                  </a:extLst>
                </a:gridCol>
              </a:tblGrid>
              <a:tr h="50675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from</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gensim.models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word2vec</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model</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word2vec.</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Word2Vec</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sentences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전처리한 </a:t>
                      </a:r>
                      <a:r>
                        <a:rPr kumimoji="0" lang="en-US" altLang="ko-KR"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traindata</a:t>
                      </a:r>
                      <a:endPar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size</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300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문자 벡터 차원 수</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min_count</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40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최소 단어 수</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window</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10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문자열 창 크기</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sample</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1e-3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빈번한 단어에 대한 다운 샘플링</a:t>
                      </a:r>
                      <a:endPar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workers</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4</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병렬 처리 스레드 수</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ko-KR" altLang="ko-KR" sz="28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243921">
                <a:tc>
                  <a:txBody>
                    <a:bodyPr/>
                    <a:lstStyle/>
                    <a:p>
                      <a:pPr marL="171450" indent="-171450">
                        <a:buClr>
                          <a:srgbClr val="6600FF"/>
                        </a:buClr>
                        <a:buFont typeface="Wingdings" panose="05000000000000000000" pitchFamily="2" charset="2"/>
                        <a:buChar char="§"/>
                      </a:pPr>
                      <a:r>
                        <a:rPr kumimoji="0" lang="ko-KR" altLang="en-US" sz="105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rPr>
                        <a:t> 파라미터를 설정하고</a:t>
                      </a:r>
                      <a:r>
                        <a:rPr kumimoji="0" lang="en-US" altLang="ko-KR" sz="105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rPr>
                        <a:t>, </a:t>
                      </a:r>
                      <a:r>
                        <a:rPr kumimoji="0" lang="ko-KR" altLang="en-US" sz="105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rPr>
                        <a:t>전처리한 </a:t>
                      </a:r>
                      <a:r>
                        <a:rPr kumimoji="0" lang="en-US" altLang="ko-KR" sz="1050" b="1" i="0" u="none" strike="noStrike" cap="none" normalizeH="0" baseline="0" dirty="0" err="1">
                          <a:ln>
                            <a:noFill/>
                          </a:ln>
                          <a:solidFill>
                            <a:srgbClr val="6600FF"/>
                          </a:solidFill>
                          <a:effectLst/>
                          <a:latin typeface="굴림체" panose="020B0609000101010101" pitchFamily="49" charset="-127"/>
                          <a:ea typeface="굴림체" panose="020B0609000101010101" pitchFamily="49" charset="-127"/>
                        </a:rPr>
                        <a:t>traindata</a:t>
                      </a:r>
                      <a:r>
                        <a:rPr kumimoji="0" lang="ko-KR" altLang="en-US" sz="105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rPr>
                        <a:t>를 넣어서 </a:t>
                      </a:r>
                      <a:r>
                        <a:rPr kumimoji="0" lang="ko-KR" altLang="ko-KR" sz="105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rPr>
                        <a:t>Word2Vec</a:t>
                      </a:r>
                      <a:r>
                        <a:rPr kumimoji="0" lang="en-US" altLang="ko-KR" sz="105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rPr>
                        <a:t> model</a:t>
                      </a:r>
                      <a:r>
                        <a:rPr kumimoji="0" lang="ko-KR" altLang="en-US" sz="105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rPr>
                        <a:t>을 학습 시킴</a:t>
                      </a:r>
                      <a:endPar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graphicFrame>
        <p:nvGraphicFramePr>
          <p:cNvPr id="3" name="표 2">
            <a:extLst>
              <a:ext uri="{FF2B5EF4-FFF2-40B4-BE49-F238E27FC236}">
                <a16:creationId xmlns:a16="http://schemas.microsoft.com/office/drawing/2014/main" xmlns="" id="{20ABE12B-E09D-4C44-B5FA-00472ABA2D4E}"/>
              </a:ext>
            </a:extLst>
          </p:cNvPr>
          <p:cNvGraphicFramePr>
            <a:graphicFrameLocks noGrp="1"/>
          </p:cNvGraphicFramePr>
          <p:nvPr>
            <p:extLst>
              <p:ext uri="{D42A27DB-BD31-4B8C-83A1-F6EECF244321}">
                <p14:modId xmlns:p14="http://schemas.microsoft.com/office/powerpoint/2010/main" val="2113288633"/>
              </p:ext>
            </p:extLst>
          </p:nvPr>
        </p:nvGraphicFramePr>
        <p:xfrm>
          <a:off x="2583279" y="277355"/>
          <a:ext cx="6106301" cy="2141220"/>
        </p:xfrm>
        <a:graphic>
          <a:graphicData uri="http://schemas.openxmlformats.org/drawingml/2006/table">
            <a:tbl>
              <a:tblPr firstRow="1" bandRow="1">
                <a:tableStyleId>{5C22544A-7EE6-4342-B048-85BDC9FD1C3A}</a:tableStyleId>
              </a:tblPr>
              <a:tblGrid>
                <a:gridCol w="6106301">
                  <a:extLst>
                    <a:ext uri="{9D8B030D-6E8A-4147-A177-3AD203B41FA5}">
                      <a16:colId xmlns:a16="http://schemas.microsoft.com/office/drawing/2014/main" xmlns="" val="20001"/>
                    </a:ext>
                  </a:extLst>
                </a:gridCol>
              </a:tblGrid>
              <a:tr h="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sentences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5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5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전처리한 </a:t>
                      </a:r>
                      <a:r>
                        <a:rPr kumimoji="0" lang="en-US" altLang="ko-KR" sz="1050" b="0" i="0" u="none" strike="noStrike" cap="none" normalizeH="0" baseline="0" dirty="0" err="1">
                          <a:ln>
                            <a:noFill/>
                          </a:ln>
                          <a:solidFill>
                            <a:srgbClr val="FFFF00"/>
                          </a:solidFill>
                          <a:effectLst/>
                          <a:latin typeface="굴림" panose="020B0600000101010101" pitchFamily="50" charset="-127"/>
                          <a:ea typeface="굴림" panose="020B0600000101010101" pitchFamily="50" charset="-127"/>
                        </a:rPr>
                        <a:t>traindata</a:t>
                      </a:r>
                      <a:r>
                        <a:rPr kumimoji="0" lang="en-US" altLang="ko-KR" sz="105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(25,000</a:t>
                      </a:r>
                      <a:r>
                        <a:rPr kumimoji="0" lang="ko-KR" altLang="en-US" sz="105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개 리뷰</a:t>
                      </a:r>
                      <a:r>
                        <a:rPr kumimoji="0" lang="en-US" altLang="ko-KR" sz="105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a:t>
                      </a:r>
                      <a:endParaRPr kumimoji="0" lang="ko-KR" altLang="ko-KR" sz="1000" b="0" i="0" u="none" strike="noStrike" cap="none" normalizeH="0" baseline="0" dirty="0">
                        <a:ln>
                          <a:noFill/>
                        </a:ln>
                        <a:solidFill>
                          <a:srgbClr val="FFFF00"/>
                        </a:solidFill>
                        <a:effectLst/>
                        <a:latin typeface="Arial" panose="020B060402020202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199890797"/>
                  </a:ext>
                </a:extLst>
              </a:tr>
              <a:tr h="1033764">
                <a:tc>
                  <a:txBody>
                    <a:bodyPr/>
                    <a:lstStyle/>
                    <a:p>
                      <a:pPr marL="0" marR="0" lvl="0" indent="0" algn="just" defTabSz="685793" rtl="0" eaLnBrk="1" fontAlgn="auto" latinLnBrk="1" hangingPunct="1">
                        <a:lnSpc>
                          <a:spcPct val="100000"/>
                        </a:lnSpc>
                        <a:spcBef>
                          <a:spcPts val="0"/>
                        </a:spcBef>
                        <a:spcAft>
                          <a:spcPts val="0"/>
                        </a:spcAft>
                        <a:buClr>
                          <a:srgbClr val="6600FF"/>
                        </a:buClr>
                        <a:buSzTx/>
                        <a:buFontTx/>
                        <a:buNone/>
                        <a:tabLst/>
                        <a:defRPr/>
                      </a:pPr>
                      <a:r>
                        <a:rPr lang="en-US" altLang="ko-KR" sz="1000" b="1" dirty="0">
                          <a:solidFill>
                            <a:srgbClr val="FF0000"/>
                          </a:solidFill>
                          <a:latin typeface="굴림" panose="020B0600000101010101" pitchFamily="50" charset="-127"/>
                          <a:ea typeface="굴림" panose="020B0600000101010101" pitchFamily="50" charset="-127"/>
                        </a:rPr>
                        <a:t>[ [</a:t>
                      </a:r>
                      <a:r>
                        <a:rPr lang="en-US" altLang="ko-KR" sz="1000" dirty="0">
                          <a:latin typeface="굴림" panose="020B0600000101010101" pitchFamily="50" charset="-127"/>
                          <a:ea typeface="굴림" panose="020B0600000101010101" pitchFamily="50" charset="-127"/>
                        </a:rPr>
                        <a:t>'with', 'all', 'this', 'stuff', 'go', 'down', 'at', 'the', 'moment', 'with', '</a:t>
                      </a:r>
                      <a:r>
                        <a:rPr lang="en-US" altLang="ko-KR" sz="1000" dirty="0" err="1">
                          <a:latin typeface="굴림" panose="020B0600000101010101" pitchFamily="50" charset="-127"/>
                          <a:ea typeface="굴림" panose="020B0600000101010101" pitchFamily="50" charset="-127"/>
                        </a:rPr>
                        <a:t>mj</a:t>
                      </a:r>
                      <a:r>
                        <a:rPr lang="en-US" altLang="ko-KR" sz="1000" dirty="0">
                          <a:latin typeface="굴림" panose="020B0600000101010101" pitchFamily="50" charset="-127"/>
                          <a:ea typeface="굴림" panose="020B0600000101010101" pitchFamily="50" charset="-127"/>
                        </a:rPr>
                        <a:t>', '</a:t>
                      </a:r>
                      <a:r>
                        <a:rPr lang="en-US" altLang="ko-KR" sz="1000" dirty="0" err="1">
                          <a:latin typeface="굴림" panose="020B0600000101010101" pitchFamily="50" charset="-127"/>
                          <a:ea typeface="굴림" panose="020B0600000101010101" pitchFamily="50" charset="-127"/>
                        </a:rPr>
                        <a:t>i</a:t>
                      </a:r>
                      <a:r>
                        <a:rPr lang="en-US" altLang="ko-KR" sz="1000" dirty="0">
                          <a:latin typeface="굴림" panose="020B0600000101010101" pitchFamily="50" charset="-127"/>
                          <a:ea typeface="굴림" panose="020B0600000101010101" pitchFamily="50" charset="-127"/>
                        </a:rPr>
                        <a:t>', 've', 'start', 'listen', 'to', 'his', 'music', 'watch', 'the', 'odd', '</a:t>
                      </a:r>
                      <a:r>
                        <a:rPr lang="en-US" altLang="ko-KR" sz="1000" dirty="0" err="1">
                          <a:latin typeface="굴림" panose="020B0600000101010101" pitchFamily="50" charset="-127"/>
                          <a:ea typeface="굴림" panose="020B0600000101010101" pitchFamily="50" charset="-127"/>
                        </a:rPr>
                        <a:t>documentari</a:t>
                      </a:r>
                      <a:r>
                        <a:rPr lang="en-US" altLang="ko-KR" sz="1000" dirty="0">
                          <a:latin typeface="굴림" panose="020B0600000101010101" pitchFamily="50" charset="-127"/>
                          <a:ea typeface="굴림" panose="020B0600000101010101" pitchFamily="50" charset="-127"/>
                        </a:rPr>
                        <a:t>', 'here', 'and', 'there', 'watch', 'the', 'wiz', 'and', 'watch', 'moonwalk', 'again’</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  </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a:t>
                      </a:r>
                      <a:r>
                        <a:rPr lang="en-US" altLang="ko-KR" sz="1000" dirty="0" err="1">
                          <a:latin typeface="굴림" panose="020B0600000101010101" pitchFamily="50" charset="-127"/>
                          <a:ea typeface="굴림" panose="020B0600000101010101" pitchFamily="50" charset="-127"/>
                        </a:rPr>
                        <a:t>mayb</a:t>
                      </a:r>
                      <a:r>
                        <a:rPr lang="en-US" altLang="ko-KR" sz="1000" dirty="0">
                          <a:latin typeface="굴림" panose="020B0600000101010101" pitchFamily="50" charset="-127"/>
                          <a:ea typeface="굴림" panose="020B0600000101010101" pitchFamily="50" charset="-127"/>
                        </a:rPr>
                        <a:t>', '</a:t>
                      </a:r>
                      <a:r>
                        <a:rPr lang="en-US" altLang="ko-KR" sz="1000" dirty="0" err="1">
                          <a:latin typeface="굴림" panose="020B0600000101010101" pitchFamily="50" charset="-127"/>
                          <a:ea typeface="굴림" panose="020B0600000101010101" pitchFamily="50" charset="-127"/>
                        </a:rPr>
                        <a:t>i</a:t>
                      </a:r>
                      <a:r>
                        <a:rPr lang="en-US" altLang="ko-KR" sz="1000" dirty="0">
                          <a:latin typeface="굴림" panose="020B0600000101010101" pitchFamily="50" charset="-127"/>
                          <a:ea typeface="굴림" panose="020B0600000101010101" pitchFamily="50" charset="-127"/>
                        </a:rPr>
                        <a:t>', 'just', 'want', 'to', 'get', 'a', 'certain', 'insight', 'into', 'this', 'guy', 'who', '</a:t>
                      </a:r>
                      <a:r>
                        <a:rPr lang="en-US" altLang="ko-KR" sz="1000" dirty="0" err="1">
                          <a:latin typeface="굴림" panose="020B0600000101010101" pitchFamily="50" charset="-127"/>
                          <a:ea typeface="굴림" panose="020B0600000101010101" pitchFamily="50" charset="-127"/>
                        </a:rPr>
                        <a:t>i</a:t>
                      </a:r>
                      <a:r>
                        <a:rPr lang="en-US" altLang="ko-KR" sz="1000" dirty="0">
                          <a:latin typeface="굴림" panose="020B0600000101010101" pitchFamily="50" charset="-127"/>
                          <a:ea typeface="굴림" panose="020B0600000101010101" pitchFamily="50" charset="-127"/>
                        </a:rPr>
                        <a:t>', 'thought', 'was', '</a:t>
                      </a:r>
                      <a:r>
                        <a:rPr lang="en-US" altLang="ko-KR" sz="1000" dirty="0" err="1">
                          <a:latin typeface="굴림" panose="020B0600000101010101" pitchFamily="50" charset="-127"/>
                          <a:ea typeface="굴림" panose="020B0600000101010101" pitchFamily="50" charset="-127"/>
                        </a:rPr>
                        <a:t>realli</a:t>
                      </a:r>
                      <a:r>
                        <a:rPr lang="en-US" altLang="ko-KR" sz="1000" dirty="0">
                          <a:latin typeface="굴림" panose="020B0600000101010101" pitchFamily="50" charset="-127"/>
                          <a:ea typeface="굴림" panose="020B0600000101010101" pitchFamily="50" charset="-127"/>
                        </a:rPr>
                        <a:t>', 'cool', 'in', 'the', '</a:t>
                      </a:r>
                      <a:r>
                        <a:rPr lang="en-US" altLang="ko-KR" sz="1000" dirty="0" err="1">
                          <a:latin typeface="굴림" panose="020B0600000101010101" pitchFamily="50" charset="-127"/>
                          <a:ea typeface="굴림" panose="020B0600000101010101" pitchFamily="50" charset="-127"/>
                        </a:rPr>
                        <a:t>eighti</a:t>
                      </a:r>
                      <a:r>
                        <a:rPr lang="en-US" altLang="ko-KR" sz="1000" dirty="0">
                          <a:latin typeface="굴림" panose="020B0600000101010101" pitchFamily="50" charset="-127"/>
                          <a:ea typeface="굴림" panose="020B0600000101010101" pitchFamily="50" charset="-127"/>
                        </a:rPr>
                        <a:t>', 'just', 'to', '</a:t>
                      </a:r>
                      <a:r>
                        <a:rPr lang="en-US" altLang="ko-KR" sz="1000" dirty="0" err="1">
                          <a:latin typeface="굴림" panose="020B0600000101010101" pitchFamily="50" charset="-127"/>
                          <a:ea typeface="굴림" panose="020B0600000101010101" pitchFamily="50" charset="-127"/>
                        </a:rPr>
                        <a:t>mayb</a:t>
                      </a:r>
                      <a:r>
                        <a:rPr lang="en-US" altLang="ko-KR" sz="1000" dirty="0">
                          <a:latin typeface="굴림" panose="020B0600000101010101" pitchFamily="50" charset="-127"/>
                          <a:ea typeface="굴림" panose="020B0600000101010101" pitchFamily="50" charset="-127"/>
                        </a:rPr>
                        <a:t>', 'make', 'up', 'my', 'mind', 'whether', 'he', 'is', '</a:t>
                      </a:r>
                      <a:r>
                        <a:rPr lang="en-US" altLang="ko-KR" sz="1000" dirty="0" err="1">
                          <a:latin typeface="굴림" panose="020B0600000101010101" pitchFamily="50" charset="-127"/>
                          <a:ea typeface="굴림" panose="020B0600000101010101" pitchFamily="50" charset="-127"/>
                        </a:rPr>
                        <a:t>guilti</a:t>
                      </a:r>
                      <a:r>
                        <a:rPr lang="en-US" altLang="ko-KR" sz="1000" dirty="0">
                          <a:latin typeface="굴림" panose="020B0600000101010101" pitchFamily="50" charset="-127"/>
                          <a:ea typeface="굴림" panose="020B0600000101010101" pitchFamily="50" charset="-127"/>
                        </a:rPr>
                        <a:t>', 'or', '</a:t>
                      </a:r>
                      <a:r>
                        <a:rPr lang="en-US" altLang="ko-KR" sz="1000" dirty="0" err="1">
                          <a:latin typeface="굴림" panose="020B0600000101010101" pitchFamily="50" charset="-127"/>
                          <a:ea typeface="굴림" panose="020B0600000101010101" pitchFamily="50" charset="-127"/>
                        </a:rPr>
                        <a:t>innoc</a:t>
                      </a:r>
                      <a:r>
                        <a:rPr lang="en-US" altLang="ko-KR" sz="1000" dirty="0">
                          <a:latin typeface="굴림" panose="020B0600000101010101" pitchFamily="50" charset="-127"/>
                          <a:ea typeface="굴림" panose="020B0600000101010101" pitchFamily="50" charset="-127"/>
                        </a:rPr>
                        <a:t>’</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  </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'moonwalk', 'is', 'part', '</a:t>
                      </a:r>
                      <a:r>
                        <a:rPr lang="en-US" altLang="ko-KR" sz="1000" dirty="0" err="1">
                          <a:latin typeface="굴림" panose="020B0600000101010101" pitchFamily="50" charset="-127"/>
                          <a:ea typeface="굴림" panose="020B0600000101010101" pitchFamily="50" charset="-127"/>
                        </a:rPr>
                        <a:t>biographi</a:t>
                      </a:r>
                      <a:r>
                        <a:rPr lang="en-US" altLang="ko-KR" sz="1000" dirty="0">
                          <a:latin typeface="굴림" panose="020B0600000101010101" pitchFamily="50" charset="-127"/>
                          <a:ea typeface="굴림" panose="020B0600000101010101" pitchFamily="50" charset="-127"/>
                        </a:rPr>
                        <a:t>', 'part', '</a:t>
                      </a:r>
                      <a:r>
                        <a:rPr lang="en-US" altLang="ko-KR" sz="1000" dirty="0" err="1">
                          <a:latin typeface="굴림" panose="020B0600000101010101" pitchFamily="50" charset="-127"/>
                          <a:ea typeface="굴림" panose="020B0600000101010101" pitchFamily="50" charset="-127"/>
                        </a:rPr>
                        <a:t>featur</a:t>
                      </a:r>
                      <a:r>
                        <a:rPr lang="en-US" altLang="ko-KR" sz="1000" dirty="0">
                          <a:latin typeface="굴림" panose="020B0600000101010101" pitchFamily="50" charset="-127"/>
                          <a:ea typeface="굴림" panose="020B0600000101010101" pitchFamily="50" charset="-127"/>
                        </a:rPr>
                        <a:t>', 'film', 'which', '</a:t>
                      </a:r>
                      <a:r>
                        <a:rPr lang="en-US" altLang="ko-KR" sz="1000" dirty="0" err="1">
                          <a:latin typeface="굴림" panose="020B0600000101010101" pitchFamily="50" charset="-127"/>
                          <a:ea typeface="굴림" panose="020B0600000101010101" pitchFamily="50" charset="-127"/>
                        </a:rPr>
                        <a:t>i</a:t>
                      </a:r>
                      <a:r>
                        <a:rPr lang="en-US" altLang="ko-KR" sz="1000" dirty="0">
                          <a:latin typeface="굴림" panose="020B0600000101010101" pitchFamily="50" charset="-127"/>
                          <a:ea typeface="굴림" panose="020B0600000101010101" pitchFamily="50" charset="-127"/>
                        </a:rPr>
                        <a:t>', '</a:t>
                      </a:r>
                      <a:r>
                        <a:rPr lang="en-US" altLang="ko-KR" sz="1000" dirty="0" err="1">
                          <a:latin typeface="굴림" panose="020B0600000101010101" pitchFamily="50" charset="-127"/>
                          <a:ea typeface="굴림" panose="020B0600000101010101" pitchFamily="50" charset="-127"/>
                        </a:rPr>
                        <a:t>rememb</a:t>
                      </a:r>
                      <a:r>
                        <a:rPr lang="en-US" altLang="ko-KR" sz="1000" dirty="0">
                          <a:latin typeface="굴림" panose="020B0600000101010101" pitchFamily="50" charset="-127"/>
                          <a:ea typeface="굴림" panose="020B0600000101010101" pitchFamily="50" charset="-127"/>
                        </a:rPr>
                        <a:t>', 'go', 'to', 'see', 'at', 'the', 'cinema', 'when', 'it', 'was', 'origin', '</a:t>
                      </a:r>
                      <a:r>
                        <a:rPr lang="en-US" altLang="ko-KR" sz="1000" dirty="0" err="1">
                          <a:latin typeface="굴림" panose="020B0600000101010101" pitchFamily="50" charset="-127"/>
                          <a:ea typeface="굴림" panose="020B0600000101010101" pitchFamily="50" charset="-127"/>
                        </a:rPr>
                        <a:t>releas</a:t>
                      </a:r>
                      <a:r>
                        <a:rPr lang="en-US" altLang="ko-KR" sz="1000" dirty="0">
                          <a:latin typeface="굴림" panose="020B0600000101010101" pitchFamily="50" charset="-127"/>
                          <a:ea typeface="굴림" panose="020B0600000101010101" pitchFamily="50" charset="-127"/>
                        </a:rPr>
                        <a:t>’</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  </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a:t>
                      </a:r>
                      <a:r>
                        <a:rPr lang="en-US" altLang="ko-KR" sz="1000" dirty="0" err="1">
                          <a:latin typeface="굴림" panose="020B0600000101010101" pitchFamily="50" charset="-127"/>
                          <a:ea typeface="굴림" panose="020B0600000101010101" pitchFamily="50" charset="-127"/>
                        </a:rPr>
                        <a:t>whi</a:t>
                      </a:r>
                      <a:r>
                        <a:rPr lang="en-US" altLang="ko-KR" sz="1000" dirty="0">
                          <a:latin typeface="굴림" panose="020B0600000101010101" pitchFamily="50" charset="-127"/>
                          <a:ea typeface="굴림" panose="020B0600000101010101" pitchFamily="50" charset="-127"/>
                        </a:rPr>
                        <a:t>', 'he', 'want', '</a:t>
                      </a:r>
                      <a:r>
                        <a:rPr lang="en-US" altLang="ko-KR" sz="1000" dirty="0" err="1">
                          <a:latin typeface="굴림" panose="020B0600000101010101" pitchFamily="50" charset="-127"/>
                          <a:ea typeface="굴림" panose="020B0600000101010101" pitchFamily="50" charset="-127"/>
                        </a:rPr>
                        <a:t>mj</a:t>
                      </a:r>
                      <a:r>
                        <a:rPr lang="en-US" altLang="ko-KR" sz="1000" dirty="0">
                          <a:latin typeface="굴림" panose="020B0600000101010101" pitchFamily="50" charset="-127"/>
                          <a:ea typeface="굴림" panose="020B0600000101010101" pitchFamily="50" charset="-127"/>
                        </a:rPr>
                        <a:t>', 'dead', 'so', 'bad', 'is', 'beyond', 'me’</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  </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a:t>
                      </a:r>
                      <a:r>
                        <a:rPr lang="en-US" altLang="ko-KR" sz="1000" dirty="0" err="1">
                          <a:latin typeface="굴림" panose="020B0600000101010101" pitchFamily="50" charset="-127"/>
                          <a:ea typeface="굴림" panose="020B0600000101010101" pitchFamily="50" charset="-127"/>
                        </a:rPr>
                        <a:t>becaus</a:t>
                      </a:r>
                      <a:r>
                        <a:rPr lang="en-US" altLang="ko-KR" sz="1000" dirty="0">
                          <a:latin typeface="굴림" panose="020B0600000101010101" pitchFamily="50" charset="-127"/>
                          <a:ea typeface="굴림" panose="020B0600000101010101" pitchFamily="50" charset="-127"/>
                        </a:rPr>
                        <a:t>', '</a:t>
                      </a:r>
                      <a:r>
                        <a:rPr lang="en-US" altLang="ko-KR" sz="1000" dirty="0" err="1">
                          <a:latin typeface="굴림" panose="020B0600000101010101" pitchFamily="50" charset="-127"/>
                          <a:ea typeface="굴림" panose="020B0600000101010101" pitchFamily="50" charset="-127"/>
                        </a:rPr>
                        <a:t>mj</a:t>
                      </a:r>
                      <a:r>
                        <a:rPr lang="en-US" altLang="ko-KR" sz="1000" dirty="0">
                          <a:latin typeface="굴림" panose="020B0600000101010101" pitchFamily="50" charset="-127"/>
                          <a:ea typeface="굴림" panose="020B0600000101010101" pitchFamily="50" charset="-127"/>
                        </a:rPr>
                        <a:t>', 'overheard', 'his', 'plan’</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 ~~~~~~~~~~~~~~~~~~~~~~~ </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'after', 'she', 'find', 'out', 'that', 'her', 'dead', 'aunt', 'has', 'left', 'her', 'some', 'stuff', '</a:t>
                      </a:r>
                      <a:r>
                        <a:rPr lang="en-US" altLang="ko-KR" sz="1000" dirty="0" err="1">
                          <a:latin typeface="굴림" panose="020B0600000101010101" pitchFamily="50" charset="-127"/>
                          <a:ea typeface="굴림" panose="020B0600000101010101" pitchFamily="50" charset="-127"/>
                        </a:rPr>
                        <a:t>elvira</a:t>
                      </a:r>
                      <a:r>
                        <a:rPr lang="en-US" altLang="ko-KR" sz="1000" dirty="0">
                          <a:latin typeface="굴림" panose="020B0600000101010101" pitchFamily="50" charset="-127"/>
                          <a:ea typeface="굴림" panose="020B0600000101010101" pitchFamily="50" charset="-127"/>
                        </a:rPr>
                        <a:t>', '</a:t>
                      </a:r>
                      <a:r>
                        <a:rPr lang="en-US" altLang="ko-KR" sz="1000" dirty="0" err="1">
                          <a:latin typeface="굴림" panose="020B0600000101010101" pitchFamily="50" charset="-127"/>
                          <a:ea typeface="굴림" panose="020B0600000101010101" pitchFamily="50" charset="-127"/>
                        </a:rPr>
                        <a:t>goe</a:t>
                      </a:r>
                      <a:r>
                        <a:rPr lang="en-US" altLang="ko-KR" sz="1000" dirty="0">
                          <a:latin typeface="굴림" panose="020B0600000101010101" pitchFamily="50" charset="-127"/>
                          <a:ea typeface="굴림" panose="020B0600000101010101" pitchFamily="50" charset="-127"/>
                        </a:rPr>
                        <a:t>', 'to', '</a:t>
                      </a:r>
                      <a:r>
                        <a:rPr lang="en-US" altLang="ko-KR" sz="1000" dirty="0" err="1">
                          <a:latin typeface="굴림" panose="020B0600000101010101" pitchFamily="50" charset="-127"/>
                          <a:ea typeface="굴림" panose="020B0600000101010101" pitchFamily="50" charset="-127"/>
                        </a:rPr>
                        <a:t>england</a:t>
                      </a:r>
                      <a:r>
                        <a:rPr lang="en-US" altLang="ko-KR" sz="1000" dirty="0">
                          <a:latin typeface="굴림" panose="020B0600000101010101" pitchFamily="50" charset="-127"/>
                          <a:ea typeface="굴림" panose="020B0600000101010101" pitchFamily="50" charset="-127"/>
                        </a:rPr>
                        <a:t>', 'to', 'pick', 'it', 'up', 'hope', 'it', 'will', 'be', 'some', 'money’</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  </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'but', 'to', 'her', 'horror', '</a:t>
                      </a:r>
                      <a:r>
                        <a:rPr lang="en-US" altLang="ko-KR" sz="1000" dirty="0" err="1">
                          <a:latin typeface="굴림" panose="020B0600000101010101" pitchFamily="50" charset="-127"/>
                          <a:ea typeface="굴림" panose="020B0600000101010101" pitchFamily="50" charset="-127"/>
                        </a:rPr>
                        <a:t>elvira</a:t>
                      </a:r>
                      <a:r>
                        <a:rPr lang="en-US" altLang="ko-KR" sz="1000" dirty="0">
                          <a:latin typeface="굴림" panose="020B0600000101010101" pitchFamily="50" charset="-127"/>
                          <a:ea typeface="굴림" panose="020B0600000101010101" pitchFamily="50" charset="-127"/>
                        </a:rPr>
                        <a:t>', 'find', 'out', 'that', 'all', 'her', 'aunt', 'has', 'left', 'her', 'is', 'her', '</a:t>
                      </a:r>
                      <a:r>
                        <a:rPr lang="en-US" altLang="ko-KR" sz="1000" dirty="0" err="1">
                          <a:latin typeface="굴림" panose="020B0600000101010101" pitchFamily="50" charset="-127"/>
                          <a:ea typeface="굴림" panose="020B0600000101010101" pitchFamily="50" charset="-127"/>
                        </a:rPr>
                        <a:t>hous</a:t>
                      </a:r>
                      <a:r>
                        <a:rPr lang="en-US" altLang="ko-KR" sz="1000" dirty="0">
                          <a:latin typeface="굴림" panose="020B0600000101010101" pitchFamily="50" charset="-127"/>
                          <a:ea typeface="굴림" panose="020B0600000101010101" pitchFamily="50" charset="-127"/>
                        </a:rPr>
                        <a:t>', 'her', 'dog', 'and', 'a', 'cookbook’</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  </a:t>
                      </a:r>
                      <a:r>
                        <a:rPr lang="en-US" altLang="ko-KR" sz="1000" b="1" dirty="0">
                          <a:solidFill>
                            <a:srgbClr val="FF0000"/>
                          </a:solidFill>
                          <a:latin typeface="굴림" panose="020B0600000101010101" pitchFamily="50" charset="-127"/>
                          <a:ea typeface="굴림" panose="020B0600000101010101" pitchFamily="50" charset="-127"/>
                        </a:rPr>
                        <a:t>[</a:t>
                      </a:r>
                      <a:r>
                        <a:rPr lang="en-US" altLang="ko-KR" sz="1000" dirty="0">
                          <a:latin typeface="굴림" panose="020B0600000101010101" pitchFamily="50" charset="-127"/>
                          <a:ea typeface="굴림" panose="020B0600000101010101" pitchFamily="50" charset="-127"/>
                        </a:rPr>
                        <a:t>'</a:t>
                      </a:r>
                      <a:r>
                        <a:rPr lang="en-US" altLang="ko-KR" sz="1000" dirty="0" err="1">
                          <a:latin typeface="굴림" panose="020B0600000101010101" pitchFamily="50" charset="-127"/>
                          <a:ea typeface="굴림" panose="020B0600000101010101" pitchFamily="50" charset="-127"/>
                        </a:rPr>
                        <a:t>elvira</a:t>
                      </a:r>
                      <a:r>
                        <a:rPr lang="en-US" altLang="ko-KR" sz="1000" dirty="0">
                          <a:latin typeface="굴림" panose="020B0600000101010101" pitchFamily="50" charset="-127"/>
                          <a:ea typeface="굴림" panose="020B0600000101010101" pitchFamily="50" charset="-127"/>
                        </a:rPr>
                        <a:t>', '</a:t>
                      </a:r>
                      <a:r>
                        <a:rPr lang="en-US" altLang="ko-KR" sz="1000" dirty="0" err="1">
                          <a:latin typeface="굴림" panose="020B0600000101010101" pitchFamily="50" charset="-127"/>
                          <a:ea typeface="굴림" panose="020B0600000101010101" pitchFamily="50" charset="-127"/>
                        </a:rPr>
                        <a:t>decid</a:t>
                      </a:r>
                      <a:r>
                        <a:rPr lang="en-US" altLang="ko-KR" sz="1000" dirty="0">
                          <a:latin typeface="굴림" panose="020B0600000101010101" pitchFamily="50" charset="-127"/>
                          <a:ea typeface="굴림" panose="020B0600000101010101" pitchFamily="50" charset="-127"/>
                        </a:rPr>
                        <a:t>', 'to', '</a:t>
                      </a:r>
                      <a:r>
                        <a:rPr lang="en-US" altLang="ko-KR" sz="1000" dirty="0" err="1">
                          <a:latin typeface="굴림" panose="020B0600000101010101" pitchFamily="50" charset="-127"/>
                          <a:ea typeface="굴림" panose="020B0600000101010101" pitchFamily="50" charset="-127"/>
                        </a:rPr>
                        <a:t>settl</a:t>
                      </a:r>
                      <a:r>
                        <a:rPr lang="en-US" altLang="ko-KR" sz="1000" dirty="0">
                          <a:latin typeface="굴림" panose="020B0600000101010101" pitchFamily="50" charset="-127"/>
                          <a:ea typeface="굴림" panose="020B0600000101010101" pitchFamily="50" charset="-127"/>
                        </a:rPr>
                        <a:t>', 'in', 'the', '</a:t>
                      </a:r>
                      <a:r>
                        <a:rPr lang="en-US" altLang="ko-KR" sz="1000" dirty="0" err="1">
                          <a:latin typeface="굴림" panose="020B0600000101010101" pitchFamily="50" charset="-127"/>
                          <a:ea typeface="굴림" panose="020B0600000101010101" pitchFamily="50" charset="-127"/>
                        </a:rPr>
                        <a:t>hous</a:t>
                      </a:r>
                      <a:r>
                        <a:rPr lang="en-US" altLang="ko-KR" sz="1000" dirty="0">
                          <a:latin typeface="굴림" panose="020B0600000101010101" pitchFamily="50" charset="-127"/>
                          <a:ea typeface="굴림" panose="020B0600000101010101" pitchFamily="50" charset="-127"/>
                        </a:rPr>
                        <a:t>', 'anyway', 'but', 'with', 'her', 'strike', 'dark', 'look', 'and', 'her', 'stun', '</a:t>
                      </a:r>
                      <a:r>
                        <a:rPr lang="en-US" altLang="ko-KR" sz="1000" dirty="0" err="1">
                          <a:latin typeface="굴림" panose="020B0600000101010101" pitchFamily="50" charset="-127"/>
                          <a:ea typeface="굴림" panose="020B0600000101010101" pitchFamily="50" charset="-127"/>
                        </a:rPr>
                        <a:t>featur</a:t>
                      </a:r>
                      <a:r>
                        <a:rPr lang="en-US" altLang="ko-KR" sz="1000" dirty="0">
                          <a:latin typeface="굴림" panose="020B0600000101010101" pitchFamily="50" charset="-127"/>
                          <a:ea typeface="굴림" panose="020B0600000101010101" pitchFamily="50" charset="-127"/>
                        </a:rPr>
                        <a:t>', 'she', 'will', 'not', 'be', '</a:t>
                      </a:r>
                      <a:r>
                        <a:rPr lang="en-US" altLang="ko-KR" sz="1000" dirty="0" err="1">
                          <a:latin typeface="굴림" panose="020B0600000101010101" pitchFamily="50" charset="-127"/>
                          <a:ea typeface="굴림" panose="020B0600000101010101" pitchFamily="50" charset="-127"/>
                        </a:rPr>
                        <a:t>abl</a:t>
                      </a:r>
                      <a:r>
                        <a:rPr lang="en-US" altLang="ko-KR" sz="1000" dirty="0">
                          <a:latin typeface="굴림" panose="020B0600000101010101" pitchFamily="50" charset="-127"/>
                          <a:ea typeface="굴림" panose="020B0600000101010101" pitchFamily="50" charset="-127"/>
                        </a:rPr>
                        <a:t>', 'to', 'live', 'in', '</a:t>
                      </a:r>
                      <a:r>
                        <a:rPr lang="en-US" altLang="ko-KR" sz="1000" dirty="0" err="1">
                          <a:latin typeface="굴림" panose="020B0600000101010101" pitchFamily="50" charset="-127"/>
                          <a:ea typeface="굴림" panose="020B0600000101010101" pitchFamily="50" charset="-127"/>
                        </a:rPr>
                        <a:t>peac</a:t>
                      </a:r>
                      <a:r>
                        <a:rPr lang="en-US" altLang="ko-KR" sz="1000" dirty="0">
                          <a:latin typeface="굴림" panose="020B0600000101010101" pitchFamily="50" charset="-127"/>
                          <a:ea typeface="굴림" panose="020B0600000101010101" pitchFamily="50" charset="-127"/>
                        </a:rPr>
                        <a:t>’</a:t>
                      </a:r>
                      <a:r>
                        <a:rPr lang="en-US" altLang="ko-KR" sz="1000" b="1" dirty="0">
                          <a:solidFill>
                            <a:srgbClr val="FF0000"/>
                          </a:solidFill>
                          <a:latin typeface="굴림" panose="020B0600000101010101" pitchFamily="50" charset="-127"/>
                          <a:ea typeface="굴림" panose="020B0600000101010101" pitchFamily="50" charset="-127"/>
                        </a:rPr>
                        <a:t>] ]</a:t>
                      </a:r>
                      <a:endParaRPr kumimoji="0" lang="ko-KR" altLang="en-US" sz="1000" b="0"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endParaRPr>
                    </a:p>
                  </a:txBody>
                  <a:tcPr marL="0" marR="90000" marT="0" marB="0" anchor="ctr">
                    <a:lnL w="12700" cap="flat" cmpd="sng" algn="ctr">
                      <a:solidFill>
                        <a:srgbClr val="D92A6E"/>
                      </a:solidFill>
                      <a:prstDash val="solid"/>
                      <a:round/>
                      <a:headEnd type="none" w="med" len="med"/>
                      <a:tailEnd type="none" w="med" len="med"/>
                    </a:lnL>
                    <a:lnR w="12700" cap="flat" cmpd="sng" algn="ctr">
                      <a:solidFill>
                        <a:srgbClr val="D92A6E"/>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cxnSp>
        <p:nvCxnSpPr>
          <p:cNvPr id="8" name="직선 화살표 연결선 7">
            <a:extLst>
              <a:ext uri="{FF2B5EF4-FFF2-40B4-BE49-F238E27FC236}">
                <a16:creationId xmlns:a16="http://schemas.microsoft.com/office/drawing/2014/main" xmlns="" id="{DF1EE311-2366-4F83-8AF9-097145E2F41A}"/>
              </a:ext>
            </a:extLst>
          </p:cNvPr>
          <p:cNvCxnSpPr>
            <a:cxnSpLocks/>
          </p:cNvCxnSpPr>
          <p:nvPr/>
        </p:nvCxnSpPr>
        <p:spPr>
          <a:xfrm flipH="1">
            <a:off x="4862384" y="2413171"/>
            <a:ext cx="457561" cy="960224"/>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24BE7A5C-EFE9-46CA-8E12-C587BD28AD11}"/>
              </a:ext>
            </a:extLst>
          </p:cNvPr>
          <p:cNvSpPr txBox="1"/>
          <p:nvPr/>
        </p:nvSpPr>
        <p:spPr>
          <a:xfrm>
            <a:off x="242767" y="525459"/>
            <a:ext cx="1828800" cy="40011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a:t>
            </a:r>
            <a:endParaRPr lang="ko-KR" altLang="en-US" dirty="0"/>
          </a:p>
        </p:txBody>
      </p:sp>
      <p:cxnSp>
        <p:nvCxnSpPr>
          <p:cNvPr id="11" name="직선 연결선 10">
            <a:extLst>
              <a:ext uri="{FF2B5EF4-FFF2-40B4-BE49-F238E27FC236}">
                <a16:creationId xmlns:a16="http://schemas.microsoft.com/office/drawing/2014/main" xmlns="" id="{5CFC6A98-44AC-4728-BEBA-550BC9ABC7E3}"/>
              </a:ext>
            </a:extLst>
          </p:cNvPr>
          <p:cNvCxnSpPr>
            <a:cxnSpLocks/>
          </p:cNvCxnSpPr>
          <p:nvPr/>
        </p:nvCxnSpPr>
        <p:spPr>
          <a:xfrm>
            <a:off x="2071567"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CBDBC3D8-A69B-4C7B-96BA-6D7C188F9422}"/>
              </a:ext>
            </a:extLst>
          </p:cNvPr>
          <p:cNvSpPr txBox="1"/>
          <p:nvPr/>
        </p:nvSpPr>
        <p:spPr>
          <a:xfrm>
            <a:off x="277416" y="3137860"/>
            <a:ext cx="1828800" cy="338554"/>
          </a:xfrm>
          <a:prstGeom prst="rect">
            <a:avLst/>
          </a:prstGeom>
          <a:noFill/>
        </p:spPr>
        <p:txBody>
          <a:bodyPr wrap="square" rtlCol="0">
            <a:spAutoFit/>
          </a:bodyPr>
          <a:lstStyle/>
          <a:p>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model </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생성</a:t>
            </a:r>
            <a:endParaRPr lang="ko-KR" altLang="en-US" sz="1600" dirty="0"/>
          </a:p>
        </p:txBody>
      </p:sp>
      <p:sp>
        <p:nvSpPr>
          <p:cNvPr id="14" name="직사각형 13">
            <a:extLst>
              <a:ext uri="{FF2B5EF4-FFF2-40B4-BE49-F238E27FC236}">
                <a16:creationId xmlns:a16="http://schemas.microsoft.com/office/drawing/2014/main" xmlns="" id="{F40E26B3-1E3E-4056-B4F5-624825CF5A9B}"/>
              </a:ext>
            </a:extLst>
          </p:cNvPr>
          <p:cNvSpPr/>
          <p:nvPr/>
        </p:nvSpPr>
        <p:spPr>
          <a:xfrm>
            <a:off x="2617927" y="3373398"/>
            <a:ext cx="353874" cy="18535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xmlns="" id="{8CA98B72-3F31-4AA2-82AC-69223CFDE122}"/>
              </a:ext>
            </a:extLst>
          </p:cNvPr>
          <p:cNvSpPr/>
          <p:nvPr/>
        </p:nvSpPr>
        <p:spPr>
          <a:xfrm>
            <a:off x="4127155" y="3842952"/>
            <a:ext cx="2693771" cy="157058"/>
          </a:xfrm>
          <a:prstGeom prst="rect">
            <a:avLst/>
          </a:prstGeom>
          <a:noFill/>
          <a:ln>
            <a:solidFill>
              <a:srgbClr val="CC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78602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582028131"/>
              </p:ext>
            </p:extLst>
          </p:nvPr>
        </p:nvGraphicFramePr>
        <p:xfrm>
          <a:off x="1062681" y="755309"/>
          <a:ext cx="7562333" cy="3540117"/>
        </p:xfrm>
        <a:graphic>
          <a:graphicData uri="http://schemas.openxmlformats.org/drawingml/2006/table">
            <a:tbl>
              <a:tblPr firstRow="1" bandRow="1">
                <a:tableStyleId>{5C22544A-7EE6-4342-B048-85BDC9FD1C3A}</a:tableStyleId>
              </a:tblPr>
              <a:tblGrid>
                <a:gridCol w="7562333">
                  <a:extLst>
                    <a:ext uri="{9D8B030D-6E8A-4147-A177-3AD203B41FA5}">
                      <a16:colId xmlns:a16="http://schemas.microsoft.com/office/drawing/2014/main" xmlns="" val="20001"/>
                    </a:ext>
                  </a:extLst>
                </a:gridCol>
              </a:tblGrid>
              <a:tr h="111480">
                <a:tc>
                  <a:txBody>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model.wv.</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len</a:t>
                      </a: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index2word</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lang="en-US" altLang="ko-KR" sz="1000" b="1" kern="0" dirty="0">
                          <a:solidFill>
                            <a:srgbClr val="FFFF00"/>
                          </a:solidFill>
                          <a:latin typeface="굴림" panose="020B0600000101010101" pitchFamily="50" charset="-127"/>
                          <a:ea typeface="굴림" panose="020B0600000101010101" pitchFamily="50" charset="-127"/>
                        </a:rPr>
                        <a:t>model</a:t>
                      </a:r>
                      <a:r>
                        <a:rPr lang="ko-KR" altLang="en-US" sz="1000" b="1" kern="0" dirty="0">
                          <a:solidFill>
                            <a:srgbClr val="FFFF00"/>
                          </a:solidFill>
                          <a:latin typeface="굴림" panose="020B0600000101010101" pitchFamily="50" charset="-127"/>
                          <a:ea typeface="굴림" panose="020B0600000101010101" pitchFamily="50" charset="-127"/>
                        </a:rPr>
                        <a:t>의 단어를 담은 </a:t>
                      </a:r>
                      <a:r>
                        <a:rPr lang="en-US" altLang="ko-KR" sz="1000" b="1" kern="0" dirty="0">
                          <a:solidFill>
                            <a:srgbClr val="FFFF00"/>
                          </a:solidFill>
                          <a:latin typeface="굴림" panose="020B0600000101010101" pitchFamily="50" charset="-127"/>
                          <a:ea typeface="굴림" panose="020B0600000101010101" pitchFamily="50" charset="-127"/>
                        </a:rPr>
                        <a:t>list.</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len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(model.wv.index2word)</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11986</a:t>
                      </a:r>
                      <a:endParaRPr kumimoji="0" lang="ko-KR" altLang="ko-KR" sz="1000" b="0" i="0" u="none" strike="noStrike" cap="none" normalizeH="0" baseline="0" dirty="0">
                        <a:ln>
                          <a:noFill/>
                        </a:ln>
                        <a:solidFill>
                          <a:srgbClr val="FFFF00"/>
                        </a:solidFill>
                        <a:effectLst/>
                        <a:latin typeface="Arial" panose="020B0604020202020204" pitchFamily="34" charset="0"/>
                      </a:endParaRPr>
                    </a:p>
                  </a:txBody>
                  <a:tcPr marL="0" marR="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148314">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kumimoji="0" lang="en-US" altLang="ko-KR" sz="300" b="1" i="0" u="none" strike="noStrike" cap="none" normalizeH="0" baseline="0" dirty="0">
                        <a:ln>
                          <a:noFill/>
                        </a:ln>
                        <a:solidFill>
                          <a:srgbClr val="0000FF"/>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ko-KR" altLang="ko-KR" sz="1200" b="1" i="0" u="none" strike="noStrike" cap="none" normalizeH="0" baseline="0" dirty="0">
                          <a:ln>
                            <a:noFill/>
                          </a:ln>
                          <a:solidFill>
                            <a:srgbClr val="0000FF"/>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'the', 'and', 'a', 'of', 'to', 'is', 'it', 'in', 'i', 'this', 'that', 'movi',</a:t>
                      </a:r>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'paulett', 'petulia', 'amira', 'jacey'</a:t>
                      </a:r>
                      <a:r>
                        <a:rPr kumimoji="0" lang="ko-KR" altLang="ko-KR" sz="1200" b="1" i="0" u="none" strike="noStrike" cap="none" normalizeH="0" baseline="0" dirty="0">
                          <a:ln>
                            <a:noFill/>
                          </a:ln>
                          <a:solidFill>
                            <a:srgbClr val="0000FF"/>
                          </a:solidFill>
                          <a:effectLst/>
                          <a:latin typeface="굴림" panose="020B0600000101010101" pitchFamily="50" charset="-127"/>
                          <a:ea typeface="굴림" panose="020B0600000101010101" pitchFamily="50" charset="-127"/>
                        </a:rPr>
                        <a:t>]</a:t>
                      </a:r>
                      <a:r>
                        <a:rPr kumimoji="0" lang="ko-KR"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493641">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8"/>
                  </a:ext>
                </a:extLst>
              </a:tr>
              <a:tr h="253092">
                <a:tc>
                  <a:txBody>
                    <a:bodyPr/>
                    <a:lstStyle/>
                    <a:p>
                      <a:pPr marL="0" marR="0" lvl="0" indent="0" algn="l" defTabSz="685793" rtl="0" eaLnBrk="1" fontAlgn="auto" latinLnBrk="1" hangingPunct="1">
                        <a:lnSpc>
                          <a:spcPct val="11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model.wv</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syn0</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1"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rPr>
                        <a:t>각</a:t>
                      </a:r>
                      <a:r>
                        <a:rPr kumimoji="0" lang="en-US" altLang="ko-KR" sz="1000" b="1"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1"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rPr>
                        <a:t>단어의 벡터 값을 담은 </a:t>
                      </a:r>
                      <a:r>
                        <a:rPr kumimoji="0" lang="en-US" altLang="ko-KR" sz="1000" b="1" i="0" u="none" strike="noStrike" kern="0" cap="none" normalizeH="0" baseline="0" dirty="0" err="1">
                          <a:ln>
                            <a:noFill/>
                          </a:ln>
                          <a:solidFill>
                            <a:srgbClr val="FFFF00"/>
                          </a:solidFill>
                          <a:effectLst/>
                          <a:latin typeface="굴림" panose="020B0600000101010101" pitchFamily="50" charset="-127"/>
                          <a:ea typeface="굴림" panose="020B0600000101010101" pitchFamily="50" charset="-127"/>
                        </a:rPr>
                        <a:t>numpy</a:t>
                      </a:r>
                      <a:r>
                        <a:rPr kumimoji="0" lang="en-US" altLang="ko-KR" sz="1000" b="1"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1"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rPr>
                        <a:t>배열</a:t>
                      </a:r>
                      <a:endParaRPr kumimoji="0" lang="en-US" altLang="ko-KR" sz="1000" b="1"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10000"/>
                        </a:lnSpc>
                        <a:spcBef>
                          <a:spcPts val="0"/>
                        </a:spcBef>
                        <a:spcAft>
                          <a:spcPts val="0"/>
                        </a:spcAft>
                        <a:buClr>
                          <a:srgbClr val="6600FF"/>
                        </a:buClr>
                        <a:buSzTx/>
                        <a:buFont typeface="Wingdings" panose="05000000000000000000" pitchFamily="2" charset="2"/>
                        <a:buNone/>
                        <a:tabLst/>
                        <a:defRPr/>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model.wv.syn0</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shape</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lang="en-US" altLang="ko-KR" sz="1000" b="0" dirty="0">
                          <a:solidFill>
                            <a:srgbClr val="FFFF00"/>
                          </a:solidFill>
                          <a:latin typeface="굴림" panose="020B0600000101010101" pitchFamily="50" charset="-127"/>
                          <a:ea typeface="굴림" panose="020B0600000101010101" pitchFamily="50" charset="-127"/>
                          <a:cs typeface="Tahoma" panose="020B0604030504040204" pitchFamily="34" charset="0"/>
                        </a:rPr>
                        <a:t># (11986, 300)</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행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단어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열</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단어의 벡터 값 </a:t>
                      </a:r>
                      <a:endParaRPr lang="en-US" altLang="ko-KR" sz="10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9"/>
                  </a:ext>
                </a:extLst>
              </a:tr>
              <a:tr h="1460999">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chemeClr val="tx1"/>
                          </a:solidFill>
                          <a:effectLst/>
                          <a:latin typeface="Arial Unicode MS" panose="020B0604020202020204" pitchFamily="50" charset="-127"/>
                          <a:ea typeface="var(--jp-code-font-family)"/>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9000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10"/>
                  </a:ext>
                </a:extLst>
              </a:tr>
            </a:tbl>
          </a:graphicData>
        </a:graphic>
      </p:graphicFrame>
      <p:graphicFrame>
        <p:nvGraphicFramePr>
          <p:cNvPr id="4" name="표 3"/>
          <p:cNvGraphicFramePr>
            <a:graphicFrameLocks noGrp="1"/>
          </p:cNvGraphicFramePr>
          <p:nvPr>
            <p:extLst>
              <p:ext uri="{D42A27DB-BD31-4B8C-83A1-F6EECF244321}">
                <p14:modId xmlns:p14="http://schemas.microsoft.com/office/powerpoint/2010/main" val="1319381045"/>
              </p:ext>
            </p:extLst>
          </p:nvPr>
        </p:nvGraphicFramePr>
        <p:xfrm>
          <a:off x="1062682" y="2316066"/>
          <a:ext cx="7562332" cy="1600200"/>
        </p:xfrm>
        <a:graphic>
          <a:graphicData uri="http://schemas.openxmlformats.org/drawingml/2006/table">
            <a:tbl>
              <a:tblPr firstRow="1" bandRow="1">
                <a:tableStyleId>{5C22544A-7EE6-4342-B048-85BDC9FD1C3A}</a:tableStyleId>
              </a:tblPr>
              <a:tblGrid>
                <a:gridCol w="515287">
                  <a:extLst>
                    <a:ext uri="{9D8B030D-6E8A-4147-A177-3AD203B41FA5}">
                      <a16:colId xmlns:a16="http://schemas.microsoft.com/office/drawing/2014/main" xmlns="" val="20000"/>
                    </a:ext>
                  </a:extLst>
                </a:gridCol>
                <a:gridCol w="583395">
                  <a:extLst>
                    <a:ext uri="{9D8B030D-6E8A-4147-A177-3AD203B41FA5}">
                      <a16:colId xmlns:a16="http://schemas.microsoft.com/office/drawing/2014/main" xmlns="" val="20001"/>
                    </a:ext>
                  </a:extLst>
                </a:gridCol>
                <a:gridCol w="215524">
                  <a:extLst>
                    <a:ext uri="{9D8B030D-6E8A-4147-A177-3AD203B41FA5}">
                      <a16:colId xmlns:a16="http://schemas.microsoft.com/office/drawing/2014/main" xmlns="" val="20002"/>
                    </a:ext>
                  </a:extLst>
                </a:gridCol>
                <a:gridCol w="215524">
                  <a:extLst>
                    <a:ext uri="{9D8B030D-6E8A-4147-A177-3AD203B41FA5}">
                      <a16:colId xmlns:a16="http://schemas.microsoft.com/office/drawing/2014/main" xmlns="" val="20003"/>
                    </a:ext>
                  </a:extLst>
                </a:gridCol>
                <a:gridCol w="846700">
                  <a:extLst>
                    <a:ext uri="{9D8B030D-6E8A-4147-A177-3AD203B41FA5}">
                      <a16:colId xmlns:a16="http://schemas.microsoft.com/office/drawing/2014/main" xmlns="" val="20004"/>
                    </a:ext>
                  </a:extLst>
                </a:gridCol>
                <a:gridCol w="871178">
                  <a:extLst>
                    <a:ext uri="{9D8B030D-6E8A-4147-A177-3AD203B41FA5}">
                      <a16:colId xmlns:a16="http://schemas.microsoft.com/office/drawing/2014/main" xmlns="" val="20005"/>
                    </a:ext>
                  </a:extLst>
                </a:gridCol>
                <a:gridCol w="848815">
                  <a:extLst>
                    <a:ext uri="{9D8B030D-6E8A-4147-A177-3AD203B41FA5}">
                      <a16:colId xmlns:a16="http://schemas.microsoft.com/office/drawing/2014/main" xmlns="" val="20006"/>
                    </a:ext>
                  </a:extLst>
                </a:gridCol>
                <a:gridCol w="470876">
                  <a:extLst>
                    <a:ext uri="{9D8B030D-6E8A-4147-A177-3AD203B41FA5}">
                      <a16:colId xmlns:a16="http://schemas.microsoft.com/office/drawing/2014/main" xmlns="" val="20007"/>
                    </a:ext>
                  </a:extLst>
                </a:gridCol>
                <a:gridCol w="836423">
                  <a:extLst>
                    <a:ext uri="{9D8B030D-6E8A-4147-A177-3AD203B41FA5}">
                      <a16:colId xmlns:a16="http://schemas.microsoft.com/office/drawing/2014/main" xmlns="" val="20008"/>
                    </a:ext>
                  </a:extLst>
                </a:gridCol>
                <a:gridCol w="848815">
                  <a:extLst>
                    <a:ext uri="{9D8B030D-6E8A-4147-A177-3AD203B41FA5}">
                      <a16:colId xmlns:a16="http://schemas.microsoft.com/office/drawing/2014/main" xmlns="" val="20009"/>
                    </a:ext>
                  </a:extLst>
                </a:gridCol>
                <a:gridCol w="837579">
                  <a:extLst>
                    <a:ext uri="{9D8B030D-6E8A-4147-A177-3AD203B41FA5}">
                      <a16:colId xmlns:a16="http://schemas.microsoft.com/office/drawing/2014/main" xmlns="" val="20010"/>
                    </a:ext>
                  </a:extLst>
                </a:gridCol>
                <a:gridCol w="472216">
                  <a:extLst>
                    <a:ext uri="{9D8B030D-6E8A-4147-A177-3AD203B41FA5}">
                      <a16:colId xmlns:a16="http://schemas.microsoft.com/office/drawing/2014/main" xmlns="" val="20011"/>
                    </a:ext>
                  </a:extLst>
                </a:gridCol>
              </a:tblGrid>
              <a:tr h="172790">
                <a:tc>
                  <a:txBody>
                    <a:bodyPr/>
                    <a:lstStyle/>
                    <a:p>
                      <a:pPr latinLnBrk="1"/>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1" dirty="0">
                          <a:solidFill>
                            <a:schemeClr val="tx1"/>
                          </a:solidFill>
                          <a:latin typeface="굴림" panose="020B0600000101010101" pitchFamily="50" charset="-127"/>
                          <a:ea typeface="굴림" panose="020B0600000101010101" pitchFamily="50" charset="-127"/>
                        </a:rPr>
                        <a:t>0</a:t>
                      </a:r>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1" dirty="0">
                          <a:solidFill>
                            <a:schemeClr val="tx1"/>
                          </a:solidFill>
                          <a:latin typeface="굴림" panose="020B0600000101010101" pitchFamily="50" charset="-127"/>
                          <a:ea typeface="굴림" panose="020B0600000101010101" pitchFamily="50" charset="-127"/>
                        </a:rPr>
                        <a:t>1</a:t>
                      </a:r>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1" dirty="0">
                          <a:solidFill>
                            <a:schemeClr val="tx1"/>
                          </a:solidFill>
                          <a:latin typeface="굴림" panose="020B0600000101010101" pitchFamily="50" charset="-127"/>
                          <a:ea typeface="굴림" panose="020B0600000101010101" pitchFamily="50" charset="-127"/>
                        </a:rPr>
                        <a:t>2</a:t>
                      </a:r>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1" dirty="0">
                          <a:solidFill>
                            <a:schemeClr val="tx1"/>
                          </a:solidFill>
                          <a:latin typeface="굴림" panose="020B0600000101010101" pitchFamily="50" charset="-127"/>
                          <a:ea typeface="굴림" panose="020B0600000101010101" pitchFamily="50" charset="-127"/>
                        </a:rPr>
                        <a:t>~</a:t>
                      </a:r>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1" dirty="0">
                          <a:solidFill>
                            <a:schemeClr val="tx1"/>
                          </a:solidFill>
                          <a:latin typeface="굴림" panose="020B0600000101010101" pitchFamily="50" charset="-127"/>
                          <a:ea typeface="굴림" panose="020B0600000101010101" pitchFamily="50" charset="-127"/>
                        </a:rPr>
                        <a:t>287</a:t>
                      </a:r>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1" dirty="0">
                          <a:solidFill>
                            <a:schemeClr val="tx1"/>
                          </a:solidFill>
                          <a:latin typeface="굴림" panose="020B0600000101010101" pitchFamily="50" charset="-127"/>
                          <a:ea typeface="굴림" panose="020B0600000101010101" pitchFamily="50" charset="-127"/>
                        </a:rPr>
                        <a:t>288</a:t>
                      </a:r>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900" b="1" dirty="0">
                          <a:solidFill>
                            <a:schemeClr val="tx1"/>
                          </a:solidFill>
                          <a:latin typeface="굴림" panose="020B0600000101010101" pitchFamily="50" charset="-127"/>
                          <a:ea typeface="굴림" panose="020B0600000101010101" pitchFamily="50" charset="-127"/>
                        </a:rPr>
                        <a:t>299</a:t>
                      </a:r>
                      <a:endParaRPr lang="ko-KR" altLang="en-US" sz="9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900" b="1" dirty="0">
                        <a:solidFill>
                          <a:schemeClr val="tx1"/>
                        </a:solidFill>
                        <a:latin typeface="굴림" panose="020B0600000101010101" pitchFamily="50" charset="-127"/>
                        <a:ea typeface="굴림" panose="020B0600000101010101" pitchFamily="50" charset="-127"/>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72790">
                <a:tc>
                  <a:txBody>
                    <a:bodyPr/>
                    <a:lstStyle/>
                    <a:p>
                      <a:pPr algn="ctr" latinLnBrk="1"/>
                      <a:r>
                        <a:rPr lang="en-US" altLang="ko-KR" sz="900" b="1" dirty="0">
                          <a:latin typeface="굴림" panose="020B0600000101010101" pitchFamily="50" charset="-127"/>
                          <a:ea typeface="굴림" panose="020B0600000101010101" pitchFamily="50" charset="-127"/>
                        </a:rPr>
                        <a:t> The</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0</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0.0311984</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-0.0040695</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0.0543479</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0.02538439</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0.05746866</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0.01470958</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72790">
                <a:tc>
                  <a:txBody>
                    <a:bodyPr/>
                    <a:lstStyle/>
                    <a:p>
                      <a:pPr algn="ctr" latinLnBrk="1"/>
                      <a:r>
                        <a:rPr lang="en-US" altLang="ko-KR" sz="900" b="1" dirty="0">
                          <a:latin typeface="굴림" panose="020B0600000101010101" pitchFamily="50" charset="-127"/>
                          <a:ea typeface="굴림" panose="020B0600000101010101" pitchFamily="50" charset="-127"/>
                        </a:rPr>
                        <a:t> And</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1</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0.05499693</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0.06655541</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0.01280032</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0.03919538</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0.0357053</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0.04116581</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172790">
                <a:tc>
                  <a:txBody>
                    <a:bodyPr/>
                    <a:lstStyle/>
                    <a:p>
                      <a:pPr algn="ctr" latinLnBrk="1"/>
                      <a:r>
                        <a:rPr lang="en-US" altLang="ko-KR" sz="900" b="1" dirty="0">
                          <a:latin typeface="굴림" panose="020B0600000101010101" pitchFamily="50" charset="-127"/>
                          <a:ea typeface="굴림" panose="020B0600000101010101" pitchFamily="50" charset="-127"/>
                        </a:rPr>
                        <a:t> A</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2</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0.05090242</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0.03477972</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0.02773484</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0.09230966</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0.01010299</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0.01050465</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172790">
                <a:tc>
                  <a:txBody>
                    <a:bodyPr/>
                    <a:lstStyle/>
                    <a:p>
                      <a:pPr algn="ctr" latinLnBrk="1"/>
                      <a:r>
                        <a:rPr lang="en-US" altLang="ko-KR" sz="900" b="1" dirty="0">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r>
                        <a:rPr lang="en-US" altLang="ko-KR" sz="900" b="0" dirty="0">
                          <a:latin typeface="굴림" panose="020B0600000101010101" pitchFamily="50" charset="-127"/>
                          <a:ea typeface="굴림" panose="020B0600000101010101" pitchFamily="50" charset="-127"/>
                        </a:rPr>
                        <a:t>~</a:t>
                      </a:r>
                      <a:endParaRPr lang="ko-KR" altLang="en-US" sz="900" b="0"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0" dirty="0">
                          <a:latin typeface="굴림" panose="020B0600000101010101" pitchFamily="50" charset="-127"/>
                          <a:ea typeface="굴림" panose="020B0600000101010101" pitchFamily="50" charset="-127"/>
                        </a:rPr>
                        <a:t>~</a:t>
                      </a:r>
                      <a:endParaRPr lang="ko-KR" altLang="en-US" sz="9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0" dirty="0">
                          <a:latin typeface="굴림" panose="020B0600000101010101" pitchFamily="50" charset="-127"/>
                          <a:ea typeface="굴림" panose="020B0600000101010101" pitchFamily="50" charset="-127"/>
                        </a:rPr>
                        <a:t>~</a:t>
                      </a:r>
                      <a:endParaRPr lang="ko-KR" altLang="en-US" sz="9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0" dirty="0">
                          <a:latin typeface="굴림" panose="020B0600000101010101" pitchFamily="50" charset="-127"/>
                          <a:ea typeface="굴림" panose="020B0600000101010101" pitchFamily="50" charset="-127"/>
                        </a:rPr>
                        <a:t>~</a:t>
                      </a:r>
                      <a:endParaRPr lang="ko-KR" altLang="en-US" sz="9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0" dirty="0">
                          <a:latin typeface="굴림" panose="020B0600000101010101" pitchFamily="50" charset="-127"/>
                          <a:ea typeface="굴림" panose="020B0600000101010101" pitchFamily="50" charset="-127"/>
                        </a:rPr>
                        <a:t>~</a:t>
                      </a:r>
                      <a:endParaRPr lang="ko-KR" altLang="en-US" sz="9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0" dirty="0">
                          <a:latin typeface="굴림" panose="020B0600000101010101" pitchFamily="50" charset="-127"/>
                          <a:ea typeface="굴림" panose="020B0600000101010101" pitchFamily="50" charset="-127"/>
                        </a:rPr>
                        <a:t>~</a:t>
                      </a:r>
                      <a:endParaRPr lang="ko-KR" altLang="en-US" sz="9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0" dirty="0">
                          <a:latin typeface="굴림" panose="020B0600000101010101" pitchFamily="50" charset="-127"/>
                          <a:ea typeface="굴림" panose="020B0600000101010101" pitchFamily="50" charset="-127"/>
                        </a:rPr>
                        <a:t>~</a:t>
                      </a:r>
                      <a:endParaRPr lang="ko-KR" altLang="en-US" sz="9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0" dirty="0">
                          <a:latin typeface="굴림" panose="020B0600000101010101" pitchFamily="50" charset="-127"/>
                          <a:ea typeface="굴림" panose="020B0600000101010101" pitchFamily="50" charset="-127"/>
                        </a:rPr>
                        <a:t>~~</a:t>
                      </a:r>
                      <a:endParaRPr lang="ko-KR" altLang="en-US" sz="9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lang="en-US" altLang="ko-KR" sz="900" b="0" dirty="0">
                          <a:latin typeface="굴림" panose="020B0600000101010101" pitchFamily="50" charset="-127"/>
                          <a:ea typeface="굴림" panose="020B0600000101010101" pitchFamily="50" charset="-127"/>
                        </a:rPr>
                        <a:t>~</a:t>
                      </a:r>
                      <a:endParaRPr lang="ko-KR" altLang="en-US" sz="900" b="0" dirty="0">
                        <a:solidFill>
                          <a:srgbClr val="0000FF"/>
                        </a:solidFill>
                        <a:latin typeface="굴림" panose="020B0600000101010101" pitchFamily="50" charset="-127"/>
                        <a:ea typeface="굴림"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172790">
                <a:tc>
                  <a:txBody>
                    <a:bodyPr/>
                    <a:lstStyle/>
                    <a:p>
                      <a:pPr latinLnBrk="1"/>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9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amira</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11984</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0.07136659</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0.0025036</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0.059916</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0.06171489</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0.14370918</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0.04116581</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172790">
                <a:tc>
                  <a:txBody>
                    <a:bodyPr/>
                    <a:lstStyle/>
                    <a:p>
                      <a:pPr latinLnBrk="1"/>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9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jacey</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11985</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0000FF"/>
                          </a:solidFill>
                          <a:latin typeface="굴림" panose="020B0600000101010101" pitchFamily="50" charset="-127"/>
                          <a:ea typeface="굴림" panose="020B0600000101010101" pitchFamily="50" charset="-127"/>
                        </a:rPr>
                        <a:t>[</a:t>
                      </a:r>
                      <a:endParaRPr lang="ko-KR" altLang="en-US" sz="9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0.04180843</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0.01808352</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0.07239967</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900" b="1" dirty="0">
                          <a:latin typeface="굴림" panose="020B0600000101010101" pitchFamily="50" charset="-127"/>
                          <a:ea typeface="굴림" panose="020B0600000101010101" pitchFamily="50" charset="-127"/>
                        </a:rPr>
                        <a:t>~</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0.08891173</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0.06873201</a:t>
                      </a:r>
                      <a:r>
                        <a:rPr kumimoji="0" lang="en-US"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9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0.02179948</a:t>
                      </a:r>
                      <a:endParaRPr lang="ko-KR" altLang="en-US" sz="9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0000FF"/>
                          </a:solidFill>
                          <a:latin typeface="굴림" panose="020B0600000101010101" pitchFamily="50" charset="-127"/>
                          <a:ea typeface="굴림" panose="020B0600000101010101" pitchFamily="50" charset="-127"/>
                        </a:rPr>
                        <a:t>]    ]</a:t>
                      </a:r>
                      <a:endParaRPr lang="ko-KR" altLang="en-US" sz="900" b="1" dirty="0">
                        <a:solidFill>
                          <a:srgbClr val="0000FF"/>
                        </a:solidFill>
                        <a:latin typeface="굴림" panose="020B0600000101010101" pitchFamily="50" charset="-127"/>
                        <a:ea typeface="굴림" panose="020B0600000101010101"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bl>
          </a:graphicData>
        </a:graphic>
      </p:graphicFrame>
      <p:sp>
        <p:nvSpPr>
          <p:cNvPr id="3" name="직사각형 2">
            <a:extLst>
              <a:ext uri="{FF2B5EF4-FFF2-40B4-BE49-F238E27FC236}">
                <a16:creationId xmlns:a16="http://schemas.microsoft.com/office/drawing/2014/main" xmlns="" id="{93428194-C9C2-465A-8F8A-0D3616E12EED}"/>
              </a:ext>
            </a:extLst>
          </p:cNvPr>
          <p:cNvSpPr/>
          <p:nvPr/>
        </p:nvSpPr>
        <p:spPr>
          <a:xfrm>
            <a:off x="1062681" y="3984531"/>
            <a:ext cx="7605583" cy="646331"/>
          </a:xfrm>
          <a:prstGeom prst="rect">
            <a:avLst/>
          </a:prstGeom>
          <a:ln>
            <a:solidFill>
              <a:srgbClr val="893DF9"/>
            </a:solidFill>
          </a:ln>
        </p:spPr>
        <p:txBody>
          <a:bodyPr wrap="square">
            <a:spAutoFit/>
          </a:bodyPr>
          <a:lstStyle/>
          <a:p>
            <a:pPr marL="171450" indent="-171450">
              <a:buClr>
                <a:srgbClr val="6600FF"/>
              </a:buClr>
              <a:buFont typeface="Wingdings" panose="05000000000000000000" pitchFamily="2" charset="2"/>
              <a:buChar char="§"/>
            </a:pPr>
            <a:r>
              <a:rPr lang="ko-KR" altLang="en-US" sz="1200" dirty="0">
                <a:solidFill>
                  <a:srgbClr val="893DF9"/>
                </a:solidFill>
              </a:rPr>
              <a:t>각 단어는 </a:t>
            </a:r>
            <a:r>
              <a:rPr lang="en-US" altLang="ko-KR" sz="1200" dirty="0">
                <a:solidFill>
                  <a:srgbClr val="893DF9"/>
                </a:solidFill>
              </a:rPr>
              <a:t>300</a:t>
            </a:r>
            <a:r>
              <a:rPr lang="ko-KR" altLang="en-US" sz="1200" dirty="0">
                <a:solidFill>
                  <a:srgbClr val="893DF9"/>
                </a:solidFill>
              </a:rPr>
              <a:t>차원의 벡터로 표현됨</a:t>
            </a:r>
            <a:r>
              <a:rPr lang="en-US" altLang="ko-KR" sz="1200" dirty="0">
                <a:solidFill>
                  <a:srgbClr val="893DF9"/>
                </a:solidFill>
              </a:rPr>
              <a:t>.</a:t>
            </a:r>
          </a:p>
          <a:p>
            <a:pPr marL="171450" indent="-171450">
              <a:buClr>
                <a:srgbClr val="6600FF"/>
              </a:buClr>
              <a:buFont typeface="Wingdings" panose="05000000000000000000" pitchFamily="2" charset="2"/>
              <a:buChar char="§"/>
            </a:pPr>
            <a:r>
              <a:rPr lang="ko-KR" altLang="en-US" sz="1200" dirty="0"/>
              <a:t>하나의 차원이 하나의 속성을 명시적으로 표현하는 것이 아니라</a:t>
            </a:r>
            <a:r>
              <a:rPr lang="en-US" altLang="ko-KR" sz="1200" dirty="0"/>
              <a:t>,</a:t>
            </a:r>
            <a:r>
              <a:rPr lang="ko-KR" altLang="en-US" sz="1200" dirty="0"/>
              <a:t> 여러 차원들이 조합되어 나타내고자 하는 속성을 표현한다</a:t>
            </a:r>
            <a:r>
              <a:rPr lang="en-US" altLang="ko-KR" sz="1200" dirty="0"/>
              <a:t>.</a:t>
            </a:r>
            <a:endParaRPr lang="ko-KR" altLang="en-US" sz="1200" dirty="0"/>
          </a:p>
        </p:txBody>
      </p:sp>
      <p:sp>
        <p:nvSpPr>
          <p:cNvPr id="7" name="TextBox 6">
            <a:extLst>
              <a:ext uri="{FF2B5EF4-FFF2-40B4-BE49-F238E27FC236}">
                <a16:creationId xmlns:a16="http://schemas.microsoft.com/office/drawing/2014/main" xmlns="" id="{761F6C25-F302-42BF-B2BD-FB96ECB757E9}"/>
              </a:ext>
            </a:extLst>
          </p:cNvPr>
          <p:cNvSpPr txBox="1"/>
          <p:nvPr/>
        </p:nvSpPr>
        <p:spPr>
          <a:xfrm>
            <a:off x="255122" y="243340"/>
            <a:ext cx="4069741" cy="338554"/>
          </a:xfrm>
          <a:prstGeom prst="rect">
            <a:avLst/>
          </a:prstGeom>
          <a:noFill/>
        </p:spPr>
        <p:txBody>
          <a:bodyPr wrap="square" rtlCol="0">
            <a:spAutoFit/>
          </a:bodyPr>
          <a:lstStyle/>
          <a:p>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학습이</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완료된 </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의 </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model</a:t>
            </a:r>
            <a:endParaRPr lang="ko-KR" altLang="en-US" sz="1600" dirty="0"/>
          </a:p>
        </p:txBody>
      </p:sp>
    </p:spTree>
    <p:extLst>
      <p:ext uri="{BB962C8B-B14F-4D97-AF65-F5344CB8AC3E}">
        <p14:creationId xmlns:p14="http://schemas.microsoft.com/office/powerpoint/2010/main" val="7423047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2213539825"/>
              </p:ext>
            </p:extLst>
          </p:nvPr>
        </p:nvGraphicFramePr>
        <p:xfrm>
          <a:off x="2375990" y="1232035"/>
          <a:ext cx="3164805" cy="2479331"/>
        </p:xfrm>
        <a:graphic>
          <a:graphicData uri="http://schemas.openxmlformats.org/drawingml/2006/table">
            <a:tbl>
              <a:tblPr firstRow="1" bandRow="1">
                <a:tableStyleId>{5C22544A-7EE6-4342-B048-85BDC9FD1C3A}</a:tableStyleId>
              </a:tblPr>
              <a:tblGrid>
                <a:gridCol w="3164805">
                  <a:extLst>
                    <a:ext uri="{9D8B030D-6E8A-4147-A177-3AD203B41FA5}">
                      <a16:colId xmlns:a16="http://schemas.microsoft.com/office/drawing/2014/main" xmlns="" val="20001"/>
                    </a:ext>
                  </a:extLst>
                </a:gridCol>
              </a:tblGrid>
              <a:tr h="2479331">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vocab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list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(model.wv.vocab)</a:t>
                      </a:r>
                      <a:b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X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model[vocab]</a:t>
                      </a:r>
                      <a:endParaRPr kumimoji="0" lang="en-US"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tsne </a:t>
                      </a:r>
                      <a:r>
                        <a:rPr kumimoji="0" lang="ko-KR" altLang="ko-KR" sz="11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TSNE</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AA4926"/>
                          </a:solidFill>
                          <a:effectLst/>
                          <a:uLnTx/>
                          <a:uFillTx/>
                          <a:latin typeface="굴림체" panose="020B0609000101010101" pitchFamily="49" charset="-127"/>
                          <a:ea typeface="굴림체" panose="020B0609000101010101" pitchFamily="49" charset="-127"/>
                          <a:cs typeface="+mn-cs"/>
                        </a:rPr>
                        <a:t>n_components</a:t>
                      </a:r>
                      <a:r>
                        <a:rPr kumimoji="0" lang="ko-KR" altLang="ko-KR" sz="11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2</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75715E"/>
                          </a:solidFill>
                          <a:effectLst/>
                          <a:uLnTx/>
                          <a:uFillTx/>
                          <a:latin typeface="굴림체" panose="020B0609000101010101" pitchFamily="49" charset="-127"/>
                          <a:ea typeface="굴림체" panose="020B0609000101010101" pitchFamily="49" charset="-127"/>
                          <a:cs typeface="+mn-cs"/>
                        </a:rPr>
                        <a:t/>
                      </a:r>
                      <a:br>
                        <a:rPr kumimoji="0" lang="ko-KR" altLang="ko-KR" sz="1100" b="0" i="0" u="none" strike="noStrike" kern="1200" cap="none" spc="0" normalizeH="0" baseline="0" noProof="0" dirty="0">
                          <a:ln>
                            <a:noFill/>
                          </a:ln>
                          <a:solidFill>
                            <a:srgbClr val="75715E"/>
                          </a:solidFill>
                          <a:effectLst/>
                          <a:uLnTx/>
                          <a:uFillTx/>
                          <a:latin typeface="굴림체" panose="020B0609000101010101" pitchFamily="49" charset="-127"/>
                          <a:ea typeface="굴림체" panose="020B0609000101010101" pitchFamily="49" charset="-127"/>
                          <a:cs typeface="+mn-cs"/>
                        </a:rPr>
                      </a:br>
                      <a:r>
                        <a:rPr kumimoji="0" lang="en-US" altLang="ko-KR" sz="1100" b="0" i="0" u="none" strike="noStrike" kern="1200" cap="none" spc="0" normalizeH="0" baseline="0" noProof="0" dirty="0">
                          <a:ln>
                            <a:noFill/>
                          </a:ln>
                          <a:solidFill>
                            <a:srgbClr val="75715E"/>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X_tsne </a:t>
                      </a:r>
                      <a:r>
                        <a:rPr kumimoji="0" lang="ko-KR" altLang="ko-KR" sz="11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tsne.</a:t>
                      </a:r>
                      <a:r>
                        <a:rPr kumimoji="0" lang="ko-KR" altLang="ko-KR" sz="11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fit_transform</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(X[</a:t>
                      </a:r>
                      <a:r>
                        <a:rPr kumimoji="0" lang="ko-KR" altLang="ko-KR" sz="11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100</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b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br>
                      <a:r>
                        <a:rPr kumimoji="0" lang="en-US"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df </a:t>
                      </a:r>
                      <a:r>
                        <a:rPr kumimoji="0" lang="ko-KR" altLang="ko-KR" sz="11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pd.</a:t>
                      </a:r>
                      <a:r>
                        <a:rPr kumimoji="0" lang="ko-KR" altLang="ko-KR" sz="11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DataFrame</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(X_tsne, </a:t>
                      </a:r>
                      <a:endParaRPr kumimoji="0" lang="en-US"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err="1">
                          <a:ln>
                            <a:noFill/>
                          </a:ln>
                          <a:solidFill>
                            <a:srgbClr val="AA4926"/>
                          </a:solidFill>
                          <a:effectLst/>
                          <a:uLnTx/>
                          <a:uFillTx/>
                          <a:latin typeface="굴림체" panose="020B0609000101010101" pitchFamily="49" charset="-127"/>
                          <a:ea typeface="굴림체" panose="020B0609000101010101" pitchFamily="49" charset="-127"/>
                          <a:cs typeface="+mn-cs"/>
                        </a:rPr>
                        <a:t>index</a:t>
                      </a:r>
                      <a:r>
                        <a:rPr kumimoji="0" lang="ko-KR" altLang="ko-KR" sz="11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vocab[</a:t>
                      </a:r>
                      <a:r>
                        <a:rPr kumimoji="0" lang="ko-KR" altLang="ko-KR" sz="11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100</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en-US"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err="1">
                          <a:ln>
                            <a:noFill/>
                          </a:ln>
                          <a:solidFill>
                            <a:srgbClr val="AA4926"/>
                          </a:solidFill>
                          <a:effectLst/>
                          <a:uLnTx/>
                          <a:uFillTx/>
                          <a:latin typeface="굴림체" panose="020B0609000101010101" pitchFamily="49" charset="-127"/>
                          <a:ea typeface="굴림체" panose="020B0609000101010101" pitchFamily="49" charset="-127"/>
                          <a:cs typeface="+mn-cs"/>
                        </a:rPr>
                        <a:t>columns</a:t>
                      </a:r>
                      <a:r>
                        <a:rPr kumimoji="0" lang="ko-KR" altLang="ko-KR" sz="1100" b="0" i="0" u="none" strike="noStrike" kern="1200" cap="none" spc="0" normalizeH="0" baseline="0" noProof="0" dirty="0">
                          <a:ln>
                            <a:noFill/>
                          </a:ln>
                          <a:solidFill>
                            <a:srgbClr val="F9267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'x'</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'y'</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b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br>
                      <a:r>
                        <a:rPr kumimoji="0" lang="en-US"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 </a:t>
                      </a:r>
                      <a:r>
                        <a:rPr kumimoji="0" lang="ko-KR" altLang="ko-KR" sz="11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print</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(df.</a:t>
                      </a:r>
                      <a:r>
                        <a:rPr kumimoji="0" lang="ko-KR" altLang="ko-KR" sz="11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head</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100" b="0" i="0" u="none" strike="noStrike" kern="1200" cap="none" spc="0" normalizeH="0" baseline="0" noProof="0" dirty="0">
                          <a:ln>
                            <a:noFill/>
                          </a:ln>
                          <a:solidFill>
                            <a:srgbClr val="AE81FF"/>
                          </a:solidFill>
                          <a:effectLst/>
                          <a:uLnTx/>
                          <a:uFillTx/>
                          <a:latin typeface="굴림체" panose="020B0609000101010101" pitchFamily="49" charset="-127"/>
                          <a:ea typeface="굴림체" panose="020B0609000101010101" pitchFamily="49" charset="-127"/>
                          <a:cs typeface="+mn-cs"/>
                        </a:rPr>
                        <a:t>10</a:t>
                      </a:r>
                      <a:r>
                        <a:rPr kumimoji="0" lang="ko-KR"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endParaRPr kumimoji="0" lang="en-US" altLang="ko-KR" sz="11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fig</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plt.</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figure</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fig.</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set_size_inches</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40</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20</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ax</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fig.</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add_subplot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ax.</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scatter</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df</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x</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df</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y</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for</a:t>
                      </a:r>
                      <a:r>
                        <a:rPr kumimoji="0" lang="ko-KR" altLang="ko-KR" sz="11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pos</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in</a:t>
                      </a:r>
                      <a:r>
                        <a:rPr kumimoji="0" lang="ko-KR" altLang="ko-KR" sz="11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df.</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iterrows</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ax.</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annotate</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pos</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fontsize</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14</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plt.</a:t>
                      </a:r>
                      <a:r>
                        <a:rPr kumimoji="0" lang="ko-KR" altLang="ko-KR" sz="11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show</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1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bl>
          </a:graphicData>
        </a:graphic>
      </p:graphicFrame>
      <p:sp>
        <p:nvSpPr>
          <p:cNvPr id="7" name="TextBox 6">
            <a:extLst>
              <a:ext uri="{FF2B5EF4-FFF2-40B4-BE49-F238E27FC236}">
                <a16:creationId xmlns:a16="http://schemas.microsoft.com/office/drawing/2014/main" xmlns="" id="{EA3962BB-E963-4FF9-A9D1-DA0E9677ED25}"/>
              </a:ext>
            </a:extLst>
          </p:cNvPr>
          <p:cNvSpPr txBox="1"/>
          <p:nvPr/>
        </p:nvSpPr>
        <p:spPr>
          <a:xfrm>
            <a:off x="242767" y="525459"/>
            <a:ext cx="1828800" cy="40011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a:t>
            </a:r>
            <a:endParaRPr lang="ko-KR" altLang="en-US" dirty="0"/>
          </a:p>
        </p:txBody>
      </p:sp>
      <p:cxnSp>
        <p:nvCxnSpPr>
          <p:cNvPr id="8" name="직선 연결선 7">
            <a:extLst>
              <a:ext uri="{FF2B5EF4-FFF2-40B4-BE49-F238E27FC236}">
                <a16:creationId xmlns:a16="http://schemas.microsoft.com/office/drawing/2014/main" xmlns="" id="{778C1004-18BF-40A9-AE6A-31E6CA82AB0A}"/>
              </a:ext>
            </a:extLst>
          </p:cNvPr>
          <p:cNvCxnSpPr>
            <a:cxnSpLocks/>
          </p:cNvCxnSpPr>
          <p:nvPr/>
        </p:nvCxnSpPr>
        <p:spPr>
          <a:xfrm>
            <a:off x="2071567"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2B95BE1B-E92A-46C8-8EDF-E3012061E64B}"/>
              </a:ext>
            </a:extLst>
          </p:cNvPr>
          <p:cNvSpPr txBox="1"/>
          <p:nvPr/>
        </p:nvSpPr>
        <p:spPr>
          <a:xfrm>
            <a:off x="277416" y="3137860"/>
            <a:ext cx="1828800" cy="830997"/>
          </a:xfrm>
          <a:prstGeom prst="rect">
            <a:avLst/>
          </a:prstGeom>
          <a:noFill/>
        </p:spPr>
        <p:txBody>
          <a:bodyPr wrap="square" rtlCol="0">
            <a:spAutoFit/>
          </a:bodyPr>
          <a:lstStyle/>
          <a:p>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으로</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벡터화 한 단어의 좌표</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p:txBody>
      </p:sp>
      <p:sp>
        <p:nvSpPr>
          <p:cNvPr id="3" name="TextBox 2">
            <a:extLst>
              <a:ext uri="{FF2B5EF4-FFF2-40B4-BE49-F238E27FC236}">
                <a16:creationId xmlns:a16="http://schemas.microsoft.com/office/drawing/2014/main" xmlns="" id="{6CC19AAE-CF7A-4634-99D2-72ADD1271C0B}"/>
              </a:ext>
            </a:extLst>
          </p:cNvPr>
          <p:cNvSpPr txBox="1"/>
          <p:nvPr/>
        </p:nvSpPr>
        <p:spPr>
          <a:xfrm>
            <a:off x="5802771" y="1249153"/>
            <a:ext cx="2934730" cy="2462213"/>
          </a:xfrm>
          <a:prstGeom prst="rect">
            <a:avLst/>
          </a:prstGeom>
          <a:noFill/>
          <a:ln>
            <a:solidFill>
              <a:srgbClr val="6600FF"/>
            </a:solidFill>
          </a:ln>
        </p:spPr>
        <p:txBody>
          <a:bodyPr wrap="square" rtlCol="0">
            <a:spAutoFit/>
          </a:bodyPr>
          <a:lstStyle/>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a:solidFill>
                  <a:srgbClr val="0000FF"/>
                </a:solidFill>
                <a:latin typeface="굴림체" panose="020B0609000101010101" pitchFamily="49" charset="-127"/>
                <a:ea typeface="굴림체" panose="020B0609000101010101" pitchFamily="49" charset="-127"/>
              </a:rPr>
              <a:t>x           y</a:t>
            </a:r>
          </a:p>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a:solidFill>
                  <a:srgbClr val="D92A6E"/>
                </a:solidFill>
                <a:latin typeface="굴림체" panose="020B0609000101010101" pitchFamily="49" charset="-127"/>
                <a:ea typeface="굴림체" panose="020B0609000101010101" pitchFamily="49" charset="-127"/>
              </a:rPr>
              <a:t>with</a:t>
            </a:r>
            <a:r>
              <a:rPr lang="en-US" altLang="ko-KR" sz="1400" b="1" dirty="0">
                <a:latin typeface="굴림체" panose="020B0609000101010101" pitchFamily="49" charset="-127"/>
                <a:ea typeface="굴림체" panose="020B0609000101010101" pitchFamily="49" charset="-127"/>
              </a:rPr>
              <a:t>   -34.884544  -85.378342</a:t>
            </a:r>
          </a:p>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a:solidFill>
                  <a:srgbClr val="D92A6E"/>
                </a:solidFill>
                <a:latin typeface="굴림체" panose="020B0609000101010101" pitchFamily="49" charset="-127"/>
                <a:ea typeface="굴림체" panose="020B0609000101010101" pitchFamily="49" charset="-127"/>
              </a:rPr>
              <a:t>all</a:t>
            </a:r>
            <a:r>
              <a:rPr lang="en-US" altLang="ko-KR" sz="1400" b="1" dirty="0">
                <a:latin typeface="굴림체" panose="020B0609000101010101" pitchFamily="49" charset="-127"/>
                <a:ea typeface="굴림체" panose="020B0609000101010101" pitchFamily="49" charset="-127"/>
              </a:rPr>
              <a:t>     14.988838   56.031631</a:t>
            </a:r>
          </a:p>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a:solidFill>
                  <a:srgbClr val="D92A6E"/>
                </a:solidFill>
                <a:latin typeface="굴림체" panose="020B0609000101010101" pitchFamily="49" charset="-127"/>
                <a:ea typeface="굴림체" panose="020B0609000101010101" pitchFamily="49" charset="-127"/>
              </a:rPr>
              <a:t>this</a:t>
            </a:r>
            <a:r>
              <a:rPr lang="en-US" altLang="ko-KR" sz="1400" b="1" dirty="0">
                <a:latin typeface="굴림체" panose="020B0609000101010101" pitchFamily="49" charset="-127"/>
                <a:ea typeface="굴림체" panose="020B0609000101010101" pitchFamily="49" charset="-127"/>
              </a:rPr>
              <a:t>     4.097690   39.839779</a:t>
            </a:r>
          </a:p>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a:solidFill>
                  <a:srgbClr val="D92A6E"/>
                </a:solidFill>
                <a:latin typeface="굴림체" panose="020B0609000101010101" pitchFamily="49" charset="-127"/>
                <a:ea typeface="굴림체" panose="020B0609000101010101" pitchFamily="49" charset="-127"/>
              </a:rPr>
              <a:t>stuff</a:t>
            </a:r>
            <a:r>
              <a:rPr lang="en-US" altLang="ko-KR" sz="1400" b="1" dirty="0">
                <a:latin typeface="굴림체" panose="020B0609000101010101" pitchFamily="49" charset="-127"/>
                <a:ea typeface="굴림체" panose="020B0609000101010101" pitchFamily="49" charset="-127"/>
              </a:rPr>
              <a:t>  -30.724646  -26.585711</a:t>
            </a:r>
          </a:p>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a:solidFill>
                  <a:srgbClr val="D92A6E"/>
                </a:solidFill>
                <a:latin typeface="굴림체" panose="020B0609000101010101" pitchFamily="49" charset="-127"/>
                <a:ea typeface="굴림체" panose="020B0609000101010101" pitchFamily="49" charset="-127"/>
              </a:rPr>
              <a:t>go</a:t>
            </a:r>
            <a:r>
              <a:rPr lang="en-US" altLang="ko-KR" sz="1400" b="1" dirty="0">
                <a:latin typeface="굴림체" panose="020B0609000101010101" pitchFamily="49" charset="-127"/>
                <a:ea typeface="굴림체" panose="020B0609000101010101" pitchFamily="49" charset="-127"/>
              </a:rPr>
              <a:t>     -97.167633    9.680602</a:t>
            </a:r>
          </a:p>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a:solidFill>
                  <a:srgbClr val="D92A6E"/>
                </a:solidFill>
                <a:latin typeface="굴림체" panose="020B0609000101010101" pitchFamily="49" charset="-127"/>
                <a:ea typeface="굴림체" panose="020B0609000101010101" pitchFamily="49" charset="-127"/>
              </a:rPr>
              <a:t>down </a:t>
            </a:r>
            <a:r>
              <a:rPr lang="en-US" altLang="ko-KR" sz="1400" b="1" dirty="0">
                <a:latin typeface="굴림체" panose="020B0609000101010101" pitchFamily="49" charset="-127"/>
                <a:ea typeface="굴림체" panose="020B0609000101010101" pitchFamily="49" charset="-127"/>
              </a:rPr>
              <a:t>  -74.360039  -96.192757</a:t>
            </a:r>
          </a:p>
          <a:p>
            <a:pPr>
              <a:buClr>
                <a:srgbClr val="6600FF"/>
              </a:buClr>
            </a:pPr>
            <a:r>
              <a:rPr lang="en-US" altLang="ko-KR" sz="1400" b="1" dirty="0">
                <a:solidFill>
                  <a:srgbClr val="D92A6E"/>
                </a:solidFill>
                <a:latin typeface="굴림체" panose="020B0609000101010101" pitchFamily="49" charset="-127"/>
                <a:ea typeface="굴림체" panose="020B0609000101010101" pitchFamily="49" charset="-127"/>
              </a:rPr>
              <a:t> at     </a:t>
            </a:r>
            <a:r>
              <a:rPr lang="en-US" altLang="ko-KR" sz="1400" b="1" dirty="0">
                <a:latin typeface="굴림체" panose="020B0609000101010101" pitchFamily="49" charset="-127"/>
                <a:ea typeface="굴림체" panose="020B0609000101010101" pitchFamily="49" charset="-127"/>
              </a:rPr>
              <a:t>-43.106647 -115.318306</a:t>
            </a:r>
          </a:p>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a:solidFill>
                  <a:srgbClr val="D92A6E"/>
                </a:solidFill>
                <a:latin typeface="굴림체" panose="020B0609000101010101" pitchFamily="49" charset="-127"/>
                <a:ea typeface="굴림체" panose="020B0609000101010101" pitchFamily="49" charset="-127"/>
              </a:rPr>
              <a:t>the</a:t>
            </a:r>
            <a:r>
              <a:rPr lang="en-US" altLang="ko-KR" sz="1400" b="1" dirty="0">
                <a:latin typeface="굴림체" panose="020B0609000101010101" pitchFamily="49" charset="-127"/>
                <a:ea typeface="굴림체" panose="020B0609000101010101" pitchFamily="49" charset="-127"/>
              </a:rPr>
              <a:t>     38.113270   53.520782</a:t>
            </a:r>
          </a:p>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a:solidFill>
                  <a:srgbClr val="D92A6E"/>
                </a:solidFill>
                <a:latin typeface="굴림체" panose="020B0609000101010101" pitchFamily="49" charset="-127"/>
                <a:ea typeface="굴림체" panose="020B0609000101010101" pitchFamily="49" charset="-127"/>
              </a:rPr>
              <a:t>moment</a:t>
            </a:r>
            <a:r>
              <a:rPr lang="en-US" altLang="ko-KR" sz="1400" b="1" dirty="0">
                <a:latin typeface="굴림체" panose="020B0609000101010101" pitchFamily="49" charset="-127"/>
                <a:ea typeface="굴림체" panose="020B0609000101010101" pitchFamily="49" charset="-127"/>
              </a:rPr>
              <a:t>  46.417137  -40.321152</a:t>
            </a:r>
          </a:p>
          <a:p>
            <a:pPr>
              <a:buClr>
                <a:srgbClr val="6600FF"/>
              </a:buClr>
            </a:pPr>
            <a:r>
              <a:rPr lang="en-US" altLang="ko-KR" sz="1400" b="1" dirty="0">
                <a:latin typeface="굴림체" panose="020B0609000101010101" pitchFamily="49" charset="-127"/>
                <a:ea typeface="굴림체" panose="020B0609000101010101" pitchFamily="49" charset="-127"/>
              </a:rPr>
              <a:t> </a:t>
            </a:r>
            <a:r>
              <a:rPr lang="en-US" altLang="ko-KR" sz="1400" b="1" dirty="0" err="1">
                <a:solidFill>
                  <a:srgbClr val="D92A6E"/>
                </a:solidFill>
                <a:latin typeface="굴림체" panose="020B0609000101010101" pitchFamily="49" charset="-127"/>
                <a:ea typeface="굴림체" panose="020B0609000101010101" pitchFamily="49" charset="-127"/>
              </a:rPr>
              <a:t>mj</a:t>
            </a:r>
            <a:r>
              <a:rPr lang="en-US" altLang="ko-KR" sz="1400" b="1" dirty="0">
                <a:latin typeface="굴림체" panose="020B0609000101010101" pitchFamily="49" charset="-127"/>
                <a:ea typeface="굴림체" panose="020B0609000101010101" pitchFamily="49" charset="-127"/>
              </a:rPr>
              <a:t>      64.580139 -100.739052</a:t>
            </a:r>
            <a:r>
              <a:rPr lang="ko-KR" altLang="en-US" sz="1400" dirty="0">
                <a:latin typeface="굴림체" panose="020B0609000101010101" pitchFamily="49" charset="-127"/>
                <a:ea typeface="굴림체" panose="020B0609000101010101" pitchFamily="49" charset="-127"/>
              </a:rPr>
              <a:t> </a:t>
            </a:r>
            <a:endParaRPr lang="ko-KR" altLang="en-US" dirty="0"/>
          </a:p>
        </p:txBody>
      </p:sp>
    </p:spTree>
    <p:extLst>
      <p:ext uri="{BB962C8B-B14F-4D97-AF65-F5344CB8AC3E}">
        <p14:creationId xmlns:p14="http://schemas.microsoft.com/office/powerpoint/2010/main" val="14799922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70" y="521222"/>
            <a:ext cx="7856620" cy="4346664"/>
          </a:xfrm>
          <a:prstGeom prst="rect">
            <a:avLst/>
          </a:prstGeom>
        </p:spPr>
      </p:pic>
      <p:sp>
        <p:nvSpPr>
          <p:cNvPr id="8" name="직사각형 7"/>
          <p:cNvSpPr/>
          <p:nvPr/>
        </p:nvSpPr>
        <p:spPr>
          <a:xfrm>
            <a:off x="167151" y="204755"/>
            <a:ext cx="4453463" cy="286873"/>
          </a:xfrm>
          <a:prstGeom prst="rect">
            <a:avLst/>
          </a:prstGeom>
        </p:spPr>
        <p:txBody>
          <a:bodyPr wrap="none">
            <a:spAutoFit/>
          </a:bodyPr>
          <a:lstStyle/>
          <a:p>
            <a:r>
              <a:rPr lang="en-US" altLang="ko-KR" b="1" dirty="0">
                <a:solidFill>
                  <a:srgbClr val="D92A6E"/>
                </a:solidFill>
                <a:latin typeface="Helvetica Neue"/>
              </a:rPr>
              <a:t>Word2Vec</a:t>
            </a:r>
            <a:r>
              <a:rPr lang="ko-KR" altLang="en-US" b="1" dirty="0">
                <a:solidFill>
                  <a:srgbClr val="D92A6E"/>
                </a:solidFill>
                <a:latin typeface="Helvetica Neue"/>
              </a:rPr>
              <a:t>으로 벡터화 한 단어를 </a:t>
            </a:r>
            <a:r>
              <a:rPr lang="en-US" altLang="ko-KR" b="1" dirty="0">
                <a:solidFill>
                  <a:srgbClr val="D92A6E"/>
                </a:solidFill>
                <a:latin typeface="Helvetica Neue"/>
              </a:rPr>
              <a:t>t-SNE </a:t>
            </a:r>
            <a:r>
              <a:rPr lang="ko-KR" altLang="en-US" b="1" dirty="0">
                <a:solidFill>
                  <a:srgbClr val="D92A6E"/>
                </a:solidFill>
                <a:latin typeface="Helvetica Neue"/>
              </a:rPr>
              <a:t>를 통해 시각화</a:t>
            </a:r>
            <a:endParaRPr lang="ko-KR" altLang="en-US" b="1" i="0" dirty="0">
              <a:solidFill>
                <a:srgbClr val="D92A6E"/>
              </a:solidFill>
              <a:effectLst/>
              <a:latin typeface="Helvetica Neue"/>
            </a:endParaRPr>
          </a:p>
        </p:txBody>
      </p:sp>
      <p:sp>
        <p:nvSpPr>
          <p:cNvPr id="10" name="타원 9">
            <a:extLst>
              <a:ext uri="{FF2B5EF4-FFF2-40B4-BE49-F238E27FC236}">
                <a16:creationId xmlns:a16="http://schemas.microsoft.com/office/drawing/2014/main" xmlns="" id="{BA42D9F0-3B89-4F24-898C-AF6EDF4978C3}"/>
              </a:ext>
            </a:extLst>
          </p:cNvPr>
          <p:cNvSpPr/>
          <p:nvPr/>
        </p:nvSpPr>
        <p:spPr>
          <a:xfrm>
            <a:off x="6698037" y="3653924"/>
            <a:ext cx="773574" cy="744916"/>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xmlns="" id="{BA42D9F0-3B89-4F24-898C-AF6EDF4978C3}"/>
              </a:ext>
            </a:extLst>
          </p:cNvPr>
          <p:cNvSpPr/>
          <p:nvPr/>
        </p:nvSpPr>
        <p:spPr>
          <a:xfrm rot="20942888">
            <a:off x="2047895" y="3807585"/>
            <a:ext cx="1829057" cy="853291"/>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xmlns="" id="{BA42D9F0-3B89-4F24-898C-AF6EDF4978C3}"/>
              </a:ext>
            </a:extLst>
          </p:cNvPr>
          <p:cNvSpPr/>
          <p:nvPr/>
        </p:nvSpPr>
        <p:spPr>
          <a:xfrm>
            <a:off x="4071145" y="3347570"/>
            <a:ext cx="841390" cy="864780"/>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xmlns="" id="{BA42D9F0-3B89-4F24-898C-AF6EDF4978C3}"/>
              </a:ext>
            </a:extLst>
          </p:cNvPr>
          <p:cNvSpPr/>
          <p:nvPr/>
        </p:nvSpPr>
        <p:spPr>
          <a:xfrm>
            <a:off x="3164306" y="1014998"/>
            <a:ext cx="924887" cy="694784"/>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타원 13">
            <a:extLst>
              <a:ext uri="{FF2B5EF4-FFF2-40B4-BE49-F238E27FC236}">
                <a16:creationId xmlns:a16="http://schemas.microsoft.com/office/drawing/2014/main" xmlns="" id="{26BB25A0-2C10-4990-A274-BA264D7AD249}"/>
              </a:ext>
            </a:extLst>
          </p:cNvPr>
          <p:cNvSpPr/>
          <p:nvPr/>
        </p:nvSpPr>
        <p:spPr>
          <a:xfrm rot="1722432">
            <a:off x="7008799" y="1567445"/>
            <a:ext cx="1527681" cy="1278721"/>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xmlns="" id="{CAA257F0-51A6-41CD-B604-D81850F10AC6}"/>
              </a:ext>
            </a:extLst>
          </p:cNvPr>
          <p:cNvSpPr/>
          <p:nvPr/>
        </p:nvSpPr>
        <p:spPr>
          <a:xfrm rot="20429002">
            <a:off x="5177202" y="2064995"/>
            <a:ext cx="1106264" cy="404146"/>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xmlns="" id="{27D7A521-D756-4F71-83C3-6D4712C105FF}"/>
              </a:ext>
            </a:extLst>
          </p:cNvPr>
          <p:cNvSpPr/>
          <p:nvPr/>
        </p:nvSpPr>
        <p:spPr>
          <a:xfrm>
            <a:off x="1525169" y="2012106"/>
            <a:ext cx="2545976" cy="944480"/>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xmlns="" id="{5A84B2D7-049C-4F70-9FE0-7A9BD3015CBD}"/>
              </a:ext>
            </a:extLst>
          </p:cNvPr>
          <p:cNvSpPr/>
          <p:nvPr/>
        </p:nvSpPr>
        <p:spPr>
          <a:xfrm rot="20429002">
            <a:off x="2419421" y="3255637"/>
            <a:ext cx="1135170" cy="459068"/>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2CFED42A-867A-448B-9EA8-35BE9C891630}"/>
              </a:ext>
            </a:extLst>
          </p:cNvPr>
          <p:cNvSpPr txBox="1"/>
          <p:nvPr/>
        </p:nvSpPr>
        <p:spPr>
          <a:xfrm>
            <a:off x="6908509" y="308434"/>
            <a:ext cx="1621881" cy="215444"/>
          </a:xfrm>
          <a:prstGeom prst="rect">
            <a:avLst/>
          </a:prstGeom>
          <a:solidFill>
            <a:schemeClr val="bg1"/>
          </a:solidFill>
        </p:spPr>
        <p:txBody>
          <a:bodyPr wrap="square" rtlCol="0">
            <a:spAutoFit/>
          </a:bodyPr>
          <a:lstStyle/>
          <a:p>
            <a:pPr algn="ctr" fontAlgn="base"/>
            <a:r>
              <a:rPr lang="en-US" altLang="ko-KR" sz="800" dirty="0">
                <a:solidFill>
                  <a:srgbClr val="6600FF"/>
                </a:solidFill>
                <a:latin typeface="굴림" panose="020B0600000101010101" pitchFamily="50" charset="-127"/>
                <a:ea typeface="굴림" panose="020B0600000101010101" pitchFamily="50" charset="-127"/>
                <a:hlinkClick r:id="rId3"/>
              </a:rPr>
              <a:t>https://ronxin.github.io/wevi/</a:t>
            </a:r>
            <a:endParaRPr lang="en-US" altLang="ko-KR" sz="800" b="1" dirty="0">
              <a:solidFill>
                <a:srgbClr val="6600FF"/>
              </a:solidFill>
              <a:latin typeface="굴림" panose="020B0600000101010101" pitchFamily="50" charset="-127"/>
              <a:ea typeface="굴림" panose="020B0600000101010101" pitchFamily="50" charset="-127"/>
              <a:cs typeface="Tahoma" panose="020B0604030504040204" pitchFamily="34" charset="0"/>
            </a:endParaRPr>
          </a:p>
        </p:txBody>
      </p:sp>
    </p:spTree>
    <p:extLst>
      <p:ext uri="{BB962C8B-B14F-4D97-AF65-F5344CB8AC3E}">
        <p14:creationId xmlns:p14="http://schemas.microsoft.com/office/powerpoint/2010/main" val="3086473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25C6F24D-F2C7-4588-BF13-9FEDAF2F90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008" y="239530"/>
            <a:ext cx="5893646" cy="4664440"/>
          </a:xfrm>
          <a:prstGeom prst="rect">
            <a:avLst/>
          </a:prstGeom>
        </p:spPr>
      </p:pic>
      <p:sp>
        <p:nvSpPr>
          <p:cNvPr id="5" name="TextBox 4">
            <a:extLst>
              <a:ext uri="{FF2B5EF4-FFF2-40B4-BE49-F238E27FC236}">
                <a16:creationId xmlns:a16="http://schemas.microsoft.com/office/drawing/2014/main" xmlns="" id="{421A82AA-343D-40DC-852A-6176824A25ED}"/>
              </a:ext>
            </a:extLst>
          </p:cNvPr>
          <p:cNvSpPr txBox="1"/>
          <p:nvPr/>
        </p:nvSpPr>
        <p:spPr>
          <a:xfrm>
            <a:off x="343207" y="3445937"/>
            <a:ext cx="2276425" cy="590931"/>
          </a:xfrm>
          <a:prstGeom prst="rect">
            <a:avLst/>
          </a:prstGeom>
          <a:solidFill>
            <a:schemeClr val="bg1"/>
          </a:solidFill>
        </p:spPr>
        <p:txBody>
          <a:bodyPr wrap="square" rtlCol="0">
            <a:spAutoFit/>
          </a:bodyPr>
          <a:lstStyle/>
          <a:p>
            <a:pPr marL="173572" indent="-173572">
              <a:buClr>
                <a:srgbClr val="6600FF"/>
              </a:buClr>
              <a:buFont typeface="Wingdings" panose="05000000000000000000" pitchFamily="2" charset="2"/>
              <a:buChar char="§"/>
            </a:pPr>
            <a:r>
              <a:rPr lang="en-US" altLang="ko-KR" sz="1620" b="1" dirty="0">
                <a:latin typeface="굴림" panose="020B0600000101010101" pitchFamily="50" charset="-127"/>
                <a:ea typeface="굴림" panose="020B0600000101010101" pitchFamily="50" charset="-127"/>
                <a:cs typeface="Tahoma" panose="020B0604030504040204" pitchFamily="34" charset="0"/>
              </a:rPr>
              <a:t>IMDb </a:t>
            </a:r>
            <a:r>
              <a:rPr lang="ko-KR" altLang="en-US" sz="1620" b="1" dirty="0">
                <a:latin typeface="굴림" panose="020B0600000101010101" pitchFamily="50" charset="-127"/>
                <a:ea typeface="굴림" panose="020B0600000101010101" pitchFamily="50" charset="-127"/>
                <a:cs typeface="Tahoma" panose="020B0604030504040204" pitchFamily="34" charset="0"/>
              </a:rPr>
              <a:t>영화 사이트</a:t>
            </a:r>
            <a:r>
              <a:rPr lang="en-US" altLang="ko-KR" sz="1620" b="1" dirty="0">
                <a:latin typeface="굴림" panose="020B0600000101010101" pitchFamily="50" charset="-127"/>
                <a:ea typeface="굴림" panose="020B0600000101010101" pitchFamily="50" charset="-127"/>
                <a:cs typeface="Tahoma" panose="020B0604030504040204" pitchFamily="34" charset="0"/>
              </a:rPr>
              <a:t/>
            </a:r>
            <a:br>
              <a:rPr lang="en-US" altLang="ko-KR" sz="1620" b="1" dirty="0">
                <a:latin typeface="굴림" panose="020B0600000101010101" pitchFamily="50" charset="-127"/>
                <a:ea typeface="굴림" panose="020B0600000101010101" pitchFamily="50" charset="-127"/>
                <a:cs typeface="Tahoma" panose="020B0604030504040204" pitchFamily="34" charset="0"/>
              </a:rPr>
            </a:br>
            <a:r>
              <a:rPr lang="en-US" altLang="ko-KR" sz="1620" b="1" dirty="0">
                <a:latin typeface="굴림" panose="020B0600000101010101" pitchFamily="50" charset="-127"/>
                <a:ea typeface="굴림" panose="020B0600000101010101" pitchFamily="50" charset="-127"/>
                <a:cs typeface="Tahoma" panose="020B0604030504040204" pitchFamily="34" charset="0"/>
              </a:rPr>
              <a:t>5</a:t>
            </a:r>
            <a:r>
              <a:rPr lang="ko-KR" altLang="en-US" sz="1620" b="1" dirty="0">
                <a:latin typeface="굴림" panose="020B0600000101010101" pitchFamily="50" charset="-127"/>
                <a:ea typeface="굴림" panose="020B0600000101010101" pitchFamily="50" charset="-127"/>
                <a:cs typeface="Tahoma" panose="020B0604030504040204" pitchFamily="34" charset="0"/>
              </a:rPr>
              <a:t>만 건의 영화 리뷰</a:t>
            </a:r>
            <a:endParaRPr lang="en-US" altLang="ko-KR" sz="1620" b="1" dirty="0">
              <a:latin typeface="굴림" panose="020B0600000101010101" pitchFamily="50" charset="-127"/>
              <a:ea typeface="굴림" panose="020B0600000101010101" pitchFamily="50" charset="-127"/>
              <a:cs typeface="Tahoma" panose="020B0604030504040204" pitchFamily="34" charset="0"/>
            </a:endParaRPr>
          </a:p>
        </p:txBody>
      </p:sp>
      <p:sp>
        <p:nvSpPr>
          <p:cNvPr id="2" name="TextBox 1">
            <a:extLst>
              <a:ext uri="{FF2B5EF4-FFF2-40B4-BE49-F238E27FC236}">
                <a16:creationId xmlns:a16="http://schemas.microsoft.com/office/drawing/2014/main" xmlns="" id="{AF360314-B18E-48CD-A15A-5F2C5F4B5DA6}"/>
              </a:ext>
            </a:extLst>
          </p:cNvPr>
          <p:cNvSpPr txBox="1"/>
          <p:nvPr/>
        </p:nvSpPr>
        <p:spPr>
          <a:xfrm>
            <a:off x="343207" y="636372"/>
            <a:ext cx="2137719" cy="400110"/>
          </a:xfrm>
          <a:prstGeom prst="rect">
            <a:avLst/>
          </a:prstGeom>
          <a:noFill/>
        </p:spPr>
        <p:txBody>
          <a:bodyPr wrap="square" rtlCol="0">
            <a:spAutoFit/>
          </a:bodyPr>
          <a:lstStyle/>
          <a:p>
            <a:r>
              <a:rPr lang="ko-KR" altLang="en-US" sz="2000" dirty="0">
                <a:solidFill>
                  <a:srgbClr val="D92A6E"/>
                </a:solidFill>
              </a:rPr>
              <a:t>데이터 수집</a:t>
            </a:r>
          </a:p>
        </p:txBody>
      </p:sp>
      <p:cxnSp>
        <p:nvCxnSpPr>
          <p:cNvPr id="6" name="직선 연결선 5">
            <a:extLst>
              <a:ext uri="{FF2B5EF4-FFF2-40B4-BE49-F238E27FC236}">
                <a16:creationId xmlns:a16="http://schemas.microsoft.com/office/drawing/2014/main" xmlns="" id="{D985C6A0-9B00-486B-8A0E-9B8C082C9038}"/>
              </a:ext>
            </a:extLst>
          </p:cNvPr>
          <p:cNvCxnSpPr>
            <a:cxnSpLocks/>
          </p:cNvCxnSpPr>
          <p:nvPr/>
        </p:nvCxnSpPr>
        <p:spPr>
          <a:xfrm>
            <a:off x="2619632" y="181966"/>
            <a:ext cx="0" cy="4785450"/>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3057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D32EA6-6DB3-46E9-9D09-34328E4E94B7}"/>
              </a:ext>
            </a:extLst>
          </p:cNvPr>
          <p:cNvSpPr txBox="1"/>
          <p:nvPr/>
        </p:nvSpPr>
        <p:spPr>
          <a:xfrm>
            <a:off x="315337" y="2571749"/>
            <a:ext cx="1885439" cy="1733488"/>
          </a:xfrm>
          <a:prstGeom prst="rect">
            <a:avLst/>
          </a:prstGeom>
          <a:solidFill>
            <a:schemeClr val="bg1"/>
          </a:solidFill>
        </p:spPr>
        <p:txBody>
          <a:bodyPr wrap="square" rtlCol="0">
            <a:spAutoFit/>
          </a:bodyPr>
          <a:lstStyle/>
          <a:p>
            <a:pPr>
              <a:buClr>
                <a:srgbClr val="6600FF"/>
              </a:buClr>
            </a:pPr>
            <a:endParaRPr lang="en-US" altLang="ko-KR" sz="1600" b="1" dirty="0">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학습이 완료된 </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 </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모델의</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r>
            <a:b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b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성능 측정</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marL="173572" indent="-173572">
              <a:buClr>
                <a:srgbClr val="6600FF"/>
              </a:buClr>
              <a:buFont typeface="Wingdings" panose="05000000000000000000" pitchFamily="2" charset="2"/>
              <a:buChar char="§"/>
            </a:pPr>
            <a:endParaRPr lang="en-US" altLang="ko-KR" sz="853" b="1" dirty="0">
              <a:latin typeface="굴림" panose="020B0600000101010101" pitchFamily="50" charset="-127"/>
              <a:ea typeface="굴림" panose="020B0600000101010101" pitchFamily="50" charset="-127"/>
              <a:cs typeface="Tahoma" panose="020B0604030504040204" pitchFamily="34" charset="0"/>
            </a:endParaRPr>
          </a:p>
          <a:p>
            <a:endParaRPr lang="en-US" altLang="ko-KR" sz="853" dirty="0"/>
          </a:p>
          <a:p>
            <a:endParaRPr lang="en-US" altLang="ko-KR" sz="853" dirty="0"/>
          </a:p>
          <a:p>
            <a:endParaRPr lang="en-US" altLang="ko-KR" sz="853" dirty="0"/>
          </a:p>
          <a:p>
            <a:endParaRPr lang="ko-KR" altLang="en-US" sz="853" dirty="0"/>
          </a:p>
        </p:txBody>
      </p:sp>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109165456"/>
              </p:ext>
            </p:extLst>
          </p:nvPr>
        </p:nvGraphicFramePr>
        <p:xfrm>
          <a:off x="3058696" y="509472"/>
          <a:ext cx="4475165" cy="4047176"/>
        </p:xfrm>
        <a:graphic>
          <a:graphicData uri="http://schemas.openxmlformats.org/drawingml/2006/table">
            <a:tbl>
              <a:tblPr firstRow="1" bandRow="1">
                <a:tableStyleId>{5C22544A-7EE6-4342-B048-85BDC9FD1C3A}</a:tableStyleId>
              </a:tblPr>
              <a:tblGrid>
                <a:gridCol w="4475165">
                  <a:extLst>
                    <a:ext uri="{9D8B030D-6E8A-4147-A177-3AD203B41FA5}">
                      <a16:colId xmlns:a16="http://schemas.microsoft.com/office/drawing/2014/main" xmlns="" val="20001"/>
                    </a:ext>
                  </a:extLst>
                </a:gridCol>
              </a:tblGrid>
              <a:tr h="25459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유사도가 없는 단어 추출</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model.wv.</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doesnt_match</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man</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woman </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child</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kitchen</a:t>
                      </a:r>
                      <a:r>
                        <a:rPr kumimoji="0" lang="en-US"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split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200" b="0" i="0" u="none" strike="noStrike" kern="1200" cap="none" spc="0" normalizeH="0" baseline="0" noProof="0" dirty="0" err="1">
                          <a:ln>
                            <a:noFill/>
                          </a:ln>
                          <a:solidFill>
                            <a:srgbClr val="F8F8F2"/>
                          </a:solidFill>
                          <a:effectLst/>
                          <a:uLnTx/>
                          <a:uFillTx/>
                          <a:latin typeface="굴림체" panose="020B0609000101010101" pitchFamily="49" charset="-127"/>
                          <a:ea typeface="굴림체" panose="020B0609000101010101" pitchFamily="49" charset="-127"/>
                          <a:cs typeface="+mn-cs"/>
                        </a:rPr>
                        <a:t>model.wv.</a:t>
                      </a:r>
                      <a:r>
                        <a:rPr kumimoji="0" lang="ko-KR" altLang="ko-KR" sz="12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doesnt_match</a:t>
                      </a:r>
                      <a:r>
                        <a:rPr kumimoji="0" lang="ko-KR" altLang="ko-KR" sz="12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en-US" altLang="ko-KR" sz="12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a:t>
                      </a:r>
                      <a:r>
                        <a:rPr kumimoji="0" lang="en-US" altLang="ko-KR" sz="1200" b="0" i="0" u="none" strike="noStrike" kern="1200" cap="none" spc="0" normalizeH="0" baseline="0" noProof="0" dirty="0" err="1">
                          <a:ln>
                            <a:noFill/>
                          </a:ln>
                          <a:solidFill>
                            <a:srgbClr val="E6DB74"/>
                          </a:solidFill>
                          <a:effectLst/>
                          <a:uLnTx/>
                          <a:uFillTx/>
                          <a:latin typeface="굴림체" panose="020B0609000101010101" pitchFamily="49" charset="-127"/>
                          <a:ea typeface="굴림체" panose="020B0609000101010101" pitchFamily="49" charset="-127"/>
                          <a:cs typeface="+mn-cs"/>
                        </a:rPr>
                        <a:t>korea</a:t>
                      </a:r>
                      <a:r>
                        <a:rPr kumimoji="0" lang="en-US" altLang="ko-KR" sz="12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 japan china</a:t>
                      </a:r>
                      <a:r>
                        <a:rPr kumimoji="0" lang="ko-KR" altLang="ko-KR" sz="12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 </a:t>
                      </a:r>
                      <a:r>
                        <a:rPr kumimoji="0" lang="en-US" altLang="ko-KR" sz="1200" b="0" i="0" u="none" strike="noStrike" kern="1200" cap="none" spc="0" normalizeH="0" baseline="0" noProof="0" dirty="0" err="1">
                          <a:ln>
                            <a:noFill/>
                          </a:ln>
                          <a:solidFill>
                            <a:srgbClr val="E6DB74"/>
                          </a:solidFill>
                          <a:effectLst/>
                          <a:uLnTx/>
                          <a:uFillTx/>
                          <a:latin typeface="굴림체" panose="020B0609000101010101" pitchFamily="49" charset="-127"/>
                          <a:ea typeface="굴림체" panose="020B0609000101010101" pitchFamily="49" charset="-127"/>
                          <a:cs typeface="+mn-cs"/>
                        </a:rPr>
                        <a:t>tokyo</a:t>
                      </a:r>
                      <a:r>
                        <a:rPr kumimoji="0" lang="ko-KR" altLang="ko-KR" sz="1200" b="0" i="0" u="none" strike="noStrike" kern="1200" cap="none" spc="0" normalizeH="0" baseline="0" noProof="0" dirty="0">
                          <a:ln>
                            <a:noFill/>
                          </a:ln>
                          <a:solidFill>
                            <a:srgbClr val="E6DB74"/>
                          </a:solidFill>
                          <a:effectLst/>
                          <a:uLnTx/>
                          <a:uFillTx/>
                          <a:latin typeface="굴림체" panose="020B0609000101010101" pitchFamily="49" charset="-127"/>
                          <a:ea typeface="굴림체" panose="020B0609000101010101" pitchFamily="49" charset="-127"/>
                          <a:cs typeface="+mn-cs"/>
                        </a:rPr>
                        <a:t>"</a:t>
                      </a:r>
                      <a:r>
                        <a:rPr kumimoji="0" lang="ko-KR" altLang="ko-KR" sz="12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r>
                        <a:rPr kumimoji="0" lang="ko-KR" altLang="ko-KR" sz="1200" b="0" i="0" u="none" strike="noStrike" kern="1200" cap="none" spc="0" normalizeH="0" baseline="0" noProof="0" dirty="0" err="1">
                          <a:ln>
                            <a:noFill/>
                          </a:ln>
                          <a:solidFill>
                            <a:srgbClr val="66D9EF"/>
                          </a:solidFill>
                          <a:effectLst/>
                          <a:uLnTx/>
                          <a:uFillTx/>
                          <a:latin typeface="굴림체" panose="020B0609000101010101" pitchFamily="49" charset="-127"/>
                          <a:ea typeface="굴림체" panose="020B0609000101010101" pitchFamily="49" charset="-127"/>
                          <a:cs typeface="+mn-cs"/>
                        </a:rPr>
                        <a:t>split</a:t>
                      </a:r>
                      <a:r>
                        <a:rPr kumimoji="0" lang="ko-KR" altLang="ko-KR" sz="1200" b="0" i="0" u="none" strike="noStrike" kern="1200" cap="none" spc="0" normalizeH="0" baseline="0" noProof="0" dirty="0">
                          <a:ln>
                            <a:noFill/>
                          </a:ln>
                          <a:solidFill>
                            <a:srgbClr val="F8F8F2"/>
                          </a:solidFill>
                          <a:effectLst/>
                          <a:uLnTx/>
                          <a:uFillTx/>
                          <a:latin typeface="굴림체" panose="020B0609000101010101" pitchFamily="49" charset="-127"/>
                          <a:ea typeface="굴림체" panose="020B0609000101010101" pitchFamily="49" charset="-127"/>
                          <a:cs typeface="+mn-cs"/>
                        </a:rPr>
                        <a:t>())</a:t>
                      </a:r>
                      <a:endParaRPr kumimoji="0" lang="ko-KR" altLang="ko-KR" sz="28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288479">
                <a:tc>
                  <a:txBody>
                    <a:bodyPr/>
                    <a:lstStyle/>
                    <a:p>
                      <a:pPr>
                        <a:buClr>
                          <a:srgbClr val="6600FF"/>
                        </a:buClr>
                      </a:pPr>
                      <a:r>
                        <a:rPr lang="en-US" altLang="ko-KR" sz="1200" b="1" dirty="0">
                          <a:solidFill>
                            <a:schemeClr val="tx1"/>
                          </a:solidFill>
                          <a:latin typeface="굴림" panose="020B0600000101010101" pitchFamily="50" charset="-127"/>
                          <a:ea typeface="굴림" panose="020B0600000101010101" pitchFamily="50" charset="-127"/>
                          <a:cs typeface="Tahoma" panose="020B0604030504040204" pitchFamily="34" charset="0"/>
                        </a:rPr>
                        <a:t> kitchen </a:t>
                      </a:r>
                    </a:p>
                    <a:p>
                      <a:pPr>
                        <a:buClr>
                          <a:srgbClr val="6600FF"/>
                        </a:buClr>
                      </a:pPr>
                      <a:r>
                        <a:rPr lang="en-US" altLang="ko-KR" sz="12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en-US" altLang="ko-KR" sz="1200" b="1" dirty="0" err="1">
                          <a:solidFill>
                            <a:schemeClr val="tx1"/>
                          </a:solidFill>
                          <a:latin typeface="굴림" panose="020B0600000101010101" pitchFamily="50" charset="-127"/>
                          <a:ea typeface="굴림" panose="020B0600000101010101" pitchFamily="50" charset="-127"/>
                          <a:cs typeface="Tahoma" panose="020B0604030504040204" pitchFamily="34" charset="0"/>
                        </a:rPr>
                        <a:t>tokyo</a:t>
                      </a:r>
                      <a:endParaRPr lang="en-US" altLang="ko-KR" sz="12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8490">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476846">
                <a:tc>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가장 유사한 단어 추출</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model.wv.</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most_similar</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queen</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lang="en-US" altLang="ko-KR" sz="1200"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4"/>
                  </a:ext>
                </a:extLst>
              </a:tr>
              <a:tr h="268798">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'princess</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0.5980467200279236), </a:t>
                      </a:r>
                      <a:endPar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'goddess</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0.5464529991149902), </a:t>
                      </a:r>
                      <a:endPar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'victoria</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0.5335069894790649), </a:t>
                      </a:r>
                      <a:endPar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'seductress</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0.5329927802085876), </a:t>
                      </a:r>
                      <a:endPar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'latifah</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0.5239185690879822), </a:t>
                      </a:r>
                      <a:endPar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'stepmoth</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0.5189395546913147), </a:t>
                      </a:r>
                      <a:endPar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'bride</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0.5187833905220032), </a:t>
                      </a:r>
                      <a:endPar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'nun</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0.5187197327613831), </a:t>
                      </a:r>
                      <a:endPar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'maria</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0.5130434632301331), </a:t>
                      </a:r>
                      <a:endPar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200" b="1"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'maid</a:t>
                      </a:r>
                      <a:r>
                        <a:rPr kumimoji="0" lang="ko-KR" altLang="ko-KR" sz="12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0.5088884234428406)]</a:t>
                      </a:r>
                      <a:r>
                        <a:rPr kumimoji="0" lang="ko-KR"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sp>
        <p:nvSpPr>
          <p:cNvPr id="6" name="TextBox 5">
            <a:extLst>
              <a:ext uri="{FF2B5EF4-FFF2-40B4-BE49-F238E27FC236}">
                <a16:creationId xmlns:a16="http://schemas.microsoft.com/office/drawing/2014/main" xmlns="" id="{94EB3ABD-3AE8-492C-890B-2DC1EBCCFDE1}"/>
              </a:ext>
            </a:extLst>
          </p:cNvPr>
          <p:cNvSpPr txBox="1"/>
          <p:nvPr/>
        </p:nvSpPr>
        <p:spPr>
          <a:xfrm>
            <a:off x="242767" y="525459"/>
            <a:ext cx="1828800" cy="40011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a:t>
            </a:r>
          </a:p>
        </p:txBody>
      </p:sp>
      <p:cxnSp>
        <p:nvCxnSpPr>
          <p:cNvPr id="7" name="직선 연결선 6">
            <a:extLst>
              <a:ext uri="{FF2B5EF4-FFF2-40B4-BE49-F238E27FC236}">
                <a16:creationId xmlns:a16="http://schemas.microsoft.com/office/drawing/2014/main" xmlns="" id="{BABFDA22-1A29-4363-B335-37AF705CE3DA}"/>
              </a:ext>
            </a:extLst>
          </p:cNvPr>
          <p:cNvCxnSpPr>
            <a:cxnSpLocks/>
          </p:cNvCxnSpPr>
          <p:nvPr/>
        </p:nvCxnSpPr>
        <p:spPr>
          <a:xfrm>
            <a:off x="2453551"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1485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454244" y="1728537"/>
            <a:ext cx="6235511" cy="1323439"/>
          </a:xfrm>
          <a:prstGeom prst="rect">
            <a:avLst/>
          </a:prstGeom>
          <a:solidFill>
            <a:schemeClr val="bg1"/>
          </a:solidFill>
        </p:spPr>
        <p:txBody>
          <a:bodyPr wrap="square" rtlCol="0">
            <a:spAutoFit/>
          </a:bodyPr>
          <a:lstStyle/>
          <a:p>
            <a:pPr algn="ctr" fontAlgn="base"/>
            <a:r>
              <a:rPr lang="ko-KR" altLang="en-US" sz="2000" dirty="0">
                <a:solidFill>
                  <a:srgbClr val="6600FF"/>
                </a:solidFill>
              </a:rPr>
              <a:t>각 단어는 무려 </a:t>
            </a:r>
            <a:r>
              <a:rPr lang="en-US" altLang="ko-KR" sz="2000" dirty="0">
                <a:solidFill>
                  <a:srgbClr val="6600FF"/>
                </a:solidFill>
              </a:rPr>
              <a:t>300</a:t>
            </a:r>
            <a:r>
              <a:rPr lang="ko-KR" altLang="en-US" sz="2000" dirty="0">
                <a:solidFill>
                  <a:srgbClr val="6600FF"/>
                </a:solidFill>
              </a:rPr>
              <a:t>차원의 공간 벡터이다</a:t>
            </a:r>
            <a:r>
              <a:rPr lang="en-US" altLang="ko-KR" sz="2000" dirty="0">
                <a:solidFill>
                  <a:srgbClr val="6600FF"/>
                </a:solidFill>
              </a:rPr>
              <a:t>!!!</a:t>
            </a:r>
          </a:p>
          <a:p>
            <a:pPr algn="ctr" fontAlgn="base"/>
            <a:endParaRPr lang="en-US" altLang="ko-KR" sz="2000" dirty="0">
              <a:solidFill>
                <a:srgbClr val="6600FF"/>
              </a:solidFill>
              <a:latin typeface="굴림" panose="020B0600000101010101" pitchFamily="50" charset="-127"/>
              <a:ea typeface="굴림" panose="020B0600000101010101" pitchFamily="50" charset="-127"/>
            </a:endParaRPr>
          </a:p>
          <a:p>
            <a:pPr algn="ctr" fontAlgn="base"/>
            <a:r>
              <a:rPr lang="ko-KR" altLang="en-US" sz="2000" dirty="0">
                <a:solidFill>
                  <a:srgbClr val="D92A6E"/>
                </a:solidFill>
                <a:latin typeface="굴림" panose="020B0600000101010101" pitchFamily="50" charset="-127"/>
                <a:ea typeface="굴림" panose="020B0600000101010101" pitchFamily="50" charset="-127"/>
              </a:rPr>
              <a:t>이러한 분산된 단어 벡터를</a:t>
            </a:r>
            <a:endParaRPr lang="en-US" altLang="ko-KR" sz="2000" dirty="0">
              <a:solidFill>
                <a:srgbClr val="D92A6E"/>
              </a:solidFill>
              <a:latin typeface="굴림" panose="020B0600000101010101" pitchFamily="50" charset="-127"/>
              <a:ea typeface="굴림" panose="020B0600000101010101" pitchFamily="50" charset="-127"/>
            </a:endParaRPr>
          </a:p>
          <a:p>
            <a:pPr algn="ctr" fontAlgn="base"/>
            <a:r>
              <a:rPr lang="ko-KR" altLang="en-US" sz="2000" dirty="0">
                <a:solidFill>
                  <a:srgbClr val="D92A6E"/>
                </a:solidFill>
                <a:latin typeface="굴림" panose="020B0600000101010101" pitchFamily="50" charset="-127"/>
                <a:ea typeface="굴림" panose="020B0600000101010101" pitchFamily="50" charset="-127"/>
              </a:rPr>
              <a:t>지도 학습에서 어떻게 사용할 수 있을까</a:t>
            </a:r>
            <a:r>
              <a:rPr lang="en-US" altLang="ko-KR" sz="2000" dirty="0">
                <a:solidFill>
                  <a:srgbClr val="D92A6E"/>
                </a:solidFill>
                <a:latin typeface="굴림" panose="020B0600000101010101" pitchFamily="50" charset="-127"/>
                <a:ea typeface="굴림" panose="020B0600000101010101" pitchFamily="50" charset="-127"/>
              </a:rPr>
              <a:t>?</a:t>
            </a: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p:txBody>
      </p:sp>
    </p:spTree>
    <p:extLst>
      <p:ext uri="{BB962C8B-B14F-4D97-AF65-F5344CB8AC3E}">
        <p14:creationId xmlns:p14="http://schemas.microsoft.com/office/powerpoint/2010/main" val="1056008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210156" y="1633446"/>
            <a:ext cx="6723688" cy="1666546"/>
          </a:xfrm>
          <a:prstGeom prst="rect">
            <a:avLst/>
          </a:prstGeom>
          <a:solidFill>
            <a:schemeClr val="bg1"/>
          </a:solidFill>
        </p:spPr>
        <p:txBody>
          <a:bodyPr wrap="square" rtlCol="0">
            <a:spAutoFit/>
          </a:bodyPr>
          <a:lstStyle/>
          <a:p>
            <a:pPr algn="ctr">
              <a:lnSpc>
                <a:spcPct val="150000"/>
              </a:lnSpc>
            </a:pPr>
            <a:r>
              <a:rPr lang="ko-KR" altLang="en-US" sz="1400" dirty="0">
                <a:solidFill>
                  <a:srgbClr val="6600FF"/>
                </a:solidFill>
                <a:latin typeface="+mn-ea"/>
              </a:rPr>
              <a:t>수집한 </a:t>
            </a:r>
            <a:r>
              <a:rPr lang="en-US" altLang="ko-KR" sz="1400" dirty="0">
                <a:solidFill>
                  <a:srgbClr val="6600FF"/>
                </a:solidFill>
                <a:latin typeface="+mn-ea"/>
              </a:rPr>
              <a:t>IMDb </a:t>
            </a:r>
            <a:r>
              <a:rPr lang="ko-KR" altLang="en-US" sz="1400" dirty="0">
                <a:solidFill>
                  <a:srgbClr val="6600FF"/>
                </a:solidFill>
                <a:latin typeface="+mn-ea"/>
              </a:rPr>
              <a:t>데이터의 문제점은 </a:t>
            </a:r>
            <a:r>
              <a:rPr lang="en-US" altLang="ko-KR" sz="1400" dirty="0">
                <a:solidFill>
                  <a:srgbClr val="6600FF"/>
                </a:solidFill>
                <a:latin typeface="+mn-ea"/>
              </a:rPr>
              <a:t>‘</a:t>
            </a:r>
            <a:r>
              <a:rPr lang="ko-KR" altLang="en-US" sz="1400" dirty="0">
                <a:solidFill>
                  <a:srgbClr val="6600FF"/>
                </a:solidFill>
                <a:latin typeface="+mn-ea"/>
              </a:rPr>
              <a:t>각 리뷰의 다양한 길이</a:t>
            </a:r>
            <a:r>
              <a:rPr lang="en-US" altLang="ko-KR" sz="1400" dirty="0">
                <a:solidFill>
                  <a:srgbClr val="6600FF"/>
                </a:solidFill>
                <a:latin typeface="+mn-ea"/>
              </a:rPr>
              <a:t>’</a:t>
            </a:r>
            <a:r>
              <a:rPr lang="ko-KR" altLang="en-US" sz="1400" dirty="0">
                <a:solidFill>
                  <a:srgbClr val="6600FF"/>
                </a:solidFill>
                <a:latin typeface="+mn-ea"/>
              </a:rPr>
              <a:t> 이다</a:t>
            </a:r>
            <a:r>
              <a:rPr lang="en-US" altLang="ko-KR" sz="1400" dirty="0">
                <a:solidFill>
                  <a:srgbClr val="6600FF"/>
                </a:solidFill>
                <a:latin typeface="+mn-ea"/>
              </a:rPr>
              <a:t>.</a:t>
            </a:r>
          </a:p>
          <a:p>
            <a:pPr algn="ctr">
              <a:lnSpc>
                <a:spcPct val="150000"/>
              </a:lnSpc>
            </a:pPr>
            <a:r>
              <a:rPr lang="ko-KR" altLang="en-US" sz="1400" dirty="0">
                <a:solidFill>
                  <a:srgbClr val="6600FF"/>
                </a:solidFill>
                <a:latin typeface="+mn-ea"/>
              </a:rPr>
              <a:t>모든 리뷰를 동일한 길이의 </a:t>
            </a:r>
            <a:r>
              <a:rPr lang="en-US" altLang="ko-KR" sz="1400" dirty="0">
                <a:solidFill>
                  <a:srgbClr val="6600FF"/>
                </a:solidFill>
                <a:latin typeface="+mn-ea"/>
              </a:rPr>
              <a:t>feature</a:t>
            </a:r>
            <a:r>
              <a:rPr lang="ko-KR" altLang="en-US" sz="1400" dirty="0">
                <a:solidFill>
                  <a:srgbClr val="6600FF"/>
                </a:solidFill>
                <a:latin typeface="+mn-ea"/>
              </a:rPr>
              <a:t> 세트로 변환할 수 있는 방법을 찾아야 한다</a:t>
            </a:r>
            <a:r>
              <a:rPr lang="en-US" altLang="ko-KR" sz="1400" dirty="0">
                <a:solidFill>
                  <a:srgbClr val="6600FF"/>
                </a:solidFill>
                <a:latin typeface="+mn-ea"/>
              </a:rPr>
              <a:t>!</a:t>
            </a:r>
          </a:p>
          <a:p>
            <a:pPr algn="ctr">
              <a:lnSpc>
                <a:spcPct val="150000"/>
              </a:lnSpc>
            </a:pPr>
            <a:endParaRPr lang="en-US" altLang="ko-KR" sz="1400" dirty="0">
              <a:solidFill>
                <a:srgbClr val="6600FF"/>
              </a:solidFill>
              <a:latin typeface="+mn-ea"/>
            </a:endParaRPr>
          </a:p>
          <a:p>
            <a:pPr algn="ctr">
              <a:lnSpc>
                <a:spcPct val="150000"/>
              </a:lnSpc>
            </a:pPr>
            <a:r>
              <a:rPr lang="ko-KR" altLang="en-US" sz="1400" dirty="0">
                <a:solidFill>
                  <a:srgbClr val="D92A6E"/>
                </a:solidFill>
                <a:latin typeface="+mn-ea"/>
              </a:rPr>
              <a:t>각 단어는 </a:t>
            </a:r>
            <a:r>
              <a:rPr lang="en-US" altLang="ko-KR" sz="1400" dirty="0">
                <a:solidFill>
                  <a:srgbClr val="D92A6E"/>
                </a:solidFill>
                <a:latin typeface="+mn-ea"/>
              </a:rPr>
              <a:t>300</a:t>
            </a:r>
            <a:r>
              <a:rPr lang="ko-KR" altLang="en-US" sz="1400" dirty="0">
                <a:solidFill>
                  <a:srgbClr val="D92A6E"/>
                </a:solidFill>
                <a:latin typeface="+mn-ea"/>
              </a:rPr>
              <a:t>차원의 공간 벡터이기 때문에</a:t>
            </a:r>
            <a:r>
              <a:rPr lang="en-US" altLang="ko-KR" sz="1400" dirty="0">
                <a:solidFill>
                  <a:srgbClr val="D92A6E"/>
                </a:solidFill>
                <a:latin typeface="+mn-ea"/>
              </a:rPr>
              <a:t>,</a:t>
            </a:r>
          </a:p>
          <a:p>
            <a:pPr algn="ctr">
              <a:lnSpc>
                <a:spcPct val="150000"/>
              </a:lnSpc>
            </a:pPr>
            <a:r>
              <a:rPr lang="en-US" altLang="ko-KR" sz="1400" dirty="0">
                <a:solidFill>
                  <a:srgbClr val="D92A6E"/>
                </a:solidFill>
                <a:latin typeface="+mn-ea"/>
              </a:rPr>
              <a:t>‘</a:t>
            </a:r>
            <a:r>
              <a:rPr lang="ko-KR" altLang="en-US" sz="1400" dirty="0">
                <a:solidFill>
                  <a:srgbClr val="D92A6E"/>
                </a:solidFill>
                <a:latin typeface="+mn-ea"/>
              </a:rPr>
              <a:t>벡터의 평균</a:t>
            </a:r>
            <a:r>
              <a:rPr lang="en-US" altLang="ko-KR" sz="1400" dirty="0">
                <a:solidFill>
                  <a:srgbClr val="D92A6E"/>
                </a:solidFill>
                <a:latin typeface="+mn-ea"/>
              </a:rPr>
              <a:t>’</a:t>
            </a:r>
            <a:r>
              <a:rPr lang="ko-KR" altLang="en-US" sz="1400" dirty="0">
                <a:solidFill>
                  <a:srgbClr val="D92A6E"/>
                </a:solidFill>
                <a:latin typeface="+mn-ea"/>
              </a:rPr>
              <a:t>을 구하는 방식으로 각 리뷰의 단어를 결합할 수 있다</a:t>
            </a:r>
            <a:r>
              <a:rPr lang="en-US" altLang="ko-KR" sz="1400" dirty="0">
                <a:solidFill>
                  <a:srgbClr val="D92A6E"/>
                </a:solidFill>
                <a:latin typeface="+mn-ea"/>
              </a:rPr>
              <a:t>!</a:t>
            </a:r>
            <a:endParaRPr lang="ko-KR" altLang="en-US" sz="1400" dirty="0">
              <a:solidFill>
                <a:srgbClr val="D92A6E"/>
              </a:solidFill>
              <a:latin typeface="+mn-ea"/>
            </a:endParaRPr>
          </a:p>
        </p:txBody>
      </p:sp>
    </p:spTree>
    <p:extLst>
      <p:ext uri="{BB962C8B-B14F-4D97-AF65-F5344CB8AC3E}">
        <p14:creationId xmlns:p14="http://schemas.microsoft.com/office/powerpoint/2010/main" val="37497759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1826862527"/>
              </p:ext>
            </p:extLst>
          </p:nvPr>
        </p:nvGraphicFramePr>
        <p:xfrm>
          <a:off x="2343884" y="366228"/>
          <a:ext cx="6359459" cy="4200989"/>
        </p:xfrm>
        <a:graphic>
          <a:graphicData uri="http://schemas.openxmlformats.org/drawingml/2006/table">
            <a:tbl>
              <a:tblPr firstRow="1" bandRow="1">
                <a:tableStyleId>{5C22544A-7EE6-4342-B048-85BDC9FD1C3A}</a:tableStyleId>
              </a:tblPr>
              <a:tblGrid>
                <a:gridCol w="6359459">
                  <a:extLst>
                    <a:ext uri="{9D8B030D-6E8A-4147-A177-3AD203B41FA5}">
                      <a16:colId xmlns:a16="http://schemas.microsoft.com/office/drawing/2014/main" xmlns="" val="20001"/>
                    </a:ext>
                  </a:extLst>
                </a:gridCol>
              </a:tblGrid>
              <a:tr h="360509">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ko-KR" sz="1200" b="1" i="0" u="none" strike="noStrike" cap="none" normalizeH="0" baseline="0" dirty="0">
                          <a:ln>
                            <a:noFill/>
                          </a:ln>
                          <a:solidFill>
                            <a:srgbClr val="D92A6E"/>
                          </a:solidFill>
                          <a:effectLst/>
                          <a:latin typeface="굴림체" panose="020B0609000101010101" pitchFamily="49" charset="-127"/>
                          <a:ea typeface="굴림체" panose="020B0609000101010101" pitchFamily="49" charset="-127"/>
                        </a:rPr>
                        <a:t>단어 벡터의 평균을 구하는 </a:t>
                      </a:r>
                      <a:r>
                        <a:rPr kumimoji="0" lang="en-US" altLang="ko-KR" sz="1200" b="1" i="0" u="none" strike="noStrike" cap="none" normalizeH="0" baseline="0" dirty="0" err="1">
                          <a:ln>
                            <a:noFill/>
                          </a:ln>
                          <a:solidFill>
                            <a:srgbClr val="D92A6E"/>
                          </a:solidFill>
                          <a:effectLst/>
                          <a:latin typeface="굴림체" panose="020B0609000101010101" pitchFamily="49" charset="-127"/>
                          <a:ea typeface="굴림체" panose="020B0609000101010101" pitchFamily="49" charset="-127"/>
                        </a:rPr>
                        <a:t>makeFeatureVec</a:t>
                      </a:r>
                      <a:r>
                        <a:rPr kumimoji="0" lang="en-US" altLang="ko-KR" sz="1200" b="1" i="0" u="none" strike="noStrike" cap="none" normalizeH="0" baseline="0" dirty="0">
                          <a:ln>
                            <a:noFill/>
                          </a:ln>
                          <a:solidFill>
                            <a:srgbClr val="D92A6E"/>
                          </a:solidFill>
                          <a:effectLst/>
                          <a:latin typeface="굴림체" panose="020B0609000101010101" pitchFamily="49" charset="-127"/>
                          <a:ea typeface="굴림체" panose="020B0609000101010101" pitchFamily="49" charset="-127"/>
                        </a:rPr>
                        <a:t> </a:t>
                      </a:r>
                      <a:r>
                        <a:rPr kumimoji="0" lang="ko-KR" altLang="en-US" sz="1200" b="1" i="0" u="none" strike="noStrike" cap="none" normalizeH="0" baseline="0" dirty="0" err="1">
                          <a:ln>
                            <a:noFill/>
                          </a:ln>
                          <a:solidFill>
                            <a:srgbClr val="D92A6E"/>
                          </a:solidFill>
                          <a:effectLst/>
                          <a:latin typeface="굴림체" panose="020B0609000101010101" pitchFamily="49" charset="-127"/>
                          <a:ea typeface="굴림체" panose="020B0609000101010101" pitchFamily="49" charset="-127"/>
                        </a:rPr>
                        <a:t>매서드</a:t>
                      </a:r>
                      <a:r>
                        <a:rPr kumimoji="0" lang="ko-KR" altLang="en-US" sz="1200" b="1" i="0" u="none" strike="noStrike" cap="none" normalizeH="0" baseline="0" dirty="0">
                          <a:ln>
                            <a:noFill/>
                          </a:ln>
                          <a:solidFill>
                            <a:srgbClr val="D92A6E"/>
                          </a:solidFill>
                          <a:effectLst/>
                          <a:latin typeface="굴림체" panose="020B0609000101010101" pitchFamily="49" charset="-127"/>
                          <a:ea typeface="굴림체" panose="020B0609000101010101" pitchFamily="49" charset="-127"/>
                        </a:rPr>
                        <a:t> 정의</a:t>
                      </a:r>
                      <a:r>
                        <a:rPr kumimoji="0" lang="en-US" altLang="ko-KR" sz="1200" b="1" i="0" u="none" strike="noStrike" cap="none" normalizeH="0" baseline="0" dirty="0">
                          <a:ln>
                            <a:noFill/>
                          </a:ln>
                          <a:solidFill>
                            <a:srgbClr val="D92A6E"/>
                          </a:solidFill>
                          <a:effectLst/>
                          <a:latin typeface="굴림체" panose="020B0609000101010101" pitchFamily="49" charset="-127"/>
                          <a:ea typeface="굴림체" panose="020B0609000101010101" pitchFamily="49" charset="-127"/>
                        </a:rPr>
                        <a:t>.</a:t>
                      </a:r>
                      <a:endParaRPr lang="en-US" altLang="ko-KR" sz="1200" b="1" i="0" dirty="0">
                        <a:solidFill>
                          <a:srgbClr val="D92A6E"/>
                        </a:solidFill>
                        <a:latin typeface="굴림" panose="020B0600000101010101" pitchFamily="50" charset="-127"/>
                        <a:ea typeface="굴림" panose="020B0600000101010101" pitchFamily="50" charset="-127"/>
                        <a:cs typeface="Tahoma" panose="020B060403050404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2867065">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numpy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as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np</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def</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6E22E"/>
                          </a:solidFill>
                          <a:effectLst/>
                          <a:latin typeface="굴림체" panose="020B0609000101010101" pitchFamily="49" charset="-127"/>
                          <a:ea typeface="굴림체" panose="020B0609000101010101" pitchFamily="49" charset="-127"/>
                        </a:rPr>
                        <a:t>makeFeatureVec</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words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model</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num_features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b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endParaRPr kumimoji="0" lang="en-US"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featureVec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np.</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zeros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num_features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dtype</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"float32"</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속도를 위해 0으로 채</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운</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numpy</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배열로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미리</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초기화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함</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nwords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en-US"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단어수를</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초기화</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index2word_set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set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model</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.wv.index2word)</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Index2word</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는</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model</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의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단어</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를 담은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list /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속도를 위해 </a:t>
                      </a:r>
                      <a:r>
                        <a:rPr kumimoji="0" lang="ko-KR" altLang="ko-KR"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set</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형태로</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변환함</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for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 </a:t>
                      </a:r>
                      <a:r>
                        <a:rPr kumimoji="0" lang="ko-KR" altLang="ko-KR" sz="12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words</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if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index2word_set</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nwords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b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featureVec</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np.</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add</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featureVec,</a:t>
                      </a:r>
                      <a:r>
                        <a:rPr kumimoji="0" lang="ko-KR" altLang="ko-KR" sz="1200" b="0" i="0" u="none" strike="noStrike" cap="none" normalizeH="0" baseline="0" dirty="0" err="1">
                          <a:ln>
                            <a:noFill/>
                          </a:ln>
                          <a:solidFill>
                            <a:srgbClr val="FD971F"/>
                          </a:solidFill>
                          <a:effectLst/>
                          <a:latin typeface="굴림체" panose="020B0609000101010101" pitchFamily="49" charset="-127"/>
                          <a:ea typeface="굴림체" panose="020B0609000101010101" pitchFamily="49" charset="-127"/>
                        </a:rPr>
                        <a:t>model</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리뷰 각각의 단어를 순회하면서</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리뷰의 단어가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모델 사전에 포</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함되어 있으</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면</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해당 단어의 벡터 값을</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더함</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featureVec</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np.</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divide</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featureVec,nwords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총합을</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단어수로 나누어</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서</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단어 벡터의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평균</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값</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을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구함</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return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featureVec</a:t>
                      </a:r>
                      <a:endParaRPr lang="en-US" altLang="ko-KR" sz="1200"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2013524878"/>
                  </a:ext>
                </a:extLst>
              </a:tr>
            </a:tbl>
          </a:graphicData>
        </a:graphic>
      </p:graphicFrame>
      <p:sp>
        <p:nvSpPr>
          <p:cNvPr id="3" name="TextBox 2">
            <a:extLst>
              <a:ext uri="{FF2B5EF4-FFF2-40B4-BE49-F238E27FC236}">
                <a16:creationId xmlns:a16="http://schemas.microsoft.com/office/drawing/2014/main" xmlns="" id="{228F6427-A63F-45ED-A2E0-7B5D6DF53DAC}"/>
              </a:ext>
            </a:extLst>
          </p:cNvPr>
          <p:cNvSpPr txBox="1"/>
          <p:nvPr/>
        </p:nvSpPr>
        <p:spPr>
          <a:xfrm>
            <a:off x="242767" y="525459"/>
            <a:ext cx="1828800" cy="40011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a:t>
            </a:r>
            <a:endParaRPr lang="ko-KR" altLang="en-US" dirty="0"/>
          </a:p>
        </p:txBody>
      </p:sp>
      <p:cxnSp>
        <p:nvCxnSpPr>
          <p:cNvPr id="4" name="직선 연결선 3">
            <a:extLst>
              <a:ext uri="{FF2B5EF4-FFF2-40B4-BE49-F238E27FC236}">
                <a16:creationId xmlns:a16="http://schemas.microsoft.com/office/drawing/2014/main" xmlns="" id="{39E6B5F8-FACE-48E1-9ABF-4E8B5C5C4F62}"/>
              </a:ext>
            </a:extLst>
          </p:cNvPr>
          <p:cNvCxnSpPr>
            <a:cxnSpLocks/>
          </p:cNvCxnSpPr>
          <p:nvPr/>
        </p:nvCxnSpPr>
        <p:spPr>
          <a:xfrm>
            <a:off x="1935651"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33FDD36D-37D2-4A95-838F-FAA9B393445C}"/>
              </a:ext>
            </a:extLst>
          </p:cNvPr>
          <p:cNvSpPr txBox="1"/>
          <p:nvPr/>
        </p:nvSpPr>
        <p:spPr>
          <a:xfrm>
            <a:off x="277416" y="3137860"/>
            <a:ext cx="1828800" cy="584775"/>
          </a:xfrm>
          <a:prstGeom prst="rect">
            <a:avLst/>
          </a:prstGeom>
          <a:noFill/>
        </p:spPr>
        <p:txBody>
          <a:bodyPr wrap="square" rtlCol="0">
            <a:spAutoFit/>
          </a:bodyPr>
          <a:lstStyle/>
          <a:p>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벡터의 평균을 </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구하는 코드</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p:txBody>
      </p:sp>
      <p:sp>
        <p:nvSpPr>
          <p:cNvPr id="2" name="직사각형 1">
            <a:extLst>
              <a:ext uri="{FF2B5EF4-FFF2-40B4-BE49-F238E27FC236}">
                <a16:creationId xmlns:a16="http://schemas.microsoft.com/office/drawing/2014/main" xmlns="" id="{0EE85F02-8BB0-4E25-B0F7-09F782BFD2A7}"/>
              </a:ext>
            </a:extLst>
          </p:cNvPr>
          <p:cNvSpPr/>
          <p:nvPr/>
        </p:nvSpPr>
        <p:spPr>
          <a:xfrm>
            <a:off x="2601097" y="2520778"/>
            <a:ext cx="5925065" cy="1748481"/>
          </a:xfrm>
          <a:prstGeom prst="rect">
            <a:avLst/>
          </a:prstGeom>
          <a:no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438568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5">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734985247"/>
              </p:ext>
            </p:extLst>
          </p:nvPr>
        </p:nvGraphicFramePr>
        <p:xfrm>
          <a:off x="1073185" y="995116"/>
          <a:ext cx="7452977" cy="3893210"/>
        </p:xfrm>
        <a:graphic>
          <a:graphicData uri="http://schemas.openxmlformats.org/drawingml/2006/table">
            <a:tbl>
              <a:tblPr firstRow="1" bandRow="1">
                <a:tableStyleId>{5C22544A-7EE6-4342-B048-85BDC9FD1C3A}</a:tableStyleId>
              </a:tblPr>
              <a:tblGrid>
                <a:gridCol w="7452977">
                  <a:extLst>
                    <a:ext uri="{9D8B030D-6E8A-4147-A177-3AD203B41FA5}">
                      <a16:colId xmlns:a16="http://schemas.microsoft.com/office/drawing/2014/main" xmlns="" val="20001"/>
                    </a:ext>
                  </a:extLst>
                </a:gridCol>
              </a:tblGrid>
              <a:tr h="207627">
                <a:tc>
                  <a:txBody>
                    <a:bodyPr/>
                    <a:lstStyle/>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model.wv</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index2word</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lang="en-US" altLang="ko-KR" sz="1000" b="0" kern="0" dirty="0">
                          <a:solidFill>
                            <a:srgbClr val="FFFF00"/>
                          </a:solidFill>
                          <a:latin typeface="굴림" panose="020B0600000101010101" pitchFamily="50" charset="-127"/>
                          <a:ea typeface="굴림" panose="020B0600000101010101" pitchFamily="50" charset="-127"/>
                        </a:rPr>
                        <a:t>model</a:t>
                      </a:r>
                      <a:r>
                        <a:rPr lang="ko-KR" altLang="en-US" sz="1000" b="0" kern="0" dirty="0">
                          <a:solidFill>
                            <a:srgbClr val="FFFF00"/>
                          </a:solidFill>
                          <a:latin typeface="굴림" panose="020B0600000101010101" pitchFamily="50" charset="-127"/>
                          <a:ea typeface="굴림" panose="020B0600000101010101" pitchFamily="50" charset="-127"/>
                        </a:rPr>
                        <a:t>의 단어를 담은 </a:t>
                      </a:r>
                      <a:r>
                        <a:rPr lang="en-US" altLang="ko-KR" sz="1000" b="0" kern="0" dirty="0">
                          <a:solidFill>
                            <a:srgbClr val="FFFF00"/>
                          </a:solidFill>
                          <a:latin typeface="굴림" panose="020B0600000101010101" pitchFamily="50" charset="-127"/>
                          <a:ea typeface="굴림" panose="020B0600000101010101" pitchFamily="50" charset="-127"/>
                        </a:rPr>
                        <a:t>list. (</a:t>
                      </a:r>
                      <a:r>
                        <a:rPr lang="ko-KR" altLang="en-US" sz="1000" b="0" kern="0" dirty="0">
                          <a:solidFill>
                            <a:srgbClr val="FFFF00"/>
                          </a:solidFill>
                          <a:latin typeface="굴림" panose="020B0600000101010101" pitchFamily="50" charset="-127"/>
                          <a:ea typeface="굴림" panose="020B0600000101010101" pitchFamily="50" charset="-127"/>
                        </a:rPr>
                        <a:t>모델의 어휘 사전</a:t>
                      </a:r>
                      <a:r>
                        <a:rPr lang="en-US" altLang="ko-KR" sz="1000" b="0" kern="0" dirty="0">
                          <a:solidFill>
                            <a:srgbClr val="FFFF00"/>
                          </a:solidFill>
                          <a:latin typeface="굴림" panose="020B0600000101010101" pitchFamily="50" charset="-127"/>
                          <a:ea typeface="굴림" panose="020B0600000101010101" pitchFamily="50" charset="-127"/>
                        </a:rPr>
                        <a:t>)</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p>
                    <a:p>
                      <a:pPr marL="0" marR="0" lvl="0" indent="0" algn="l" defTabSz="914400" rtl="0" eaLnBrk="0" fontAlgn="base" latinLnBrk="0" hangingPunct="0">
                        <a:lnSpc>
                          <a:spcPct val="11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len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(model.wv.index2word)</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11986</a:t>
                      </a:r>
                      <a:endParaRPr kumimoji="0" lang="ko-KR" altLang="ko-KR" sz="1000" b="0" i="0" u="none" strike="noStrike" cap="none" normalizeH="0" baseline="0" dirty="0">
                        <a:ln>
                          <a:noFill/>
                        </a:ln>
                        <a:solidFill>
                          <a:srgbClr val="FFFF00"/>
                        </a:solidFill>
                        <a:effectLst/>
                        <a:latin typeface="Arial" panose="020B0604020202020204" pitchFamily="34" charset="0"/>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198333">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100" b="1" i="0" u="none" strike="noStrike" cap="none" normalizeH="0" baseline="0" dirty="0">
                          <a:ln>
                            <a:noFill/>
                          </a:ln>
                          <a:solidFill>
                            <a:srgbClr val="0000FF"/>
                          </a:solidFill>
                          <a:effectLst/>
                          <a:latin typeface="굴림" panose="020B0600000101010101" pitchFamily="50" charset="-127"/>
                          <a:ea typeface="굴림" panose="020B0600000101010101" pitchFamily="50" charset="-127"/>
                        </a:rPr>
                        <a:t> </a:t>
                      </a:r>
                      <a:r>
                        <a:rPr kumimoji="0" lang="ko-KR" altLang="ko-KR" sz="1100" b="1" i="0" u="none" strike="noStrike" cap="none" normalizeH="0" baseline="0" dirty="0">
                          <a:ln>
                            <a:noFill/>
                          </a:ln>
                          <a:solidFill>
                            <a:srgbClr val="0000FF"/>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go</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1" i="0" u="none" strike="noStrike" cap="none" normalizeH="0" baseline="0" dirty="0">
                          <a:ln>
                            <a:noFill/>
                          </a:ln>
                          <a:solidFill>
                            <a:srgbClr val="6600FF"/>
                          </a:solidFill>
                          <a:effectLst/>
                          <a:latin typeface="굴림" panose="020B0600000101010101" pitchFamily="50" charset="-127"/>
                          <a:ea typeface="굴림" panose="020B0600000101010101" pitchFamily="50" charset="-127"/>
                        </a:rPr>
                        <a:t>odd</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'of',</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'to',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'is',</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'in',</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'i',</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'this',</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'that',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movi</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'paulett',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'petulia',</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'amira',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'jacey'</a:t>
                      </a:r>
                      <a:r>
                        <a:rPr kumimoji="0" lang="ko-KR" altLang="ko-KR" sz="1100" b="1" i="0" u="none" strike="noStrike" cap="none" normalizeH="0" baseline="0" dirty="0">
                          <a:ln>
                            <a:noFill/>
                          </a:ln>
                          <a:solidFill>
                            <a:srgbClr val="0000FF"/>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183447">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8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8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8"/>
                  </a:ext>
                </a:extLst>
              </a:tr>
              <a:tr h="90314">
                <a:tc>
                  <a:txBody>
                    <a:bodyPr/>
                    <a:lstStyle/>
                    <a:p>
                      <a:pPr marL="0" marR="0" lvl="0" indent="0" algn="l" defTabSz="685793" rtl="0" eaLnBrk="1" fontAlgn="auto" latinLnBrk="1" hangingPunct="1">
                        <a:lnSpc>
                          <a:spcPct val="110000"/>
                        </a:lnSpc>
                        <a:spcBef>
                          <a:spcPts val="0"/>
                        </a:spcBef>
                        <a:spcAft>
                          <a:spcPts val="0"/>
                        </a:spcAft>
                        <a:buClr>
                          <a:srgbClr val="6600FF"/>
                        </a:buClr>
                        <a:buSzTx/>
                        <a:buFont typeface="Wingdings" panose="05000000000000000000" pitchFamily="2" charset="2"/>
                        <a:buNone/>
                        <a:tabLst/>
                        <a:defRPr/>
                      </a:pP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model.wv</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syn0</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rPr>
                        <a:t>단어의 벡터 값을 담은 </a:t>
                      </a:r>
                      <a:r>
                        <a:rPr kumimoji="0" lang="en-US" altLang="ko-KR" sz="1000" b="0" i="0" u="none" strike="noStrike" kern="0" cap="none" normalizeH="0" baseline="0" dirty="0" err="1">
                          <a:ln>
                            <a:noFill/>
                          </a:ln>
                          <a:solidFill>
                            <a:srgbClr val="FFFF00"/>
                          </a:solidFill>
                          <a:effectLst/>
                          <a:latin typeface="굴림" panose="020B0600000101010101" pitchFamily="50" charset="-127"/>
                          <a:ea typeface="굴림" panose="020B0600000101010101" pitchFamily="50" charset="-127"/>
                        </a:rPr>
                        <a:t>numpy</a:t>
                      </a:r>
                      <a:r>
                        <a:rPr kumimoji="0" lang="en-US" altLang="ko-KR" sz="1000" b="0"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rPr>
                        <a:t>배열</a:t>
                      </a:r>
                      <a:endParaRPr kumimoji="0" lang="en-US" altLang="ko-KR" sz="1000" b="0" i="0" u="none" strike="noStrike" kern="0" cap="none" normalizeH="0" baseline="0" dirty="0">
                        <a:ln>
                          <a:noFill/>
                        </a:ln>
                        <a:solidFill>
                          <a:srgbClr val="FFFF00"/>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10000"/>
                        </a:lnSpc>
                        <a:spcBef>
                          <a:spcPts val="0"/>
                        </a:spcBef>
                        <a:spcAft>
                          <a:spcPts val="0"/>
                        </a:spcAft>
                        <a:buClr>
                          <a:srgbClr val="6600FF"/>
                        </a:buClr>
                        <a:buSzTx/>
                        <a:buFont typeface="Wingdings" panose="05000000000000000000" pitchFamily="2" charset="2"/>
                        <a:buNone/>
                        <a:tabLst/>
                        <a:defRPr/>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model.wv.syn0</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shape</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lang="en-US" altLang="ko-KR" sz="1000" b="0" dirty="0">
                          <a:solidFill>
                            <a:srgbClr val="FFFF00"/>
                          </a:solidFill>
                          <a:latin typeface="굴림" panose="020B0600000101010101" pitchFamily="50" charset="-127"/>
                          <a:ea typeface="굴림" panose="020B0600000101010101" pitchFamily="50" charset="-127"/>
                          <a:cs typeface="Tahoma" panose="020B0604030504040204" pitchFamily="34" charset="0"/>
                        </a:rPr>
                        <a:t># (11986, 300)</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행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단어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열</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단어의 벡터 값 </a:t>
                      </a:r>
                      <a:endParaRPr lang="en-US" altLang="ko-KR" sz="1000" b="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9"/>
                  </a:ext>
                </a:extLst>
              </a:tr>
              <a:tr h="1097043">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chemeClr val="tx1"/>
                          </a:solidFill>
                          <a:effectLst/>
                          <a:latin typeface="Arial Unicode MS" panose="020B0604020202020204" pitchFamily="50" charset="-127"/>
                          <a:ea typeface="var(--jp-code-font-family)"/>
                        </a:rPr>
                        <a:t> </a:t>
                      </a:r>
                    </a:p>
                  </a:txBody>
                  <a:tcPr marL="0" marR="90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10"/>
                  </a:ext>
                </a:extLst>
              </a:tr>
              <a:tr h="283335">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9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8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Arial Unicode MS" panose="020B0604020202020204" pitchFamily="50" charset="-127"/>
                        <a:ea typeface="굴림" panose="020B0600000101010101" pitchFamily="50" charset="-127"/>
                      </a:endParaRPr>
                    </a:p>
                  </a:txBody>
                  <a:tcPr marL="0" marR="90000" marT="0" marB="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106304">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chemeClr val="bg1"/>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chemeClr val="bg1"/>
                          </a:solidFill>
                          <a:effectLst/>
                          <a:latin typeface="굴림체" panose="020B0609000101010101" pitchFamily="49" charset="-127"/>
                          <a:ea typeface="굴림체" panose="020B0609000101010101" pitchFamily="49" charset="-127"/>
                        </a:rPr>
                        <a:t>trainDataVecs</a:t>
                      </a:r>
                      <a:r>
                        <a:rPr kumimoji="0" lang="en-US" altLang="ko-KR" sz="1000" b="0" i="0" u="none" strike="noStrike" cap="none" normalizeH="0" baseline="0" dirty="0">
                          <a:ln>
                            <a:noFill/>
                          </a:ln>
                          <a:solidFill>
                            <a:schemeClr val="bg1"/>
                          </a:solidFill>
                          <a:effectLst/>
                          <a:latin typeface="굴림체" panose="020B0609000101010101" pitchFamily="49" charset="-127"/>
                          <a:ea typeface="굴림체" panose="020B0609000101010101" pitchFamily="49" charset="-127"/>
                        </a:rPr>
                        <a:t>                  </a:t>
                      </a:r>
                      <a:r>
                        <a:rPr lang="en-US" altLang="ko-KR" sz="1000" b="0" dirty="0">
                          <a:solidFill>
                            <a:srgbClr val="FFFF00"/>
                          </a:solidFill>
                          <a:latin typeface="굴림" panose="020B0600000101010101" pitchFamily="50" charset="-127"/>
                          <a:ea typeface="굴림" panose="020B0600000101010101" pitchFamily="50" charset="-127"/>
                          <a:cs typeface="Tahoma" panose="020B0604030504040204" pitchFamily="34" charset="0"/>
                        </a:rPr>
                        <a:t># (25000, 300)</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행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리뷰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열 </a:t>
                      </a:r>
                      <a:r>
                        <a:rPr kumimoji="0" lang="en-US" altLang="ko-KR"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0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단어 벡터의 평균 값</a:t>
                      </a:r>
                      <a:r>
                        <a:rPr kumimoji="0" lang="en-US" altLang="ko-KR" sz="1000" b="0" i="0" u="none" strike="noStrike" cap="none" normalizeH="0" baseline="0" dirty="0">
                          <a:ln>
                            <a:noFill/>
                          </a:ln>
                          <a:solidFill>
                            <a:schemeClr val="bg1"/>
                          </a:solidFill>
                          <a:effectLst/>
                          <a:latin typeface="굴림체" panose="020B0609000101010101" pitchFamily="49" charset="-127"/>
                          <a:ea typeface="굴림체" panose="020B0609000101010101" pitchFamily="49" charset="-127"/>
                        </a:rPr>
                        <a:t> </a:t>
                      </a: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90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20322"/>
                    </a:solidFill>
                  </a:tcPr>
                </a:tc>
                <a:extLst>
                  <a:ext uri="{0D108BD9-81ED-4DB2-BD59-A6C34878D82A}">
                    <a16:rowId xmlns:a16="http://schemas.microsoft.com/office/drawing/2014/main" xmlns="" val="10006"/>
                  </a:ext>
                </a:extLst>
              </a:tr>
              <a:tr h="708287">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90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7"/>
                  </a:ext>
                </a:extLst>
              </a:tr>
            </a:tbl>
          </a:graphicData>
        </a:graphic>
      </p:graphicFrame>
      <p:sp>
        <p:nvSpPr>
          <p:cNvPr id="11" name="TextBox 10"/>
          <p:cNvSpPr txBox="1"/>
          <p:nvPr/>
        </p:nvSpPr>
        <p:spPr>
          <a:xfrm>
            <a:off x="1073185" y="233533"/>
            <a:ext cx="7452977" cy="261610"/>
          </a:xfrm>
          <a:prstGeom prst="rect">
            <a:avLst/>
          </a:prstGeom>
          <a:noFill/>
          <a:ln>
            <a:solidFill>
              <a:srgbClr val="020322"/>
            </a:solidFill>
          </a:ln>
        </p:spPr>
        <p:txBody>
          <a:bodyPr wrap="square" rtlCol="0">
            <a:spAutoFit/>
          </a:bodyPr>
          <a:lstStyle/>
          <a:p>
            <a:r>
              <a:rPr lang="ko-KR" altLang="en-US" sz="1100" kern="0" dirty="0">
                <a:solidFill>
                  <a:srgbClr val="000000"/>
                </a:solidFill>
                <a:latin typeface="굴림" panose="020B0600000101010101" pitchFamily="50" charset="-127"/>
                <a:ea typeface="굴림" panose="020B0600000101010101" pitchFamily="50" charset="-127"/>
              </a:rPr>
              <a:t>리뷰 </a:t>
            </a:r>
            <a:r>
              <a:rPr lang="en-US" altLang="ko-KR" sz="1100" kern="0" dirty="0">
                <a:solidFill>
                  <a:srgbClr val="000000"/>
                </a:solidFill>
                <a:latin typeface="굴림" panose="020B0600000101010101" pitchFamily="50" charset="-127"/>
                <a:ea typeface="굴림" panose="020B0600000101010101" pitchFamily="50" charset="-127"/>
              </a:rPr>
              <a:t>0 : stuff </a:t>
            </a:r>
            <a:r>
              <a:rPr lang="en-US" altLang="ko-KR" sz="1100" kern="0" dirty="0">
                <a:solidFill>
                  <a:srgbClr val="D92A6E"/>
                </a:solidFill>
                <a:latin typeface="굴림" panose="020B0600000101010101" pitchFamily="50" charset="-127"/>
                <a:ea typeface="굴림" panose="020B0600000101010101" pitchFamily="50" charset="-127"/>
              </a:rPr>
              <a:t>go</a:t>
            </a:r>
            <a:r>
              <a:rPr lang="en-US" altLang="ko-KR" sz="1100" kern="0" dirty="0">
                <a:solidFill>
                  <a:srgbClr val="000000"/>
                </a:solidFill>
                <a:latin typeface="굴림" panose="020B0600000101010101" pitchFamily="50" charset="-127"/>
                <a:ea typeface="굴림" panose="020B0600000101010101" pitchFamily="50" charset="-127"/>
              </a:rPr>
              <a:t> moment </a:t>
            </a:r>
            <a:r>
              <a:rPr lang="en-US" altLang="ko-KR" sz="1100" kern="0" dirty="0" err="1">
                <a:solidFill>
                  <a:srgbClr val="000000"/>
                </a:solidFill>
                <a:latin typeface="굴림" panose="020B0600000101010101" pitchFamily="50" charset="-127"/>
                <a:ea typeface="굴림" panose="020B0600000101010101" pitchFamily="50" charset="-127"/>
              </a:rPr>
              <a:t>mj</a:t>
            </a:r>
            <a:r>
              <a:rPr lang="en-US" altLang="ko-KR" sz="1100" kern="0" dirty="0">
                <a:solidFill>
                  <a:srgbClr val="000000"/>
                </a:solidFill>
                <a:latin typeface="굴림" panose="020B0600000101010101" pitchFamily="50" charset="-127"/>
                <a:ea typeface="굴림" panose="020B0600000101010101" pitchFamily="50" charset="-127"/>
              </a:rPr>
              <a:t> start listen music watch </a:t>
            </a:r>
            <a:r>
              <a:rPr lang="en-US" altLang="ko-KR" sz="1100" kern="0" dirty="0">
                <a:solidFill>
                  <a:srgbClr val="6600FF"/>
                </a:solidFill>
                <a:latin typeface="굴림" panose="020B0600000101010101" pitchFamily="50" charset="-127"/>
                <a:ea typeface="굴림" panose="020B0600000101010101" pitchFamily="50" charset="-127"/>
              </a:rPr>
              <a:t>odd</a:t>
            </a:r>
            <a:r>
              <a:rPr lang="en-US" altLang="ko-KR" sz="1100" kern="0" dirty="0">
                <a:solidFill>
                  <a:srgbClr val="000000"/>
                </a:solidFill>
                <a:latin typeface="굴림" panose="020B0600000101010101" pitchFamily="50" charset="-127"/>
                <a:ea typeface="굴림" panose="020B0600000101010101" pitchFamily="50" charset="-127"/>
              </a:rPr>
              <a:t> </a:t>
            </a:r>
            <a:r>
              <a:rPr lang="en-US" altLang="ko-KR" sz="1100" kern="0" dirty="0" err="1">
                <a:solidFill>
                  <a:srgbClr val="000000"/>
                </a:solidFill>
                <a:latin typeface="굴림" panose="020B0600000101010101" pitchFamily="50" charset="-127"/>
                <a:ea typeface="굴림" panose="020B0600000101010101" pitchFamily="50" charset="-127"/>
              </a:rPr>
              <a:t>documentari</a:t>
            </a:r>
            <a:r>
              <a:rPr lang="en-US" altLang="ko-KR" sz="1100" kern="0" dirty="0">
                <a:solidFill>
                  <a:srgbClr val="000000"/>
                </a:solidFill>
                <a:latin typeface="굴림" panose="020B0600000101010101" pitchFamily="50" charset="-127"/>
                <a:ea typeface="굴림" panose="020B0600000101010101" pitchFamily="50" charset="-127"/>
              </a:rPr>
              <a:t> watch wiz watch moonwalk </a:t>
            </a:r>
            <a:r>
              <a:rPr lang="en-US" altLang="ko-KR" sz="1100" kern="0" dirty="0" err="1">
                <a:solidFill>
                  <a:srgbClr val="000000"/>
                </a:solidFill>
                <a:latin typeface="굴림" panose="020B0600000101010101" pitchFamily="50" charset="-127"/>
                <a:ea typeface="굴림" panose="020B0600000101010101" pitchFamily="50" charset="-127"/>
              </a:rPr>
              <a:t>mayb</a:t>
            </a:r>
            <a:r>
              <a:rPr lang="en-US" altLang="ko-KR" sz="1100" kern="0" dirty="0">
                <a:solidFill>
                  <a:srgbClr val="000000"/>
                </a:solidFill>
                <a:latin typeface="굴림" panose="020B0600000101010101" pitchFamily="50" charset="-127"/>
                <a:ea typeface="굴림" panose="020B0600000101010101" pitchFamily="50" charset="-127"/>
              </a:rPr>
              <a:t> want </a:t>
            </a:r>
            <a:endParaRPr lang="ko-KR" altLang="en-US" sz="1100" dirty="0">
              <a:latin typeface="굴림" panose="020B0600000101010101" pitchFamily="50" charset="-127"/>
              <a:ea typeface="굴림" panose="020B0600000101010101" pitchFamily="50" charset="-127"/>
            </a:endParaRPr>
          </a:p>
        </p:txBody>
      </p:sp>
      <mc:AlternateContent xmlns:mc="http://schemas.openxmlformats.org/markup-compatibility/2006" xmlns:a14="http://schemas.microsoft.com/office/drawing/2010/main">
        <mc:Choice Requires="a14">
          <p:graphicFrame>
            <p:nvGraphicFramePr>
              <p:cNvPr id="16" name="표 15"/>
              <p:cNvGraphicFramePr>
                <a:graphicFrameLocks noGrp="1"/>
              </p:cNvGraphicFramePr>
              <p:nvPr>
                <p:extLst>
                  <p:ext uri="{D42A27DB-BD31-4B8C-83A1-F6EECF244321}">
                    <p14:modId xmlns:p14="http://schemas.microsoft.com/office/powerpoint/2010/main" val="4032830352"/>
                  </p:ext>
                </p:extLst>
              </p:nvPr>
            </p:nvGraphicFramePr>
            <p:xfrm>
              <a:off x="1081918" y="4197834"/>
              <a:ext cx="7329720" cy="670560"/>
            </p:xfrm>
            <a:graphic>
              <a:graphicData uri="http://schemas.openxmlformats.org/drawingml/2006/table">
                <a:tbl>
                  <a:tblPr firstRow="1" bandRow="1">
                    <a:tableStyleId>{5C22544A-7EE6-4342-B048-85BDC9FD1C3A}</a:tableStyleId>
                  </a:tblPr>
                  <a:tblGrid>
                    <a:gridCol w="599881">
                      <a:extLst>
                        <a:ext uri="{9D8B030D-6E8A-4147-A177-3AD203B41FA5}">
                          <a16:colId xmlns:a16="http://schemas.microsoft.com/office/drawing/2014/main" xmlns="" val="20000"/>
                        </a:ext>
                      </a:extLst>
                    </a:gridCol>
                    <a:gridCol w="497251">
                      <a:extLst>
                        <a:ext uri="{9D8B030D-6E8A-4147-A177-3AD203B41FA5}">
                          <a16:colId xmlns:a16="http://schemas.microsoft.com/office/drawing/2014/main" xmlns="" val="20001"/>
                        </a:ext>
                      </a:extLst>
                    </a:gridCol>
                    <a:gridCol w="208280">
                      <a:extLst>
                        <a:ext uri="{9D8B030D-6E8A-4147-A177-3AD203B41FA5}">
                          <a16:colId xmlns:a16="http://schemas.microsoft.com/office/drawing/2014/main" xmlns="" val="20002"/>
                        </a:ext>
                      </a:extLst>
                    </a:gridCol>
                    <a:gridCol w="229922">
                      <a:extLst>
                        <a:ext uri="{9D8B030D-6E8A-4147-A177-3AD203B41FA5}">
                          <a16:colId xmlns:a16="http://schemas.microsoft.com/office/drawing/2014/main" xmlns="" val="20003"/>
                        </a:ext>
                      </a:extLst>
                    </a:gridCol>
                    <a:gridCol w="845503">
                      <a:extLst>
                        <a:ext uri="{9D8B030D-6E8A-4147-A177-3AD203B41FA5}">
                          <a16:colId xmlns:a16="http://schemas.microsoft.com/office/drawing/2014/main" xmlns="" val="20004"/>
                        </a:ext>
                      </a:extLst>
                    </a:gridCol>
                    <a:gridCol w="869945">
                      <a:extLst>
                        <a:ext uri="{9D8B030D-6E8A-4147-A177-3AD203B41FA5}">
                          <a16:colId xmlns:a16="http://schemas.microsoft.com/office/drawing/2014/main" xmlns="" val="20005"/>
                        </a:ext>
                      </a:extLst>
                    </a:gridCol>
                    <a:gridCol w="847614">
                      <a:extLst>
                        <a:ext uri="{9D8B030D-6E8A-4147-A177-3AD203B41FA5}">
                          <a16:colId xmlns:a16="http://schemas.microsoft.com/office/drawing/2014/main" xmlns="" val="20006"/>
                        </a:ext>
                      </a:extLst>
                    </a:gridCol>
                    <a:gridCol w="470211">
                      <a:extLst>
                        <a:ext uri="{9D8B030D-6E8A-4147-A177-3AD203B41FA5}">
                          <a16:colId xmlns:a16="http://schemas.microsoft.com/office/drawing/2014/main" xmlns="" val="20007"/>
                        </a:ext>
                      </a:extLst>
                    </a:gridCol>
                    <a:gridCol w="835244">
                      <a:extLst>
                        <a:ext uri="{9D8B030D-6E8A-4147-A177-3AD203B41FA5}">
                          <a16:colId xmlns:a16="http://schemas.microsoft.com/office/drawing/2014/main" xmlns="" val="20008"/>
                        </a:ext>
                      </a:extLst>
                    </a:gridCol>
                    <a:gridCol w="847614">
                      <a:extLst>
                        <a:ext uri="{9D8B030D-6E8A-4147-A177-3AD203B41FA5}">
                          <a16:colId xmlns:a16="http://schemas.microsoft.com/office/drawing/2014/main" xmlns="" val="20009"/>
                        </a:ext>
                      </a:extLst>
                    </a:gridCol>
                    <a:gridCol w="775773">
                      <a:extLst>
                        <a:ext uri="{9D8B030D-6E8A-4147-A177-3AD203B41FA5}">
                          <a16:colId xmlns:a16="http://schemas.microsoft.com/office/drawing/2014/main" xmlns="" val="20010"/>
                        </a:ext>
                      </a:extLst>
                    </a:gridCol>
                    <a:gridCol w="302482">
                      <a:extLst>
                        <a:ext uri="{9D8B030D-6E8A-4147-A177-3AD203B41FA5}">
                          <a16:colId xmlns:a16="http://schemas.microsoft.com/office/drawing/2014/main" xmlns="" val="20011"/>
                        </a:ext>
                      </a:extLst>
                    </a:gridCol>
                  </a:tblGrid>
                  <a:tr h="174064">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0</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1</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2</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287</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288</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299</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72993">
                    <a:tc>
                      <a:txBody>
                        <a:bodyPr/>
                        <a:lstStyle/>
                        <a:p>
                          <a:pPr algn="ctr" latinLnBrk="1"/>
                          <a:endParaRPr lang="en-US" altLang="ko-KR" sz="800" b="1" kern="0" dirty="0">
                            <a:solidFill>
                              <a:schemeClr val="tx1"/>
                            </a:solidFill>
                            <a:latin typeface="굴림" panose="020B0600000101010101" pitchFamily="50" charset="-127"/>
                            <a:ea typeface="굴림" panose="020B0600000101010101" pitchFamily="50" charset="-127"/>
                          </a:endParaRPr>
                        </a:p>
                        <a:p>
                          <a:pPr algn="ctr" latinLnBrk="1"/>
                          <a:r>
                            <a:rPr lang="ko-KR" altLang="en-US" sz="800" b="1" kern="0" dirty="0">
                              <a:solidFill>
                                <a:schemeClr val="tx1"/>
                              </a:solidFill>
                              <a:latin typeface="굴림" panose="020B0600000101010101" pitchFamily="50" charset="-127"/>
                              <a:ea typeface="굴림" panose="020B0600000101010101" pitchFamily="50" charset="-127"/>
                            </a:rPr>
                            <a:t>리뷰</a:t>
                          </a:r>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en-US" altLang="ko-KR" sz="800" b="1" dirty="0">
                            <a:latin typeface="굴림" panose="020B0600000101010101" pitchFamily="50" charset="-127"/>
                            <a:ea typeface="굴림" panose="020B0600000101010101" pitchFamily="50" charset="-127"/>
                          </a:endParaRPr>
                        </a:p>
                        <a:p>
                          <a:pPr algn="r" latinLnBrk="1"/>
                          <a:r>
                            <a:rPr lang="en-US" altLang="ko-KR" sz="800" b="1" dirty="0">
                              <a:latin typeface="굴림" panose="020B0600000101010101" pitchFamily="50" charset="-127"/>
                              <a:ea typeface="굴림" panose="020B0600000101010101" pitchFamily="50" charset="-127"/>
                            </a:rPr>
                            <a:t>0</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endParaRPr lang="en-US" altLang="ko-KR" sz="800" b="1" dirty="0">
                            <a:solidFill>
                              <a:srgbClr val="0000FF"/>
                            </a:solidFill>
                            <a:latin typeface="굴림" panose="020B0600000101010101" pitchFamily="50" charset="-127"/>
                            <a:ea typeface="굴림" panose="020B0600000101010101" pitchFamily="50" charset="-127"/>
                          </a:endParaRPr>
                        </a:p>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p>
                          <a:pPr algn="r" latinLnBrk="1"/>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endParaRPr lang="en-US" altLang="ko-KR" sz="800" b="1" dirty="0">
                            <a:solidFill>
                              <a:srgbClr val="0000FF"/>
                            </a:solidFill>
                            <a:latin typeface="굴림" panose="020B0600000101010101" pitchFamily="50" charset="-127"/>
                            <a:ea typeface="굴림" panose="020B0600000101010101" pitchFamily="50" charset="-127"/>
                          </a:endParaRPr>
                        </a:p>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0.05499693</a:t>
                          </a:r>
                          <a:endPar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algn="l" latinLnBrk="1"/>
                          <a:r>
                            <a:rPr kumimoji="0" lang="en-US" altLang="ko-KR" sz="8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0.05090242</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p>
                        <a:p>
                          <a:pPr marL="0" marR="0" lvl="0" indent="0" algn="ctr"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 </m:t>
                                </m:r>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𝟐</m:t>
                                </m:r>
                              </m:oMath>
                            </m:oMathPara>
                          </a14:m>
                          <a:endParaRPr lang="ko-KR" altLang="en-US" sz="800" b="1" dirty="0">
                            <a:solidFill>
                              <a:srgbClr val="FF0000"/>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0.06655541</a:t>
                          </a:r>
                          <a:endPar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algn="l" latinLnBrk="1"/>
                          <a:r>
                            <a:rPr kumimoji="0" lang="en-US" altLang="ko-KR" sz="8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0.03477972</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endParaRPr lang="ko-KR" altLang="en-US" sz="800" b="1" dirty="0">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 </m:t>
                                </m:r>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𝟐</m:t>
                                </m:r>
                              </m:oMath>
                            </m:oMathPara>
                          </a14:m>
                          <a:endParaRPr lang="ko-KR" altLang="en-US" sz="800" b="1" dirty="0">
                            <a:solidFill>
                              <a:srgbClr val="FF0000"/>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0.01280032</a:t>
                          </a:r>
                          <a:endPar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latinLnBrk="1"/>
                          <a:r>
                            <a:rPr kumimoji="0" lang="en-US" altLang="ko-KR" sz="8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0.02773484</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p>
                        <a:p>
                          <a:pPr marL="0" marR="0" lvl="0" indent="0" algn="l"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 </m:t>
                                </m:r>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𝟐</m:t>
                                </m:r>
                              </m:oMath>
                            </m:oMathPara>
                          </a14:m>
                          <a:endParaRPr lang="en-US" altLang="ko-KR" sz="800" b="1" dirty="0">
                            <a:solidFill>
                              <a:srgbClr val="FF0000"/>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endParaRPr lang="en-US" altLang="ko-KR" sz="800" b="1" dirty="0">
                            <a:latin typeface="굴림" panose="020B0600000101010101" pitchFamily="50" charset="-127"/>
                            <a:ea typeface="굴림" panose="020B0600000101010101" pitchFamily="50" charset="-127"/>
                          </a:endParaRPr>
                        </a:p>
                        <a:p>
                          <a:pPr algn="ctr" latinLnBrk="1"/>
                          <a:r>
                            <a:rPr lang="en-US" altLang="ko-KR" sz="800" b="1" dirty="0">
                              <a:latin typeface="굴림" panose="020B0600000101010101" pitchFamily="50" charset="-127"/>
                              <a:ea typeface="굴림" panose="020B0600000101010101" pitchFamily="50" charset="-127"/>
                            </a:rPr>
                            <a:t>~~~</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0.03919538</a:t>
                          </a:r>
                          <a:endPar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algn="ctr" latinLnBrk="1"/>
                          <a:r>
                            <a:rPr kumimoji="0" lang="en-US" altLang="ko-KR" sz="8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0.09230966</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p>
                        <a:p>
                          <a:pPr marL="0" marR="0" lvl="0" indent="0" algn="l"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 </m:t>
                                </m:r>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𝟐</m:t>
                                </m:r>
                              </m:oMath>
                            </m:oMathPara>
                          </a14:m>
                          <a:endParaRPr lang="ko-KR" altLang="en-US" sz="800" b="1" dirty="0">
                            <a:solidFill>
                              <a:srgbClr val="FF0000"/>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0.0357053</a:t>
                          </a:r>
                          <a:endPar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ctr" defTabSz="685793" rtl="0" eaLnBrk="1" fontAlgn="auto" latinLnBrk="1" hangingPunct="1">
                            <a:lnSpc>
                              <a:spcPct val="100000"/>
                            </a:lnSpc>
                            <a:spcBef>
                              <a:spcPts val="0"/>
                            </a:spcBef>
                            <a:spcAft>
                              <a:spcPts val="0"/>
                            </a:spcAft>
                            <a:buClrTx/>
                            <a:buSzTx/>
                            <a:buFontTx/>
                            <a:buNone/>
                            <a:tabLst/>
                            <a:defRPr/>
                          </a:pPr>
                          <a:r>
                            <a:rPr kumimoji="0" lang="en-US" altLang="ko-KR" sz="8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0.01010299</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p>
                        <a:p>
                          <a:pPr marL="0" marR="0" lvl="0" indent="0" algn="l"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 </m:t>
                                </m:r>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𝟐</m:t>
                                </m:r>
                              </m:oMath>
                            </m:oMathPara>
                          </a14:m>
                          <a:endParaRPr lang="ko-KR" altLang="en-US" sz="800" b="1" dirty="0">
                            <a:solidFill>
                              <a:srgbClr val="FF0000"/>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0.0411658</a:t>
                          </a:r>
                          <a:endPar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algn="ctr" latinLnBrk="1"/>
                          <a:r>
                            <a:rPr kumimoji="0" lang="en-US" altLang="ko-KR" sz="8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0.0150465</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p>
                        <a:p>
                          <a:pPr marL="0" marR="0" lvl="0" indent="0" algn="l"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 </m:t>
                                </m:r>
                                <m:r>
                                  <a:rPr kumimoji="0" lang="en-US" altLang="ko-KR" sz="800" b="1" i="1" u="none" strike="noStrike" cap="none" normalizeH="0" baseline="0" smtClean="0">
                                    <a:ln>
                                      <a:noFill/>
                                    </a:ln>
                                    <a:solidFill>
                                      <a:srgbClr val="FF0000"/>
                                    </a:solidFill>
                                    <a:effectLst/>
                                    <a:latin typeface="Cambria Math" panose="02040503050406030204" pitchFamily="18" charset="0"/>
                                    <a:ea typeface="Cambria Math" panose="02040503050406030204" pitchFamily="18" charset="0"/>
                                  </a:rPr>
                                  <m:t>𝟐</m:t>
                                </m:r>
                              </m:oMath>
                            </m:oMathPara>
                          </a14:m>
                          <a:endParaRPr lang="ko-KR" altLang="en-US" sz="800" b="1" dirty="0">
                            <a:solidFill>
                              <a:srgbClr val="FF0000"/>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endParaRPr lang="en-US" altLang="ko-KR" sz="800" b="1" dirty="0">
                            <a:solidFill>
                              <a:srgbClr val="0000FF"/>
                            </a:solidFill>
                            <a:latin typeface="굴림" panose="020B0600000101010101" pitchFamily="50" charset="-127"/>
                            <a:ea typeface="굴림" panose="020B0600000101010101" pitchFamily="50" charset="-127"/>
                          </a:endParaRPr>
                        </a:p>
                        <a:p>
                          <a:pPr algn="l" latinLnBrk="1"/>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bl>
              </a:graphicData>
            </a:graphic>
          </p:graphicFrame>
        </mc:Choice>
        <mc:Fallback xmlns="">
          <p:graphicFrame>
            <p:nvGraphicFramePr>
              <p:cNvPr id="16" name="표 15"/>
              <p:cNvGraphicFramePr>
                <a:graphicFrameLocks noGrp="1"/>
              </p:cNvGraphicFramePr>
              <p:nvPr>
                <p:extLst>
                  <p:ext uri="{D42A27DB-BD31-4B8C-83A1-F6EECF244321}">
                    <p14:modId xmlns:p14="http://schemas.microsoft.com/office/powerpoint/2010/main" val="4032830352"/>
                  </p:ext>
                </p:extLst>
              </p:nvPr>
            </p:nvGraphicFramePr>
            <p:xfrm>
              <a:off x="1081918" y="4197834"/>
              <a:ext cx="7329720" cy="670560"/>
            </p:xfrm>
            <a:graphic>
              <a:graphicData uri="http://schemas.openxmlformats.org/drawingml/2006/table">
                <a:tbl>
                  <a:tblPr firstRow="1" bandRow="1">
                    <a:tableStyleId>{5C22544A-7EE6-4342-B048-85BDC9FD1C3A}</a:tableStyleId>
                  </a:tblPr>
                  <a:tblGrid>
                    <a:gridCol w="599881">
                      <a:extLst>
                        <a:ext uri="{9D8B030D-6E8A-4147-A177-3AD203B41FA5}">
                          <a16:colId xmlns:a16="http://schemas.microsoft.com/office/drawing/2014/main" xmlns="" xmlns:a14="http://schemas.microsoft.com/office/drawing/2010/main" val="20000"/>
                        </a:ext>
                      </a:extLst>
                    </a:gridCol>
                    <a:gridCol w="497251">
                      <a:extLst>
                        <a:ext uri="{9D8B030D-6E8A-4147-A177-3AD203B41FA5}">
                          <a16:colId xmlns:a16="http://schemas.microsoft.com/office/drawing/2014/main" xmlns="" xmlns:a14="http://schemas.microsoft.com/office/drawing/2010/main" val="20001"/>
                        </a:ext>
                      </a:extLst>
                    </a:gridCol>
                    <a:gridCol w="208280">
                      <a:extLst>
                        <a:ext uri="{9D8B030D-6E8A-4147-A177-3AD203B41FA5}">
                          <a16:colId xmlns:a16="http://schemas.microsoft.com/office/drawing/2014/main" xmlns="" xmlns:a14="http://schemas.microsoft.com/office/drawing/2010/main" val="20002"/>
                        </a:ext>
                      </a:extLst>
                    </a:gridCol>
                    <a:gridCol w="229922">
                      <a:extLst>
                        <a:ext uri="{9D8B030D-6E8A-4147-A177-3AD203B41FA5}">
                          <a16:colId xmlns:a16="http://schemas.microsoft.com/office/drawing/2014/main" xmlns="" xmlns:a14="http://schemas.microsoft.com/office/drawing/2010/main" val="20003"/>
                        </a:ext>
                      </a:extLst>
                    </a:gridCol>
                    <a:gridCol w="845503">
                      <a:extLst>
                        <a:ext uri="{9D8B030D-6E8A-4147-A177-3AD203B41FA5}">
                          <a16:colId xmlns:a16="http://schemas.microsoft.com/office/drawing/2014/main" xmlns="" xmlns:a14="http://schemas.microsoft.com/office/drawing/2010/main" val="20004"/>
                        </a:ext>
                      </a:extLst>
                    </a:gridCol>
                    <a:gridCol w="869945">
                      <a:extLst>
                        <a:ext uri="{9D8B030D-6E8A-4147-A177-3AD203B41FA5}">
                          <a16:colId xmlns:a16="http://schemas.microsoft.com/office/drawing/2014/main" xmlns="" xmlns:a14="http://schemas.microsoft.com/office/drawing/2010/main" val="20005"/>
                        </a:ext>
                      </a:extLst>
                    </a:gridCol>
                    <a:gridCol w="847614">
                      <a:extLst>
                        <a:ext uri="{9D8B030D-6E8A-4147-A177-3AD203B41FA5}">
                          <a16:colId xmlns:a16="http://schemas.microsoft.com/office/drawing/2014/main" xmlns="" xmlns:a14="http://schemas.microsoft.com/office/drawing/2010/main" val="20006"/>
                        </a:ext>
                      </a:extLst>
                    </a:gridCol>
                    <a:gridCol w="470211">
                      <a:extLst>
                        <a:ext uri="{9D8B030D-6E8A-4147-A177-3AD203B41FA5}">
                          <a16:colId xmlns:a16="http://schemas.microsoft.com/office/drawing/2014/main" xmlns="" xmlns:a14="http://schemas.microsoft.com/office/drawing/2010/main" val="20007"/>
                        </a:ext>
                      </a:extLst>
                    </a:gridCol>
                    <a:gridCol w="835244">
                      <a:extLst>
                        <a:ext uri="{9D8B030D-6E8A-4147-A177-3AD203B41FA5}">
                          <a16:colId xmlns:a16="http://schemas.microsoft.com/office/drawing/2014/main" xmlns="" xmlns:a14="http://schemas.microsoft.com/office/drawing/2010/main" val="20008"/>
                        </a:ext>
                      </a:extLst>
                    </a:gridCol>
                    <a:gridCol w="847614">
                      <a:extLst>
                        <a:ext uri="{9D8B030D-6E8A-4147-A177-3AD203B41FA5}">
                          <a16:colId xmlns:a16="http://schemas.microsoft.com/office/drawing/2014/main" xmlns="" xmlns:a14="http://schemas.microsoft.com/office/drawing/2010/main" val="20009"/>
                        </a:ext>
                      </a:extLst>
                    </a:gridCol>
                    <a:gridCol w="775773">
                      <a:extLst>
                        <a:ext uri="{9D8B030D-6E8A-4147-A177-3AD203B41FA5}">
                          <a16:colId xmlns:a16="http://schemas.microsoft.com/office/drawing/2014/main" xmlns="" xmlns:a14="http://schemas.microsoft.com/office/drawing/2010/main" val="20010"/>
                        </a:ext>
                      </a:extLst>
                    </a:gridCol>
                    <a:gridCol w="302482">
                      <a:extLst>
                        <a:ext uri="{9D8B030D-6E8A-4147-A177-3AD203B41FA5}">
                          <a16:colId xmlns:a16="http://schemas.microsoft.com/office/drawing/2014/main" xmlns="" xmlns:a14="http://schemas.microsoft.com/office/drawing/2010/main" val="20011"/>
                        </a:ext>
                      </a:extLst>
                    </a:gridCol>
                  </a:tblGrid>
                  <a:tr h="213360">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0</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1</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2</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287</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288</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lnSpc>
                              <a:spcPct val="100000"/>
                            </a:lnSpc>
                          </a:pPr>
                          <a:r>
                            <a:rPr lang="en-US" altLang="ko-KR" sz="800" b="1" dirty="0">
                              <a:solidFill>
                                <a:schemeClr val="tx1"/>
                              </a:solidFill>
                              <a:latin typeface="굴림" panose="020B0600000101010101" pitchFamily="50" charset="-127"/>
                              <a:ea typeface="굴림" panose="020B0600000101010101" pitchFamily="50" charset="-127"/>
                            </a:rPr>
                            <a:t>299</a:t>
                          </a: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endParaRPr lang="ko-KR" altLang="en-US" sz="800" b="1" dirty="0">
                            <a:solidFill>
                              <a:schemeClr val="tx1"/>
                            </a:solidFill>
                            <a:latin typeface="굴림" panose="020B0600000101010101" pitchFamily="50" charset="-127"/>
                            <a:ea typeface="굴림" panose="020B0600000101010101" pitchFamily="50" charset="-127"/>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xmlns:a14="http://schemas.microsoft.com/office/drawing/2010/main" val="10000"/>
                      </a:ext>
                    </a:extLst>
                  </a:tr>
                  <a:tr h="457200">
                    <a:tc>
                      <a:txBody>
                        <a:bodyPr/>
                        <a:lstStyle/>
                        <a:p>
                          <a:pPr algn="ctr" latinLnBrk="1"/>
                          <a:endParaRPr lang="en-US" altLang="ko-KR" sz="800" b="1" kern="0" dirty="0">
                            <a:solidFill>
                              <a:schemeClr val="tx1"/>
                            </a:solidFill>
                            <a:latin typeface="굴림" panose="020B0600000101010101" pitchFamily="50" charset="-127"/>
                            <a:ea typeface="굴림" panose="020B0600000101010101" pitchFamily="50" charset="-127"/>
                          </a:endParaRPr>
                        </a:p>
                        <a:p>
                          <a:pPr algn="ctr" latinLnBrk="1"/>
                          <a:r>
                            <a:rPr lang="ko-KR" altLang="en-US" sz="800" b="1" kern="0" dirty="0">
                              <a:solidFill>
                                <a:schemeClr val="tx1"/>
                              </a:solidFill>
                              <a:latin typeface="굴림" panose="020B0600000101010101" pitchFamily="50" charset="-127"/>
                              <a:ea typeface="굴림" panose="020B0600000101010101" pitchFamily="50" charset="-127"/>
                            </a:rPr>
                            <a:t>리뷰</a:t>
                          </a:r>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en-US" altLang="ko-KR" sz="800" b="1" dirty="0">
                            <a:latin typeface="굴림" panose="020B0600000101010101" pitchFamily="50" charset="-127"/>
                            <a:ea typeface="굴림" panose="020B0600000101010101" pitchFamily="50" charset="-127"/>
                          </a:endParaRPr>
                        </a:p>
                        <a:p>
                          <a:pPr algn="r" latinLnBrk="1"/>
                          <a:r>
                            <a:rPr lang="en-US" altLang="ko-KR" sz="800" b="1" dirty="0">
                              <a:latin typeface="굴림" panose="020B0600000101010101" pitchFamily="50" charset="-127"/>
                              <a:ea typeface="굴림" panose="020B0600000101010101" pitchFamily="50" charset="-127"/>
                            </a:rPr>
                            <a:t>0</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endParaRPr lang="en-US" altLang="ko-KR" sz="800" b="1" dirty="0">
                            <a:solidFill>
                              <a:srgbClr val="0000FF"/>
                            </a:solidFill>
                            <a:latin typeface="굴림" panose="020B0600000101010101" pitchFamily="50" charset="-127"/>
                            <a:ea typeface="굴림" panose="020B0600000101010101" pitchFamily="50" charset="-127"/>
                          </a:endParaRPr>
                        </a:p>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p>
                          <a:pPr algn="r" latinLnBrk="1"/>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endParaRPr lang="en-US" altLang="ko-KR" sz="800" b="1" dirty="0">
                            <a:solidFill>
                              <a:srgbClr val="0000FF"/>
                            </a:solidFill>
                            <a:latin typeface="굴림" panose="020B0600000101010101" pitchFamily="50" charset="-127"/>
                            <a:ea typeface="굴림" panose="020B0600000101010101" pitchFamily="50" charset="-127"/>
                          </a:endParaRPr>
                        </a:p>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endParaRPr lang="ko-K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blipFill rotWithShape="0">
                          <a:blip r:embed="rId2"/>
                          <a:stretch>
                            <a:fillRect l="-181295" t="-46053" r="-584892" b="-1316"/>
                          </a:stretch>
                        </a:blipFill>
                      </a:tcPr>
                    </a:tc>
                    <a:tc>
                      <a:txBody>
                        <a:bodyPr/>
                        <a:lstStyle/>
                        <a:p>
                          <a:endParaRPr lang="ko-K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blipFill rotWithShape="0">
                          <a:blip r:embed="rId2"/>
                          <a:stretch>
                            <a:fillRect l="-273427" t="-46053" r="-468531" b="-1316"/>
                          </a:stretch>
                        </a:blipFill>
                      </a:tcPr>
                    </a:tc>
                    <a:tc>
                      <a:txBody>
                        <a:bodyPr/>
                        <a:lstStyle/>
                        <a:p>
                          <a:endParaRPr lang="ko-K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blipFill rotWithShape="0">
                          <a:blip r:embed="rId2"/>
                          <a:stretch>
                            <a:fillRect l="-384173" t="-46053" r="-382014" b="-1316"/>
                          </a:stretch>
                        </a:blipFill>
                      </a:tcPr>
                    </a:tc>
                    <a:tc>
                      <a:txBody>
                        <a:bodyPr/>
                        <a:lstStyle/>
                        <a:p>
                          <a:pPr algn="ctr" latinLnBrk="1"/>
                          <a:endParaRPr lang="en-US" altLang="ko-KR" sz="800" b="1" dirty="0">
                            <a:latin typeface="굴림" panose="020B0600000101010101" pitchFamily="50" charset="-127"/>
                            <a:ea typeface="굴림" panose="020B0600000101010101" pitchFamily="50" charset="-127"/>
                          </a:endParaRPr>
                        </a:p>
                        <a:p>
                          <a:pPr algn="ctr" latinLnBrk="1"/>
                          <a:r>
                            <a:rPr lang="en-US" altLang="ko-KR" sz="800" b="1" dirty="0">
                              <a:latin typeface="굴림" panose="020B0600000101010101" pitchFamily="50" charset="-127"/>
                              <a:ea typeface="굴림" panose="020B0600000101010101" pitchFamily="50" charset="-127"/>
                            </a:rPr>
                            <a:t>~~~</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endParaRPr lang="ko-K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blipFill rotWithShape="0">
                          <a:blip r:embed="rId2"/>
                          <a:stretch>
                            <a:fillRect l="-547445" t="-46053" r="-231387" b="-1316"/>
                          </a:stretch>
                        </a:blipFill>
                      </a:tcPr>
                    </a:tc>
                    <a:tc>
                      <a:txBody>
                        <a:bodyPr/>
                        <a:lstStyle/>
                        <a:p>
                          <a:endParaRPr lang="ko-K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blipFill rotWithShape="0">
                          <a:blip r:embed="rId2"/>
                          <a:stretch>
                            <a:fillRect l="-638129" t="-46053" r="-128058" b="-1316"/>
                          </a:stretch>
                        </a:blipFill>
                      </a:tcPr>
                    </a:tc>
                    <a:tc>
                      <a:txBody>
                        <a:bodyPr/>
                        <a:lstStyle/>
                        <a:p>
                          <a:endParaRPr lang="ko-K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blipFill rotWithShape="0">
                          <a:blip r:embed="rId2"/>
                          <a:stretch>
                            <a:fillRect l="-807874" t="-46053" r="-40157" b="-1316"/>
                          </a:stretch>
                        </a:blipFill>
                      </a:tcPr>
                    </a:tc>
                    <a:tc>
                      <a:txBody>
                        <a:bodyPr/>
                        <a:lstStyle/>
                        <a:p>
                          <a:pPr algn="l" latinLnBrk="1"/>
                          <a:endParaRPr lang="en-US" altLang="ko-KR" sz="800" b="1" dirty="0">
                            <a:solidFill>
                              <a:srgbClr val="0000FF"/>
                            </a:solidFill>
                            <a:latin typeface="굴림" panose="020B0600000101010101" pitchFamily="50" charset="-127"/>
                            <a:ea typeface="굴림" panose="020B0600000101010101" pitchFamily="50" charset="-127"/>
                          </a:endParaRPr>
                        </a:p>
                        <a:p>
                          <a:pPr algn="l" latinLnBrk="1"/>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graphicFrame>
        <p:nvGraphicFramePr>
          <p:cNvPr id="17" name="표 16"/>
          <p:cNvGraphicFramePr>
            <a:graphicFrameLocks noGrp="1"/>
          </p:cNvGraphicFramePr>
          <p:nvPr>
            <p:extLst>
              <p:ext uri="{D42A27DB-BD31-4B8C-83A1-F6EECF244321}">
                <p14:modId xmlns:p14="http://schemas.microsoft.com/office/powerpoint/2010/main" val="1345574713"/>
              </p:ext>
            </p:extLst>
          </p:nvPr>
        </p:nvGraphicFramePr>
        <p:xfrm>
          <a:off x="1079363" y="2505445"/>
          <a:ext cx="7433677" cy="1066800"/>
        </p:xfrm>
        <a:graphic>
          <a:graphicData uri="http://schemas.openxmlformats.org/drawingml/2006/table">
            <a:tbl>
              <a:tblPr firstRow="1" bandRow="1">
                <a:tableStyleId>{5C22544A-7EE6-4342-B048-85BDC9FD1C3A}</a:tableStyleId>
              </a:tblPr>
              <a:tblGrid>
                <a:gridCol w="598560">
                  <a:extLst>
                    <a:ext uri="{9D8B030D-6E8A-4147-A177-3AD203B41FA5}">
                      <a16:colId xmlns:a16="http://schemas.microsoft.com/office/drawing/2014/main" xmlns="" val="20000"/>
                    </a:ext>
                  </a:extLst>
                </a:gridCol>
                <a:gridCol w="496153">
                  <a:extLst>
                    <a:ext uri="{9D8B030D-6E8A-4147-A177-3AD203B41FA5}">
                      <a16:colId xmlns:a16="http://schemas.microsoft.com/office/drawing/2014/main" xmlns="" val="20001"/>
                    </a:ext>
                  </a:extLst>
                </a:gridCol>
                <a:gridCol w="221542">
                  <a:extLst>
                    <a:ext uri="{9D8B030D-6E8A-4147-A177-3AD203B41FA5}">
                      <a16:colId xmlns:a16="http://schemas.microsoft.com/office/drawing/2014/main" xmlns="" val="20002"/>
                    </a:ext>
                  </a:extLst>
                </a:gridCol>
                <a:gridCol w="229416">
                  <a:extLst>
                    <a:ext uri="{9D8B030D-6E8A-4147-A177-3AD203B41FA5}">
                      <a16:colId xmlns:a16="http://schemas.microsoft.com/office/drawing/2014/main" xmlns="" val="20003"/>
                    </a:ext>
                  </a:extLst>
                </a:gridCol>
                <a:gridCol w="843640">
                  <a:extLst>
                    <a:ext uri="{9D8B030D-6E8A-4147-A177-3AD203B41FA5}">
                      <a16:colId xmlns:a16="http://schemas.microsoft.com/office/drawing/2014/main" xmlns="" val="20004"/>
                    </a:ext>
                  </a:extLst>
                </a:gridCol>
                <a:gridCol w="868027">
                  <a:extLst>
                    <a:ext uri="{9D8B030D-6E8A-4147-A177-3AD203B41FA5}">
                      <a16:colId xmlns:a16="http://schemas.microsoft.com/office/drawing/2014/main" xmlns="" val="20005"/>
                    </a:ext>
                  </a:extLst>
                </a:gridCol>
                <a:gridCol w="845746">
                  <a:extLst>
                    <a:ext uri="{9D8B030D-6E8A-4147-A177-3AD203B41FA5}">
                      <a16:colId xmlns:a16="http://schemas.microsoft.com/office/drawing/2014/main" xmlns="" val="20006"/>
                    </a:ext>
                  </a:extLst>
                </a:gridCol>
                <a:gridCol w="469174">
                  <a:extLst>
                    <a:ext uri="{9D8B030D-6E8A-4147-A177-3AD203B41FA5}">
                      <a16:colId xmlns:a16="http://schemas.microsoft.com/office/drawing/2014/main" xmlns="" val="20007"/>
                    </a:ext>
                  </a:extLst>
                </a:gridCol>
                <a:gridCol w="833402">
                  <a:extLst>
                    <a:ext uri="{9D8B030D-6E8A-4147-A177-3AD203B41FA5}">
                      <a16:colId xmlns:a16="http://schemas.microsoft.com/office/drawing/2014/main" xmlns="" val="20008"/>
                    </a:ext>
                  </a:extLst>
                </a:gridCol>
                <a:gridCol w="845746">
                  <a:extLst>
                    <a:ext uri="{9D8B030D-6E8A-4147-A177-3AD203B41FA5}">
                      <a16:colId xmlns:a16="http://schemas.microsoft.com/office/drawing/2014/main" xmlns="" val="20009"/>
                    </a:ext>
                  </a:extLst>
                </a:gridCol>
                <a:gridCol w="774063">
                  <a:extLst>
                    <a:ext uri="{9D8B030D-6E8A-4147-A177-3AD203B41FA5}">
                      <a16:colId xmlns:a16="http://schemas.microsoft.com/office/drawing/2014/main" xmlns="" val="20010"/>
                    </a:ext>
                  </a:extLst>
                </a:gridCol>
                <a:gridCol w="408208">
                  <a:extLst>
                    <a:ext uri="{9D8B030D-6E8A-4147-A177-3AD203B41FA5}">
                      <a16:colId xmlns:a16="http://schemas.microsoft.com/office/drawing/2014/main" xmlns="" val="20011"/>
                    </a:ext>
                  </a:extLst>
                </a:gridCol>
              </a:tblGrid>
              <a:tr h="116945">
                <a:tc>
                  <a:txBody>
                    <a:bodyPr/>
                    <a:lstStyle/>
                    <a:p>
                      <a:pPr latinLnBrk="1"/>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a:solidFill>
                            <a:schemeClr val="tx1"/>
                          </a:solidFill>
                          <a:latin typeface="굴림" panose="020B0600000101010101" pitchFamily="50" charset="-127"/>
                          <a:ea typeface="굴림" panose="020B0600000101010101" pitchFamily="50" charset="-127"/>
                        </a:rPr>
                        <a:t>0</a:t>
                      </a:r>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a:solidFill>
                            <a:schemeClr val="tx1"/>
                          </a:solidFill>
                          <a:latin typeface="굴림" panose="020B0600000101010101" pitchFamily="50" charset="-127"/>
                          <a:ea typeface="굴림" panose="020B0600000101010101" pitchFamily="50" charset="-127"/>
                        </a:rPr>
                        <a:t>1</a:t>
                      </a:r>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a:solidFill>
                            <a:schemeClr val="tx1"/>
                          </a:solidFill>
                          <a:latin typeface="굴림" panose="020B0600000101010101" pitchFamily="50" charset="-127"/>
                          <a:ea typeface="굴림" panose="020B0600000101010101" pitchFamily="50" charset="-127"/>
                        </a:rPr>
                        <a:t>2</a:t>
                      </a:r>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a:solidFill>
                            <a:schemeClr val="tx1"/>
                          </a:solidFill>
                          <a:latin typeface="굴림" panose="020B0600000101010101" pitchFamily="50" charset="-127"/>
                          <a:ea typeface="굴림" panose="020B0600000101010101" pitchFamily="50" charset="-127"/>
                        </a:rPr>
                        <a:t>~~~</a:t>
                      </a:r>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a:solidFill>
                            <a:schemeClr val="tx1"/>
                          </a:solidFill>
                          <a:latin typeface="굴림" panose="020B0600000101010101" pitchFamily="50" charset="-127"/>
                          <a:ea typeface="굴림" panose="020B0600000101010101" pitchFamily="50" charset="-127"/>
                        </a:rPr>
                        <a:t>287</a:t>
                      </a:r>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a:solidFill>
                            <a:schemeClr val="tx1"/>
                          </a:solidFill>
                          <a:latin typeface="굴림" panose="020B0600000101010101" pitchFamily="50" charset="-127"/>
                          <a:ea typeface="굴림" panose="020B0600000101010101" pitchFamily="50" charset="-127"/>
                        </a:rPr>
                        <a:t>288</a:t>
                      </a:r>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a:solidFill>
                            <a:schemeClr val="tx1"/>
                          </a:solidFill>
                          <a:latin typeface="굴림" panose="020B0600000101010101" pitchFamily="50" charset="-127"/>
                          <a:ea typeface="굴림" panose="020B0600000101010101" pitchFamily="50" charset="-127"/>
                        </a:rPr>
                        <a:t>299</a:t>
                      </a:r>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sz="800" b="1" dirty="0">
                        <a:solidFill>
                          <a:schemeClr val="tx1"/>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53905">
                <a:tc>
                  <a:txBody>
                    <a:bodyPr/>
                    <a:lstStyle/>
                    <a:p>
                      <a:pPr algn="ctr" latinLnBrk="1"/>
                      <a:r>
                        <a:rPr lang="en-US" altLang="ko-KR" sz="800" b="1" kern="0" dirty="0">
                          <a:solidFill>
                            <a:srgbClr val="D92A6E"/>
                          </a:solidFill>
                          <a:latin typeface="굴림" panose="020B0600000101010101" pitchFamily="50" charset="-127"/>
                          <a:ea typeface="굴림" panose="020B0600000101010101" pitchFamily="50" charset="-127"/>
                        </a:rPr>
                        <a:t>Go</a:t>
                      </a:r>
                      <a:endParaRPr lang="ko-KR" altLang="en-US" sz="800" b="1" dirty="0">
                        <a:solidFill>
                          <a:srgbClr val="D92A6E"/>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r>
                        <a:rPr lang="en-US" altLang="ko-KR" sz="800" b="1" dirty="0">
                          <a:latin typeface="굴림" panose="020B0600000101010101" pitchFamily="50" charset="-127"/>
                          <a:ea typeface="굴림" panose="020B0600000101010101" pitchFamily="50" charset="-127"/>
                        </a:rPr>
                        <a:t>0</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0.05499693</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0.06655541</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0.01280032</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1" dirty="0">
                          <a:latin typeface="굴림" panose="020B0600000101010101" pitchFamily="50" charset="-127"/>
                          <a:ea typeface="굴림" panose="020B0600000101010101" pitchFamily="50" charset="-127"/>
                        </a:rPr>
                        <a:t>~~~</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0.03919538</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0.0357053</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0.0411658</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53905">
                <a:tc>
                  <a:txBody>
                    <a:bodyPr/>
                    <a:lstStyle/>
                    <a:p>
                      <a:pPr algn="ctr" latinLnBrk="1"/>
                      <a:r>
                        <a:rPr lang="en-US" altLang="ko-KR" sz="800" b="1" dirty="0">
                          <a:solidFill>
                            <a:srgbClr val="6600FF"/>
                          </a:solidFill>
                          <a:latin typeface="굴림" panose="020B0600000101010101" pitchFamily="50" charset="-127"/>
                          <a:ea typeface="굴림" panose="020B0600000101010101" pitchFamily="50" charset="-127"/>
                        </a:rPr>
                        <a:t>Odd</a:t>
                      </a:r>
                      <a:endParaRPr lang="ko-KR" altLang="en-US" sz="800" b="1" dirty="0">
                        <a:solidFill>
                          <a:srgbClr val="66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r>
                        <a:rPr lang="en-US" altLang="ko-KR" sz="800" b="1" dirty="0">
                          <a:latin typeface="굴림" panose="020B0600000101010101" pitchFamily="50" charset="-127"/>
                          <a:ea typeface="굴림" panose="020B0600000101010101" pitchFamily="50" charset="-127"/>
                        </a:rPr>
                        <a:t>1</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0.05090242</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0.03477972</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0.02773484</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1" dirty="0">
                          <a:latin typeface="굴림" panose="020B0600000101010101" pitchFamily="50" charset="-127"/>
                          <a:ea typeface="굴림" panose="020B0600000101010101" pitchFamily="50" charset="-127"/>
                        </a:rPr>
                        <a:t>~~~</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0.09230966</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0.01010299</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0.0150465</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53905">
                <a:tc>
                  <a:txBody>
                    <a:bodyPr/>
                    <a:lstStyle/>
                    <a:p>
                      <a:pPr algn="ctr" latinLnBrk="1"/>
                      <a:r>
                        <a:rPr lang="en-US" altLang="ko-KR" sz="800" b="1">
                          <a:latin typeface="굴림" panose="020B0600000101010101" pitchFamily="50" charset="-127"/>
                          <a:ea typeface="굴림" panose="020B0600000101010101" pitchFamily="50" charset="-127"/>
                        </a:rPr>
                        <a:t>~</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r>
                        <a:rPr lang="en-US" altLang="ko-KR" sz="800" b="1" dirty="0">
                          <a:latin typeface="굴림" panose="020B0600000101010101" pitchFamily="50" charset="-127"/>
                          <a:ea typeface="굴림" panose="020B0600000101010101" pitchFamily="50" charset="-127"/>
                        </a:rPr>
                        <a:t>~</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r>
                        <a:rPr lang="en-US" altLang="ko-KR" sz="800" b="0" dirty="0">
                          <a:latin typeface="굴림" panose="020B0600000101010101" pitchFamily="50" charset="-127"/>
                          <a:ea typeface="굴림" panose="020B0600000101010101" pitchFamily="50" charset="-127"/>
                        </a:rPr>
                        <a:t>~</a:t>
                      </a:r>
                      <a:endParaRPr lang="ko-KR" altLang="en-US" sz="800" b="0"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0" dirty="0">
                          <a:latin typeface="굴림" panose="020B0600000101010101" pitchFamily="50" charset="-127"/>
                          <a:ea typeface="굴림" panose="020B0600000101010101" pitchFamily="50" charset="-127"/>
                        </a:rPr>
                        <a:t>~~~</a:t>
                      </a:r>
                      <a:endParaRPr lang="ko-KR" altLang="en-US" sz="8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0" dirty="0">
                          <a:latin typeface="굴림" panose="020B0600000101010101" pitchFamily="50" charset="-127"/>
                          <a:ea typeface="굴림" panose="020B0600000101010101" pitchFamily="50" charset="-127"/>
                        </a:rPr>
                        <a:t>~~~</a:t>
                      </a:r>
                      <a:endParaRPr lang="ko-KR" altLang="en-US" sz="8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0" dirty="0">
                          <a:latin typeface="굴림" panose="020B0600000101010101" pitchFamily="50" charset="-127"/>
                          <a:ea typeface="굴림" panose="020B0600000101010101" pitchFamily="50" charset="-127"/>
                        </a:rPr>
                        <a:t>~~~</a:t>
                      </a:r>
                      <a:endParaRPr lang="ko-KR" altLang="en-US" sz="8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0" dirty="0">
                          <a:latin typeface="굴림" panose="020B0600000101010101" pitchFamily="50" charset="-127"/>
                          <a:ea typeface="굴림" panose="020B0600000101010101" pitchFamily="50" charset="-127"/>
                        </a:rPr>
                        <a:t>~~~</a:t>
                      </a:r>
                      <a:endParaRPr lang="ko-KR" altLang="en-US" sz="8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0" dirty="0">
                          <a:latin typeface="굴림" panose="020B0600000101010101" pitchFamily="50" charset="-127"/>
                          <a:ea typeface="굴림" panose="020B0600000101010101" pitchFamily="50" charset="-127"/>
                        </a:rPr>
                        <a:t>~~~</a:t>
                      </a:r>
                      <a:endParaRPr lang="ko-KR" altLang="en-US" sz="8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0" dirty="0">
                          <a:latin typeface="굴림" panose="020B0600000101010101" pitchFamily="50" charset="-127"/>
                          <a:ea typeface="굴림" panose="020B0600000101010101" pitchFamily="50" charset="-127"/>
                        </a:rPr>
                        <a:t>~~~</a:t>
                      </a:r>
                      <a:endParaRPr lang="ko-KR" altLang="en-US" sz="8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0" dirty="0">
                          <a:latin typeface="굴림" panose="020B0600000101010101" pitchFamily="50" charset="-127"/>
                          <a:ea typeface="굴림" panose="020B0600000101010101" pitchFamily="50" charset="-127"/>
                        </a:rPr>
                        <a:t>~~~</a:t>
                      </a:r>
                      <a:endParaRPr lang="ko-KR" altLang="en-US" sz="800" b="0"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lang="en-US" altLang="ko-KR" sz="800" b="0" dirty="0">
                          <a:latin typeface="굴림" panose="020B0600000101010101" pitchFamily="50" charset="-127"/>
                          <a:ea typeface="굴림" panose="020B0600000101010101" pitchFamily="50" charset="-127"/>
                        </a:rPr>
                        <a:t>~</a:t>
                      </a:r>
                      <a:endParaRPr lang="ko-KR" altLang="en-US" sz="800" b="0"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0">
                <a:tc>
                  <a:txBody>
                    <a:bodyPr/>
                    <a:lstStyle/>
                    <a:p>
                      <a:pPr algn="ct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jacey</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r>
                        <a:rPr lang="en-US" altLang="ko-KR" sz="800" b="1" dirty="0">
                          <a:latin typeface="굴림" panose="020B0600000101010101" pitchFamily="50" charset="-127"/>
                          <a:ea typeface="굴림" panose="020B0600000101010101" pitchFamily="50" charset="-127"/>
                        </a:rPr>
                        <a:t>11985</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r" latinLnBrk="1"/>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marL="0" marR="0" lvl="0" indent="0" algn="r" defTabSz="685793" rtl="0" eaLnBrk="1" fontAlgn="auto" latinLnBrk="1" hangingPunct="1">
                        <a:lnSpc>
                          <a:spcPct val="100000"/>
                        </a:lnSpc>
                        <a:spcBef>
                          <a:spcPts val="0"/>
                        </a:spcBef>
                        <a:spcAft>
                          <a:spcPts val="0"/>
                        </a:spcAft>
                        <a:buClrTx/>
                        <a:buSzTx/>
                        <a:buFontTx/>
                        <a:buNone/>
                        <a:tabLst/>
                        <a:defRPr/>
                      </a:pPr>
                      <a:r>
                        <a:rPr lang="en-US" altLang="ko-KR" sz="800" b="1" dirty="0">
                          <a:solidFill>
                            <a:srgbClr val="0000FF"/>
                          </a:solidFill>
                          <a:latin typeface="굴림" panose="020B0600000101010101" pitchFamily="50" charset="-127"/>
                          <a:ea typeface="굴림" panose="020B0600000101010101" pitchFamily="50" charset="-127"/>
                        </a:rPr>
                        <a:t>[</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0.04180843</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0.01808352</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0.07239967</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ctr" latinLnBrk="1"/>
                      <a:r>
                        <a:rPr lang="en-US" altLang="ko-KR" sz="800" b="1" dirty="0">
                          <a:latin typeface="굴림" panose="020B0600000101010101" pitchFamily="50" charset="-127"/>
                          <a:ea typeface="굴림" panose="020B0600000101010101" pitchFamily="50" charset="-127"/>
                        </a:rPr>
                        <a:t>~~~</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0.08891173</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0.06873201</a:t>
                      </a:r>
                      <a:r>
                        <a:rPr kumimoji="0" lang="en-US"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latinLnBrk="1"/>
                      <a:r>
                        <a:rPr kumimoji="0" lang="ko-KR" altLang="ko-KR" sz="8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0.02179948</a:t>
                      </a:r>
                      <a:endParaRPr lang="ko-KR" altLang="en-US" sz="800" b="1" dirty="0">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tc>
                  <a:txBody>
                    <a:bodyPr/>
                    <a:lstStyle/>
                    <a:p>
                      <a:pPr algn="l" latinLnBrk="1"/>
                      <a:r>
                        <a:rPr lang="en-US" altLang="ko-KR" sz="800" b="1" dirty="0">
                          <a:solidFill>
                            <a:srgbClr val="0000FF"/>
                          </a:solidFill>
                          <a:latin typeface="굴림" panose="020B0600000101010101" pitchFamily="50" charset="-127"/>
                          <a:ea typeface="굴림" panose="020B0600000101010101" pitchFamily="50" charset="-127"/>
                        </a:rPr>
                        <a:t>]    ]</a:t>
                      </a:r>
                      <a:endParaRPr lang="ko-KR" altLang="en-US" sz="800" b="1" dirty="0">
                        <a:solidFill>
                          <a:srgbClr val="0000FF"/>
                        </a:solidFill>
                        <a:latin typeface="굴림" panose="020B0600000101010101" pitchFamily="50" charset="-127"/>
                        <a:ea typeface="굴림" panose="020B0600000101010101" pitchFamily="50" charset="-127"/>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
        <p:nvSpPr>
          <p:cNvPr id="3" name="TextBox 2"/>
          <p:cNvSpPr txBox="1"/>
          <p:nvPr/>
        </p:nvSpPr>
        <p:spPr>
          <a:xfrm>
            <a:off x="506857" y="205236"/>
            <a:ext cx="565555" cy="4324261"/>
          </a:xfrm>
          <a:prstGeom prst="rect">
            <a:avLst/>
          </a:prstGeom>
          <a:noFill/>
        </p:spPr>
        <p:txBody>
          <a:bodyPr wrap="square" rtlCol="0">
            <a:spAutoFit/>
          </a:bodyPr>
          <a:lstStyle/>
          <a:p>
            <a:r>
              <a:rPr lang="en-US" altLang="ko-KR" sz="1600" dirty="0">
                <a:solidFill>
                  <a:srgbClr val="D92A6E"/>
                </a:solidFill>
              </a:rPr>
              <a:t>1</a:t>
            </a:r>
          </a:p>
          <a:p>
            <a:endParaRPr lang="en-US" altLang="ko-KR" sz="1600" dirty="0">
              <a:solidFill>
                <a:srgbClr val="D92A6E"/>
              </a:solidFill>
            </a:endParaRPr>
          </a:p>
          <a:p>
            <a:endParaRPr lang="en-US" altLang="ko-KR" sz="1600" dirty="0">
              <a:solidFill>
                <a:srgbClr val="D92A6E"/>
              </a:solidFill>
            </a:endParaRPr>
          </a:p>
          <a:p>
            <a:r>
              <a:rPr lang="en-US" altLang="ko-KR" sz="1600" dirty="0">
                <a:solidFill>
                  <a:srgbClr val="D92A6E"/>
                </a:solidFill>
              </a:rPr>
              <a:t>2</a:t>
            </a:r>
          </a:p>
          <a:p>
            <a:endParaRPr lang="en-US" altLang="ko-KR" sz="2400" dirty="0">
              <a:solidFill>
                <a:srgbClr val="D92A6E"/>
              </a:solidFill>
            </a:endParaRPr>
          </a:p>
          <a:p>
            <a:endParaRPr lang="en-US" altLang="ko-KR" sz="1600" dirty="0">
              <a:solidFill>
                <a:srgbClr val="D92A6E"/>
              </a:solidFill>
            </a:endParaRPr>
          </a:p>
          <a:p>
            <a:endParaRPr lang="en-US" altLang="ko-KR" sz="1600" dirty="0">
              <a:solidFill>
                <a:srgbClr val="D92A6E"/>
              </a:solidFill>
            </a:endParaRPr>
          </a:p>
          <a:p>
            <a:r>
              <a:rPr lang="en-US" altLang="ko-KR" sz="1600" dirty="0">
                <a:solidFill>
                  <a:srgbClr val="D92A6E"/>
                </a:solidFill>
              </a:rPr>
              <a:t>3</a:t>
            </a:r>
          </a:p>
          <a:p>
            <a:endParaRPr lang="en-US" altLang="ko-KR" sz="1600" dirty="0">
              <a:solidFill>
                <a:srgbClr val="D92A6E"/>
              </a:solidFill>
            </a:endParaRPr>
          </a:p>
          <a:p>
            <a:endParaRPr lang="en-US" altLang="ko-KR" sz="2700" dirty="0">
              <a:solidFill>
                <a:srgbClr val="D92A6E"/>
              </a:solidFill>
            </a:endParaRPr>
          </a:p>
          <a:p>
            <a:endParaRPr lang="en-US" altLang="ko-KR" sz="1600" dirty="0">
              <a:solidFill>
                <a:srgbClr val="D92A6E"/>
              </a:solidFill>
            </a:endParaRPr>
          </a:p>
          <a:p>
            <a:endParaRPr lang="en-US" altLang="ko-KR" sz="1600" dirty="0">
              <a:solidFill>
                <a:srgbClr val="D92A6E"/>
              </a:solidFill>
            </a:endParaRPr>
          </a:p>
          <a:p>
            <a:endParaRPr lang="en-US" altLang="ko-KR" sz="1600" dirty="0">
              <a:solidFill>
                <a:srgbClr val="D92A6E"/>
              </a:solidFill>
            </a:endParaRPr>
          </a:p>
          <a:p>
            <a:endParaRPr lang="en-US" altLang="ko-KR" sz="1600" dirty="0">
              <a:solidFill>
                <a:srgbClr val="D92A6E"/>
              </a:solidFill>
            </a:endParaRPr>
          </a:p>
          <a:p>
            <a:r>
              <a:rPr lang="en-US" altLang="ko-KR" sz="1600" dirty="0">
                <a:solidFill>
                  <a:srgbClr val="D92A6E"/>
                </a:solidFill>
              </a:rPr>
              <a:t>4</a:t>
            </a:r>
          </a:p>
          <a:p>
            <a:endParaRPr lang="en-US" altLang="ko-KR" sz="1600" dirty="0">
              <a:solidFill>
                <a:srgbClr val="D92A6E"/>
              </a:solidFill>
            </a:endParaRPr>
          </a:p>
        </p:txBody>
      </p:sp>
      <p:sp>
        <p:nvSpPr>
          <p:cNvPr id="5" name="직사각형 4"/>
          <p:cNvSpPr/>
          <p:nvPr/>
        </p:nvSpPr>
        <p:spPr>
          <a:xfrm>
            <a:off x="2690834" y="2758426"/>
            <a:ext cx="626962" cy="377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a:extLst>
              <a:ext uri="{FF2B5EF4-FFF2-40B4-BE49-F238E27FC236}">
                <a16:creationId xmlns:a16="http://schemas.microsoft.com/office/drawing/2014/main" xmlns="" id="{395BFCFD-ACEF-414D-B41C-9AEF9F6B5F48}"/>
              </a:ext>
            </a:extLst>
          </p:cNvPr>
          <p:cNvCxnSpPr>
            <a:cxnSpLocks/>
          </p:cNvCxnSpPr>
          <p:nvPr/>
        </p:nvCxnSpPr>
        <p:spPr>
          <a:xfrm flipH="1">
            <a:off x="2496065" y="463264"/>
            <a:ext cx="2185088" cy="499114"/>
          </a:xfrm>
          <a:prstGeom prst="straightConnector1">
            <a:avLst/>
          </a:prstGeom>
          <a:ln w="9525">
            <a:solidFill>
              <a:srgbClr val="893DF9"/>
            </a:solidFill>
            <a:tailEnd type="triangle"/>
          </a:ln>
        </p:spPr>
        <p:style>
          <a:lnRef idx="1">
            <a:schemeClr val="accent1"/>
          </a:lnRef>
          <a:fillRef idx="0">
            <a:schemeClr val="accent1"/>
          </a:fillRef>
          <a:effectRef idx="0">
            <a:schemeClr val="accent1"/>
          </a:effectRef>
          <a:fontRef idx="minor">
            <a:schemeClr val="tx1"/>
          </a:fontRef>
        </p:style>
      </p:cxnSp>
      <p:cxnSp>
        <p:nvCxnSpPr>
          <p:cNvPr id="4" name="직선 화살표 연결선 3">
            <a:extLst>
              <a:ext uri="{FF2B5EF4-FFF2-40B4-BE49-F238E27FC236}">
                <a16:creationId xmlns:a16="http://schemas.microsoft.com/office/drawing/2014/main" xmlns="" id="{06A77188-B469-499B-9718-F3CC360B2E52}"/>
              </a:ext>
            </a:extLst>
          </p:cNvPr>
          <p:cNvCxnSpPr>
            <a:cxnSpLocks/>
          </p:cNvCxnSpPr>
          <p:nvPr/>
        </p:nvCxnSpPr>
        <p:spPr>
          <a:xfrm flipH="1">
            <a:off x="1618735" y="463264"/>
            <a:ext cx="457200" cy="499114"/>
          </a:xfrm>
          <a:prstGeom prst="straightConnector1">
            <a:avLst/>
          </a:prstGeom>
          <a:ln w="9525">
            <a:solidFill>
              <a:srgbClr val="D92A6E"/>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xmlns="" id="{CB19E48E-E39D-409B-A1D5-B784E47564A1}"/>
              </a:ext>
            </a:extLst>
          </p:cNvPr>
          <p:cNvCxnSpPr>
            <a:cxnSpLocks/>
          </p:cNvCxnSpPr>
          <p:nvPr/>
        </p:nvCxnSpPr>
        <p:spPr>
          <a:xfrm>
            <a:off x="1310607" y="1587843"/>
            <a:ext cx="69932" cy="469557"/>
          </a:xfrm>
          <a:prstGeom prst="straightConnector1">
            <a:avLst/>
          </a:prstGeom>
          <a:ln w="9525">
            <a:solidFill>
              <a:srgbClr val="D92A6E"/>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xmlns="" id="{FEFF98E2-061F-4CE1-ADD2-E6D2FD9406A8}"/>
              </a:ext>
            </a:extLst>
          </p:cNvPr>
          <p:cNvCxnSpPr>
            <a:cxnSpLocks/>
          </p:cNvCxnSpPr>
          <p:nvPr/>
        </p:nvCxnSpPr>
        <p:spPr>
          <a:xfrm flipH="1">
            <a:off x="1668162" y="1587843"/>
            <a:ext cx="105034" cy="469557"/>
          </a:xfrm>
          <a:prstGeom prst="straightConnector1">
            <a:avLst/>
          </a:prstGeom>
          <a:ln w="9525">
            <a:solidFill>
              <a:srgbClr val="893DF9"/>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xmlns="" id="{98BA03A3-2CBC-4AF4-AAC2-09B335D9C3C3}"/>
              </a:ext>
            </a:extLst>
          </p:cNvPr>
          <p:cNvSpPr/>
          <p:nvPr/>
        </p:nvSpPr>
        <p:spPr>
          <a:xfrm>
            <a:off x="3529034" y="2758426"/>
            <a:ext cx="626962" cy="377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xmlns="" id="{73B1F233-B103-4031-ABD1-CB6E3712B2A0}"/>
              </a:ext>
            </a:extLst>
          </p:cNvPr>
          <p:cNvSpPr/>
          <p:nvPr/>
        </p:nvSpPr>
        <p:spPr>
          <a:xfrm>
            <a:off x="4396228" y="2752247"/>
            <a:ext cx="626962" cy="377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xmlns="" id="{47E84682-5D56-4BFC-A85B-35A13CCD6809}"/>
              </a:ext>
            </a:extLst>
          </p:cNvPr>
          <p:cNvSpPr/>
          <p:nvPr/>
        </p:nvSpPr>
        <p:spPr>
          <a:xfrm>
            <a:off x="5726090" y="2752247"/>
            <a:ext cx="626962" cy="377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xmlns="" id="{91E05C4D-BE4E-49C0-A53F-BE4FD794FC4F}"/>
              </a:ext>
            </a:extLst>
          </p:cNvPr>
          <p:cNvSpPr/>
          <p:nvPr/>
        </p:nvSpPr>
        <p:spPr>
          <a:xfrm>
            <a:off x="6545755" y="2752247"/>
            <a:ext cx="626962" cy="377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xmlns="" id="{E7621302-EE39-4322-A40B-39CE883EB547}"/>
              </a:ext>
            </a:extLst>
          </p:cNvPr>
          <p:cNvSpPr/>
          <p:nvPr/>
        </p:nvSpPr>
        <p:spPr>
          <a:xfrm>
            <a:off x="7371220" y="2752246"/>
            <a:ext cx="626962" cy="377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54055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xmlns="" id="{7F4BB1CD-6D3F-4A36-9467-F805F6D13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719" y="2250749"/>
            <a:ext cx="5231929" cy="2582283"/>
          </a:xfrm>
          <a:prstGeom prst="rect">
            <a:avLst/>
          </a:prstGeom>
        </p:spPr>
      </p:pic>
      <p:sp>
        <p:nvSpPr>
          <p:cNvPr id="7" name="TextBox 6">
            <a:extLst>
              <a:ext uri="{FF2B5EF4-FFF2-40B4-BE49-F238E27FC236}">
                <a16:creationId xmlns:a16="http://schemas.microsoft.com/office/drawing/2014/main" xmlns="" id="{F572A08F-4024-45F4-B297-75F0764FDF3F}"/>
              </a:ext>
            </a:extLst>
          </p:cNvPr>
          <p:cNvSpPr txBox="1"/>
          <p:nvPr/>
        </p:nvSpPr>
        <p:spPr>
          <a:xfrm>
            <a:off x="3280718" y="436142"/>
            <a:ext cx="5231927" cy="461665"/>
          </a:xfrm>
          <a:prstGeom prst="rect">
            <a:avLst/>
          </a:prstGeom>
          <a:noFill/>
          <a:ln>
            <a:solidFill>
              <a:srgbClr val="020322"/>
            </a:solidFill>
          </a:ln>
        </p:spPr>
        <p:txBody>
          <a:bodyPr wrap="square" rtlCol="0">
            <a:spAutoFit/>
          </a:bodyPr>
          <a:lstStyle/>
          <a:p>
            <a:r>
              <a:rPr lang="en-US" altLang="ko-KR" sz="1200" kern="0" dirty="0">
                <a:latin typeface="굴림" panose="020B0600000101010101" pitchFamily="50" charset="-127"/>
                <a:ea typeface="굴림" panose="020B0600000101010101" pitchFamily="50" charset="-127"/>
              </a:rPr>
              <a:t>stuff go moment </a:t>
            </a:r>
            <a:r>
              <a:rPr lang="en-US" altLang="ko-KR" sz="1200" kern="0" dirty="0" err="1">
                <a:latin typeface="굴림" panose="020B0600000101010101" pitchFamily="50" charset="-127"/>
                <a:ea typeface="굴림" panose="020B0600000101010101" pitchFamily="50" charset="-127"/>
              </a:rPr>
              <a:t>mj</a:t>
            </a:r>
            <a:r>
              <a:rPr lang="en-US" altLang="ko-KR" sz="1200" kern="0" dirty="0">
                <a:latin typeface="굴림" panose="020B0600000101010101" pitchFamily="50" charset="-127"/>
                <a:ea typeface="굴림" panose="020B0600000101010101" pitchFamily="50" charset="-127"/>
              </a:rPr>
              <a:t> start listen music watch odd </a:t>
            </a:r>
            <a:r>
              <a:rPr lang="en-US" altLang="ko-KR" sz="1200" kern="0" dirty="0" err="1">
                <a:latin typeface="굴림" panose="020B0600000101010101" pitchFamily="50" charset="-127"/>
                <a:ea typeface="굴림" panose="020B0600000101010101" pitchFamily="50" charset="-127"/>
              </a:rPr>
              <a:t>documentari</a:t>
            </a:r>
            <a:r>
              <a:rPr lang="en-US" altLang="ko-KR" sz="1200" kern="0" dirty="0">
                <a:latin typeface="굴림" panose="020B0600000101010101" pitchFamily="50" charset="-127"/>
                <a:ea typeface="굴림" panose="020B0600000101010101" pitchFamily="50" charset="-127"/>
              </a:rPr>
              <a:t> watch wiz watch moonwalk </a:t>
            </a:r>
            <a:r>
              <a:rPr lang="en-US" altLang="ko-KR" sz="1200" kern="0" dirty="0" err="1">
                <a:latin typeface="굴림" panose="020B0600000101010101" pitchFamily="50" charset="-127"/>
                <a:ea typeface="굴림" panose="020B0600000101010101" pitchFamily="50" charset="-127"/>
              </a:rPr>
              <a:t>mayb</a:t>
            </a:r>
            <a:r>
              <a:rPr lang="en-US" altLang="ko-KR" sz="1200" kern="0" dirty="0">
                <a:latin typeface="굴림" panose="020B0600000101010101" pitchFamily="50" charset="-127"/>
                <a:ea typeface="굴림" panose="020B0600000101010101" pitchFamily="50" charset="-127"/>
              </a:rPr>
              <a:t> want </a:t>
            </a:r>
            <a:endParaRPr lang="ko-KR" altLang="en-US" sz="1200" dirty="0">
              <a:latin typeface="굴림" panose="020B0600000101010101" pitchFamily="50" charset="-127"/>
              <a:ea typeface="굴림" panose="020B0600000101010101" pitchFamily="50" charset="-127"/>
            </a:endParaRPr>
          </a:p>
        </p:txBody>
      </p:sp>
      <p:sp>
        <p:nvSpPr>
          <p:cNvPr id="9" name="왼쪽 대괄호 8">
            <a:extLst>
              <a:ext uri="{FF2B5EF4-FFF2-40B4-BE49-F238E27FC236}">
                <a16:creationId xmlns:a16="http://schemas.microsoft.com/office/drawing/2014/main" xmlns="" id="{9AE75D1D-1CCF-4B0B-8DA4-47C210EE009B}"/>
              </a:ext>
            </a:extLst>
          </p:cNvPr>
          <p:cNvSpPr/>
          <p:nvPr/>
        </p:nvSpPr>
        <p:spPr>
          <a:xfrm>
            <a:off x="3021226" y="2571749"/>
            <a:ext cx="148063" cy="2179424"/>
          </a:xfrm>
          <a:prstGeom prst="leftBracket">
            <a:avLst>
              <a:gd name="adj" fmla="val 0"/>
            </a:avLst>
          </a:prstGeom>
          <a:ln w="9525">
            <a:solidFill>
              <a:srgbClr val="D92A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n>
                <a:solidFill>
                  <a:srgbClr val="D92A6E"/>
                </a:solidFill>
              </a:ln>
            </a:endParaRPr>
          </a:p>
        </p:txBody>
      </p:sp>
      <p:sp>
        <p:nvSpPr>
          <p:cNvPr id="10" name="TextBox 9">
            <a:extLst>
              <a:ext uri="{FF2B5EF4-FFF2-40B4-BE49-F238E27FC236}">
                <a16:creationId xmlns:a16="http://schemas.microsoft.com/office/drawing/2014/main" xmlns="" id="{19E4D8E0-EDD8-48E9-9810-E9B916E34D67}"/>
              </a:ext>
            </a:extLst>
          </p:cNvPr>
          <p:cNvSpPr txBox="1"/>
          <p:nvPr/>
        </p:nvSpPr>
        <p:spPr>
          <a:xfrm>
            <a:off x="2117049" y="3267530"/>
            <a:ext cx="1847850" cy="675954"/>
          </a:xfrm>
          <a:prstGeom prst="rect">
            <a:avLst/>
          </a:prstGeom>
          <a:noFill/>
        </p:spPr>
        <p:txBody>
          <a:bodyPr wrap="square" rtlCol="0">
            <a:spAutoFit/>
          </a:bodyPr>
          <a:lstStyle/>
          <a:p>
            <a:r>
              <a:rPr lang="ko-KR" altLang="en-US" dirty="0">
                <a:solidFill>
                  <a:srgbClr val="D92A6E"/>
                </a:solidFill>
              </a:rPr>
              <a:t>영화의</a:t>
            </a:r>
            <a:endParaRPr lang="en-US" altLang="ko-KR" dirty="0">
              <a:solidFill>
                <a:srgbClr val="D92A6E"/>
              </a:solidFill>
            </a:endParaRPr>
          </a:p>
          <a:p>
            <a:r>
              <a:rPr lang="ko-KR" altLang="en-US" dirty="0">
                <a:solidFill>
                  <a:srgbClr val="D92A6E"/>
                </a:solidFill>
              </a:rPr>
              <a:t>각 리뷰</a:t>
            </a:r>
            <a:endParaRPr lang="en-US" altLang="ko-KR" dirty="0">
              <a:solidFill>
                <a:srgbClr val="D92A6E"/>
              </a:solidFill>
            </a:endParaRPr>
          </a:p>
          <a:p>
            <a:r>
              <a:rPr lang="en-US" altLang="ko-KR" dirty="0">
                <a:solidFill>
                  <a:srgbClr val="D92A6E"/>
                </a:solidFill>
              </a:rPr>
              <a:t>(25,000</a:t>
            </a:r>
            <a:r>
              <a:rPr lang="ko-KR" altLang="en-US" dirty="0">
                <a:solidFill>
                  <a:srgbClr val="D92A6E"/>
                </a:solidFill>
              </a:rPr>
              <a:t>개</a:t>
            </a:r>
            <a:r>
              <a:rPr lang="en-US" altLang="ko-KR" dirty="0">
                <a:solidFill>
                  <a:srgbClr val="D92A6E"/>
                </a:solidFill>
              </a:rPr>
              <a:t>)</a:t>
            </a:r>
            <a:endParaRPr lang="ko-KR" altLang="en-US" dirty="0">
              <a:solidFill>
                <a:srgbClr val="D92A6E"/>
              </a:solidFill>
            </a:endParaRPr>
          </a:p>
        </p:txBody>
      </p:sp>
      <p:sp>
        <p:nvSpPr>
          <p:cNvPr id="11" name="왼쪽 대괄호 10">
            <a:extLst>
              <a:ext uri="{FF2B5EF4-FFF2-40B4-BE49-F238E27FC236}">
                <a16:creationId xmlns:a16="http://schemas.microsoft.com/office/drawing/2014/main" xmlns="" id="{25303C13-032D-4471-A627-1FA83DE144D8}"/>
              </a:ext>
            </a:extLst>
          </p:cNvPr>
          <p:cNvSpPr/>
          <p:nvPr/>
        </p:nvSpPr>
        <p:spPr>
          <a:xfrm rot="5400000">
            <a:off x="5856923" y="-327271"/>
            <a:ext cx="135126" cy="5139249"/>
          </a:xfrm>
          <a:prstGeom prst="leftBracket">
            <a:avLst>
              <a:gd name="adj" fmla="val 592"/>
            </a:avLst>
          </a:prstGeom>
          <a:ln w="9525">
            <a:solidFill>
              <a:srgbClr val="66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n>
                <a:solidFill>
                  <a:srgbClr val="D92A6E"/>
                </a:solidFill>
              </a:ln>
            </a:endParaRPr>
          </a:p>
        </p:txBody>
      </p:sp>
      <p:sp>
        <p:nvSpPr>
          <p:cNvPr id="12" name="TextBox 11">
            <a:extLst>
              <a:ext uri="{FF2B5EF4-FFF2-40B4-BE49-F238E27FC236}">
                <a16:creationId xmlns:a16="http://schemas.microsoft.com/office/drawing/2014/main" xmlns="" id="{B17E3435-F93F-410A-B1DA-4BD62891CE73}"/>
              </a:ext>
            </a:extLst>
          </p:cNvPr>
          <p:cNvSpPr txBox="1"/>
          <p:nvPr/>
        </p:nvSpPr>
        <p:spPr>
          <a:xfrm>
            <a:off x="5147657" y="1863204"/>
            <a:ext cx="1277863" cy="286873"/>
          </a:xfrm>
          <a:prstGeom prst="rect">
            <a:avLst/>
          </a:prstGeom>
          <a:noFill/>
        </p:spPr>
        <p:txBody>
          <a:bodyPr wrap="square" rtlCol="0">
            <a:spAutoFit/>
          </a:bodyPr>
          <a:lstStyle/>
          <a:p>
            <a:r>
              <a:rPr lang="ko-KR" altLang="en-US" dirty="0">
                <a:solidFill>
                  <a:srgbClr val="6600FF"/>
                </a:solidFill>
              </a:rPr>
              <a:t>벡터의 평균 값 </a:t>
            </a:r>
          </a:p>
        </p:txBody>
      </p:sp>
      <p:sp>
        <p:nvSpPr>
          <p:cNvPr id="13" name="TextBox 12">
            <a:extLst>
              <a:ext uri="{FF2B5EF4-FFF2-40B4-BE49-F238E27FC236}">
                <a16:creationId xmlns:a16="http://schemas.microsoft.com/office/drawing/2014/main" xmlns="" id="{83E91399-E1F5-42CF-A380-7F20A8B2954E}"/>
              </a:ext>
            </a:extLst>
          </p:cNvPr>
          <p:cNvSpPr txBox="1"/>
          <p:nvPr/>
        </p:nvSpPr>
        <p:spPr>
          <a:xfrm>
            <a:off x="156279" y="2600245"/>
            <a:ext cx="1927410" cy="1600438"/>
          </a:xfrm>
          <a:prstGeom prst="rect">
            <a:avLst/>
          </a:prstGeom>
          <a:solidFill>
            <a:schemeClr val="bg1"/>
          </a:solidFill>
        </p:spPr>
        <p:txBody>
          <a:bodyPr wrap="square" rtlCol="0">
            <a:spAutoFit/>
          </a:bodyPr>
          <a:lstStyle/>
          <a:p>
            <a:pPr>
              <a:buClr>
                <a:srgbClr val="6600FF"/>
              </a:buClr>
            </a:pPr>
            <a:endParaRPr lang="en-US" altLang="ko-KR" sz="1400" b="1" dirty="0">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ko-KR" altLang="en-US" sz="1400" b="1" dirty="0">
                <a:solidFill>
                  <a:srgbClr val="D92A6E"/>
                </a:solidFill>
                <a:latin typeface="굴림" panose="020B0600000101010101" pitchFamily="50" charset="-127"/>
                <a:ea typeface="굴림" panose="020B0600000101010101" pitchFamily="50" charset="-127"/>
                <a:cs typeface="Tahoma" panose="020B0604030504040204" pitchFamily="34" charset="0"/>
              </a:rPr>
              <a:t>각 리뷰에 대해서 </a:t>
            </a:r>
            <a:endParaRPr lang="en-US" altLang="ko-KR" sz="14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ko-KR" altLang="en-US" sz="1400" b="1" dirty="0">
                <a:solidFill>
                  <a:srgbClr val="D92A6E"/>
                </a:solidFill>
                <a:latin typeface="굴림" panose="020B0600000101010101" pitchFamily="50" charset="-127"/>
                <a:ea typeface="굴림" panose="020B0600000101010101" pitchFamily="50" charset="-127"/>
                <a:cs typeface="Tahoma" panose="020B0604030504040204" pitchFamily="34" charset="0"/>
              </a:rPr>
              <a:t>벡터의 평균을 구함</a:t>
            </a:r>
            <a:endParaRPr lang="en-US" altLang="ko-KR" sz="14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=&gt; </a:t>
            </a:r>
          </a:p>
          <a:p>
            <a:pPr>
              <a:buClr>
                <a:srgbClr val="6600FF"/>
              </a:buClr>
            </a:pPr>
            <a:r>
              <a:rPr lang="ko-KR" altLang="en-US"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모든 리뷰를 </a:t>
            </a:r>
            <a:endPar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ko-KR" altLang="en-US"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동일한 길이의 </a:t>
            </a:r>
            <a:endPar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en-US" altLang="ko-KR"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feature </a:t>
            </a:r>
            <a:r>
              <a:rPr lang="ko-KR" altLang="en-US" sz="1400" b="1" dirty="0">
                <a:solidFill>
                  <a:srgbClr val="6600FF"/>
                </a:solidFill>
                <a:latin typeface="굴림" panose="020B0600000101010101" pitchFamily="50" charset="-127"/>
                <a:ea typeface="굴림" panose="020B0600000101010101" pitchFamily="50" charset="-127"/>
                <a:cs typeface="Tahoma" panose="020B0604030504040204" pitchFamily="34" charset="0"/>
              </a:rPr>
              <a:t>세트로 변환</a:t>
            </a:r>
            <a:endParaRPr lang="ko-KR" altLang="en-US" sz="853" dirty="0">
              <a:solidFill>
                <a:srgbClr val="6600FF"/>
              </a:solidFill>
            </a:endParaRPr>
          </a:p>
        </p:txBody>
      </p:sp>
      <p:sp>
        <p:nvSpPr>
          <p:cNvPr id="14" name="TextBox 13">
            <a:extLst>
              <a:ext uri="{FF2B5EF4-FFF2-40B4-BE49-F238E27FC236}">
                <a16:creationId xmlns:a16="http://schemas.microsoft.com/office/drawing/2014/main" xmlns="" id="{C9D718FA-7B1D-4D59-A6F0-C88BCEC52322}"/>
              </a:ext>
            </a:extLst>
          </p:cNvPr>
          <p:cNvSpPr txBox="1"/>
          <p:nvPr/>
        </p:nvSpPr>
        <p:spPr>
          <a:xfrm>
            <a:off x="242767" y="525459"/>
            <a:ext cx="1828800" cy="40011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word2vec</a:t>
            </a:r>
          </a:p>
        </p:txBody>
      </p:sp>
      <p:cxnSp>
        <p:nvCxnSpPr>
          <p:cNvPr id="15" name="직선 연결선 14">
            <a:extLst>
              <a:ext uri="{FF2B5EF4-FFF2-40B4-BE49-F238E27FC236}">
                <a16:creationId xmlns:a16="http://schemas.microsoft.com/office/drawing/2014/main" xmlns="" id="{923A8031-DD7C-4120-888A-97F78688A8EB}"/>
              </a:ext>
            </a:extLst>
          </p:cNvPr>
          <p:cNvCxnSpPr>
            <a:cxnSpLocks/>
          </p:cNvCxnSpPr>
          <p:nvPr/>
        </p:nvCxnSpPr>
        <p:spPr>
          <a:xfrm>
            <a:off x="2027240"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16" name="화살표: 오른쪽 26">
            <a:extLst>
              <a:ext uri="{FF2B5EF4-FFF2-40B4-BE49-F238E27FC236}">
                <a16:creationId xmlns:a16="http://schemas.microsoft.com/office/drawing/2014/main" xmlns="" id="{5C64B60C-A86A-453E-9843-A3C2414B6C58}"/>
              </a:ext>
            </a:extLst>
          </p:cNvPr>
          <p:cNvSpPr/>
          <p:nvPr/>
        </p:nvSpPr>
        <p:spPr>
          <a:xfrm rot="5400000">
            <a:off x="5539481" y="1014935"/>
            <a:ext cx="444500" cy="499114"/>
          </a:xfrm>
          <a:prstGeom prst="rightArrow">
            <a:avLst/>
          </a:prstGeom>
          <a:solidFill>
            <a:srgbClr val="FCD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70" dirty="0"/>
          </a:p>
        </p:txBody>
      </p:sp>
    </p:spTree>
    <p:extLst>
      <p:ext uri="{BB962C8B-B14F-4D97-AF65-F5344CB8AC3E}">
        <p14:creationId xmlns:p14="http://schemas.microsoft.com/office/powerpoint/2010/main" val="36863296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xmlns="" id="{38E6FCB0-0EF8-4CF3-B94A-3EC06A5AC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84" y="3157723"/>
            <a:ext cx="1019965" cy="1510650"/>
          </a:xfrm>
          <a:prstGeom prst="rect">
            <a:avLst/>
          </a:prstGeom>
          <a:ln>
            <a:solidFill>
              <a:srgbClr val="6600FF"/>
            </a:solidFill>
          </a:ln>
        </p:spPr>
      </p:pic>
      <p:sp>
        <p:nvSpPr>
          <p:cNvPr id="14" name="TextBox 13">
            <a:extLst>
              <a:ext uri="{FF2B5EF4-FFF2-40B4-BE49-F238E27FC236}">
                <a16:creationId xmlns:a16="http://schemas.microsoft.com/office/drawing/2014/main" xmlns="" id="{B7078C16-6D56-46C4-9F60-34E7CC31D466}"/>
              </a:ext>
            </a:extLst>
          </p:cNvPr>
          <p:cNvSpPr txBox="1"/>
          <p:nvPr/>
        </p:nvSpPr>
        <p:spPr>
          <a:xfrm>
            <a:off x="3396898" y="2641947"/>
            <a:ext cx="622300" cy="286873"/>
          </a:xfrm>
          <a:prstGeom prst="rect">
            <a:avLst/>
          </a:prstGeom>
          <a:noFill/>
          <a:ln w="19050">
            <a:solidFill>
              <a:srgbClr val="6600FF"/>
            </a:solidFill>
          </a:ln>
        </p:spPr>
        <p:txBody>
          <a:bodyPr wrap="square" rtlCol="0">
            <a:spAutoFit/>
          </a:bodyPr>
          <a:lstStyle/>
          <a:p>
            <a:pPr algn="ctr"/>
            <a:r>
              <a:rPr lang="en-US" altLang="ko-KR" dirty="0"/>
              <a:t>forest</a:t>
            </a:r>
            <a:endParaRPr lang="ko-KR" altLang="en-US" dirty="0"/>
          </a:p>
        </p:txBody>
      </p:sp>
      <p:sp>
        <p:nvSpPr>
          <p:cNvPr id="15" name="TextBox 14">
            <a:extLst>
              <a:ext uri="{FF2B5EF4-FFF2-40B4-BE49-F238E27FC236}">
                <a16:creationId xmlns:a16="http://schemas.microsoft.com/office/drawing/2014/main" xmlns="" id="{6C5A0103-39A4-4F2A-BC2C-55F1718C5D89}"/>
              </a:ext>
            </a:extLst>
          </p:cNvPr>
          <p:cNvSpPr txBox="1"/>
          <p:nvPr/>
        </p:nvSpPr>
        <p:spPr>
          <a:xfrm>
            <a:off x="192152" y="863965"/>
            <a:ext cx="1492250" cy="286873"/>
          </a:xfrm>
          <a:prstGeom prst="rect">
            <a:avLst/>
          </a:prstGeom>
          <a:noFill/>
        </p:spPr>
        <p:txBody>
          <a:bodyPr wrap="square" rtlCol="0">
            <a:spAutoFit/>
          </a:bodyPr>
          <a:lstStyle/>
          <a:p>
            <a:r>
              <a:rPr lang="en-US" altLang="ko-KR" sz="1200" dirty="0" err="1"/>
              <a:t>trainDataVecs</a:t>
            </a:r>
            <a:endParaRPr lang="ko-KR" altLang="en-US" sz="1200" dirty="0"/>
          </a:p>
        </p:txBody>
      </p:sp>
      <p:sp>
        <p:nvSpPr>
          <p:cNvPr id="17" name="TextBox 16">
            <a:extLst>
              <a:ext uri="{FF2B5EF4-FFF2-40B4-BE49-F238E27FC236}">
                <a16:creationId xmlns:a16="http://schemas.microsoft.com/office/drawing/2014/main" xmlns="" id="{7BEEAC2A-09CA-4A10-B949-F5F9FA2C8757}"/>
              </a:ext>
            </a:extLst>
          </p:cNvPr>
          <p:cNvSpPr txBox="1"/>
          <p:nvPr/>
        </p:nvSpPr>
        <p:spPr>
          <a:xfrm>
            <a:off x="222338" y="2876434"/>
            <a:ext cx="1301750" cy="276999"/>
          </a:xfrm>
          <a:prstGeom prst="rect">
            <a:avLst/>
          </a:prstGeom>
          <a:noFill/>
        </p:spPr>
        <p:txBody>
          <a:bodyPr wrap="square" rtlCol="0">
            <a:spAutoFit/>
          </a:bodyPr>
          <a:lstStyle/>
          <a:p>
            <a:r>
              <a:rPr lang="ko-KR" altLang="ko-KR" sz="1200" dirty="0" err="1">
                <a:ea typeface="굴림체" panose="020B0609000101010101" pitchFamily="49" charset="-127"/>
              </a:rPr>
              <a:t>train</a:t>
            </a:r>
            <a:r>
              <a:rPr lang="ko-KR" altLang="ko-KR" sz="1200" dirty="0">
                <a:ea typeface="굴림체" panose="020B0609000101010101" pitchFamily="49" charset="-127"/>
              </a:rPr>
              <a:t>[</a:t>
            </a:r>
            <a:r>
              <a:rPr lang="ko-KR" altLang="ko-KR" sz="1200" dirty="0" err="1">
                <a:ea typeface="굴림체" panose="020B0609000101010101" pitchFamily="49" charset="-127"/>
              </a:rPr>
              <a:t>sentiment</a:t>
            </a:r>
            <a:r>
              <a:rPr lang="ko-KR" altLang="ko-KR" sz="1200" dirty="0">
                <a:ea typeface="굴림체" panose="020B0609000101010101" pitchFamily="49" charset="-127"/>
              </a:rPr>
              <a:t>]</a:t>
            </a:r>
            <a:endParaRPr lang="ko-KR" altLang="en-US" sz="1200" dirty="0"/>
          </a:p>
        </p:txBody>
      </p:sp>
      <p:graphicFrame>
        <p:nvGraphicFramePr>
          <p:cNvPr id="20" name="표 19">
            <a:extLst>
              <a:ext uri="{FF2B5EF4-FFF2-40B4-BE49-F238E27FC236}">
                <a16:creationId xmlns:a16="http://schemas.microsoft.com/office/drawing/2014/main" xmlns="" id="{DD995069-2400-4883-8E01-7EC3A4C48D83}"/>
              </a:ext>
            </a:extLst>
          </p:cNvPr>
          <p:cNvGraphicFramePr>
            <a:graphicFrameLocks noGrp="1"/>
          </p:cNvGraphicFramePr>
          <p:nvPr>
            <p:extLst>
              <p:ext uri="{D42A27DB-BD31-4B8C-83A1-F6EECF244321}">
                <p14:modId xmlns:p14="http://schemas.microsoft.com/office/powerpoint/2010/main" val="926152761"/>
              </p:ext>
            </p:extLst>
          </p:nvPr>
        </p:nvGraphicFramePr>
        <p:xfrm>
          <a:off x="311487" y="272853"/>
          <a:ext cx="3822700" cy="457200"/>
        </p:xfrm>
        <a:graphic>
          <a:graphicData uri="http://schemas.openxmlformats.org/drawingml/2006/table">
            <a:tbl>
              <a:tblPr firstRow="1" bandRow="1">
                <a:tableStyleId>{5C22544A-7EE6-4342-B048-85BDC9FD1C3A}</a:tableStyleId>
              </a:tblPr>
              <a:tblGrid>
                <a:gridCol w="3822700">
                  <a:extLst>
                    <a:ext uri="{9D8B030D-6E8A-4147-A177-3AD203B41FA5}">
                      <a16:colId xmlns:a16="http://schemas.microsoft.com/office/drawing/2014/main" xmlns="" val="20001"/>
                    </a:ext>
                  </a:extLst>
                </a:gridCol>
              </a:tblGrid>
              <a:tr h="89923">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fit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a:t>
                      </a:r>
                      <a:r>
                        <a:rPr kumimoji="0" lang="en-US"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DataVecs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sentiment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0" marT="0" marB="0" anchor="ctr">
                    <a:lnL w="6350" cap="flat" cmpd="sng" algn="ctr">
                      <a:solidFill>
                        <a:srgbClr val="893DF9"/>
                      </a:solidFill>
                      <a:prstDash val="solid"/>
                      <a:round/>
                      <a:headEnd type="none" w="med" len="med"/>
                      <a:tailEnd type="none" w="med" len="med"/>
                    </a:lnL>
                    <a:lnR w="6350" cap="flat" cmpd="sng" algn="ctr">
                      <a:solidFill>
                        <a:srgbClr val="893DF9"/>
                      </a:solidFill>
                      <a:prstDash val="solid"/>
                      <a:round/>
                      <a:headEnd type="none" w="med" len="med"/>
                      <a:tailEnd type="none" w="med" len="med"/>
                    </a:lnR>
                    <a:lnT w="6350" cap="flat" cmpd="sng" algn="ctr">
                      <a:solidFill>
                        <a:srgbClr val="893DF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0">
                <a:tc>
                  <a:txBody>
                    <a:bodyPr/>
                    <a:lstStyle/>
                    <a:p>
                      <a:pPr marL="171450" marR="0" lvl="0" indent="-171450" algn="l" defTabSz="685793" rtl="0" eaLnBrk="1" fontAlgn="auto" latinLnBrk="1" hangingPunct="1">
                        <a:lnSpc>
                          <a:spcPct val="100000"/>
                        </a:lnSpc>
                        <a:spcBef>
                          <a:spcPts val="0"/>
                        </a:spcBef>
                        <a:spcAft>
                          <a:spcPts val="0"/>
                        </a:spcAft>
                        <a:buClr>
                          <a:srgbClr val="6600FF"/>
                        </a:buClr>
                        <a:buSzTx/>
                        <a:buFont typeface="Wingdings" panose="05000000000000000000" pitchFamily="2" charset="2"/>
                        <a:buChar char="§"/>
                        <a:tabLst/>
                        <a:defRPr/>
                      </a:pP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각</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리뷰마다 벡터의 평균을 구한 </a:t>
                      </a:r>
                      <a:r>
                        <a:rPr kumimoji="0" lang="ko-KR" altLang="ko-KR" sz="1000" b="1"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train</a:t>
                      </a:r>
                      <a:r>
                        <a:rPr kumimoji="0" lang="en-US" altLang="ko-KR" sz="1000" b="1"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DataVecs</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와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ko-KR" sz="1000" b="1"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sentiment</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을 넣어서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[forest]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 모델에 학습을 시킴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rgbClr val="6600FF"/>
                      </a:solidFill>
                      <a:prstDash val="solid"/>
                      <a:round/>
                      <a:headEnd type="none" w="med" len="med"/>
                      <a:tailEnd type="none" w="med" len="med"/>
                    </a:lnL>
                    <a:lnR w="12700" cap="flat" cmpd="sng" algn="ctr">
                      <a:solidFill>
                        <a:srgbClr val="6600FF"/>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66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graphicFrame>
        <p:nvGraphicFramePr>
          <p:cNvPr id="21" name="표 20">
            <a:extLst>
              <a:ext uri="{FF2B5EF4-FFF2-40B4-BE49-F238E27FC236}">
                <a16:creationId xmlns:a16="http://schemas.microsoft.com/office/drawing/2014/main" xmlns="" id="{70CD4A93-0BA4-4394-8532-A222FC0D63DF}"/>
              </a:ext>
            </a:extLst>
          </p:cNvPr>
          <p:cNvGraphicFramePr>
            <a:graphicFrameLocks noGrp="1"/>
          </p:cNvGraphicFramePr>
          <p:nvPr>
            <p:extLst>
              <p:ext uri="{D42A27DB-BD31-4B8C-83A1-F6EECF244321}">
                <p14:modId xmlns:p14="http://schemas.microsoft.com/office/powerpoint/2010/main" val="4044145370"/>
              </p:ext>
            </p:extLst>
          </p:nvPr>
        </p:nvGraphicFramePr>
        <p:xfrm>
          <a:off x="4794518" y="254268"/>
          <a:ext cx="4047531" cy="475785"/>
        </p:xfrm>
        <a:graphic>
          <a:graphicData uri="http://schemas.openxmlformats.org/drawingml/2006/table">
            <a:tbl>
              <a:tblPr firstRow="1" bandRow="1">
                <a:tableStyleId>{5C22544A-7EE6-4342-B048-85BDC9FD1C3A}</a:tableStyleId>
              </a:tblPr>
              <a:tblGrid>
                <a:gridCol w="4047531">
                  <a:extLst>
                    <a:ext uri="{9D8B030D-6E8A-4147-A177-3AD203B41FA5}">
                      <a16:colId xmlns:a16="http://schemas.microsoft.com/office/drawing/2014/main" xmlns="" val="20001"/>
                    </a:ext>
                  </a:extLst>
                </a:gridCol>
              </a:tblGrid>
              <a:tr h="133815">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result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predict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test</a:t>
                      </a:r>
                      <a:r>
                        <a:rPr kumimoji="0" lang="en-US"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DataVecs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90000" marT="0" marB="0" anchor="ctr">
                    <a:lnL w="6350" cap="flat" cmpd="sng" algn="ctr">
                      <a:solidFill>
                        <a:srgbClr val="D92A6E"/>
                      </a:solidFill>
                      <a:prstDash val="solid"/>
                      <a:round/>
                      <a:headEnd type="none" w="med" len="med"/>
                      <a:tailEnd type="none" w="med" len="med"/>
                    </a:lnL>
                    <a:lnR w="6350" cap="flat" cmpd="sng" algn="ctr">
                      <a:solidFill>
                        <a:srgbClr val="D92A6E"/>
                      </a:solidFill>
                      <a:prstDash val="solid"/>
                      <a:round/>
                      <a:headEnd type="none" w="med" len="med"/>
                      <a:tailEnd type="none" w="med" len="med"/>
                    </a:lnR>
                    <a:lnT w="6350" cap="flat" cmpd="sng" algn="ctr">
                      <a:solidFill>
                        <a:srgbClr val="D92A6E"/>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2"/>
                  </a:ext>
                </a:extLst>
              </a:tr>
              <a:tr h="323385">
                <a:tc>
                  <a:txBody>
                    <a:bodyPr/>
                    <a:lstStyle/>
                    <a:p>
                      <a:pPr marL="171450" marR="0" lvl="0" indent="-171450" algn="l" defTabSz="685793" rtl="0" eaLnBrk="1" fontAlgn="auto" latinLnBrk="1" hangingPunct="1">
                        <a:lnSpc>
                          <a:spcPct val="100000"/>
                        </a:lnSpc>
                        <a:spcBef>
                          <a:spcPts val="0"/>
                        </a:spcBef>
                        <a:spcAft>
                          <a:spcPts val="0"/>
                        </a:spcAft>
                        <a:buClr>
                          <a:srgbClr val="D92A6E"/>
                        </a:buClr>
                        <a:buSzTx/>
                        <a:buFont typeface="Wingdings" panose="05000000000000000000" pitchFamily="2" charset="2"/>
                        <a:buChar char="§"/>
                        <a:tabLst/>
                        <a:defRPr/>
                      </a:pP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각</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리뷰마다 벡터의 평균을 구한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[t</a:t>
                      </a:r>
                      <a:r>
                        <a:rPr lang="ko-KR" altLang="ko-KR" sz="1000" b="1" dirty="0" err="1">
                          <a:solidFill>
                            <a:schemeClr val="tx1"/>
                          </a:solidFill>
                          <a:latin typeface="굴림체" panose="020B0609000101010101" pitchFamily="49" charset="-127"/>
                          <a:ea typeface="굴림체" panose="020B0609000101010101" pitchFamily="49" charset="-127"/>
                        </a:rPr>
                        <a:t>est</a:t>
                      </a:r>
                      <a:r>
                        <a:rPr lang="en-US" altLang="ko-KR" sz="1000" b="1" dirty="0" err="1">
                          <a:solidFill>
                            <a:schemeClr val="tx1"/>
                          </a:solidFill>
                          <a:latin typeface="굴림체" panose="020B0609000101010101" pitchFamily="49" charset="-127"/>
                          <a:ea typeface="굴림체" panose="020B0609000101010101" pitchFamily="49" charset="-127"/>
                        </a:rPr>
                        <a:t>DataVecs</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넣고</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학습이 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forest </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모델로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sentiment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를 예측을 함</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p>
                  </a:txBody>
                  <a:tcPr marL="0" marR="90000" marT="0" marB="0" anchor="ctr">
                    <a:lnL w="12700" cap="flat" cmpd="sng" algn="ctr">
                      <a:solidFill>
                        <a:srgbClr val="D92A6E"/>
                      </a:solidFill>
                      <a:prstDash val="solid"/>
                      <a:round/>
                      <a:headEnd type="none" w="med" len="med"/>
                      <a:tailEnd type="none" w="med" len="med"/>
                    </a:lnL>
                    <a:lnR w="12700" cap="flat" cmpd="sng" algn="ctr">
                      <a:solidFill>
                        <a:srgbClr val="D92A6E"/>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cxnSp>
        <p:nvCxnSpPr>
          <p:cNvPr id="23" name="직선 화살표 연결선 22">
            <a:extLst>
              <a:ext uri="{FF2B5EF4-FFF2-40B4-BE49-F238E27FC236}">
                <a16:creationId xmlns:a16="http://schemas.microsoft.com/office/drawing/2014/main" xmlns="" id="{F35DFD23-7306-475F-9E83-F71B57E87586}"/>
              </a:ext>
            </a:extLst>
          </p:cNvPr>
          <p:cNvCxnSpPr/>
          <p:nvPr/>
        </p:nvCxnSpPr>
        <p:spPr>
          <a:xfrm>
            <a:off x="2882548" y="2241550"/>
            <a:ext cx="355600" cy="285750"/>
          </a:xfrm>
          <a:prstGeom prst="straightConnector1">
            <a:avLst/>
          </a:prstGeom>
          <a:ln w="19050">
            <a:solidFill>
              <a:srgbClr val="66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D542C55C-D798-4328-BB43-B8E9BBAF9A76}"/>
              </a:ext>
            </a:extLst>
          </p:cNvPr>
          <p:cNvCxnSpPr>
            <a:cxnSpLocks/>
          </p:cNvCxnSpPr>
          <p:nvPr/>
        </p:nvCxnSpPr>
        <p:spPr>
          <a:xfrm flipV="1">
            <a:off x="1587148" y="3076226"/>
            <a:ext cx="1620490" cy="916436"/>
          </a:xfrm>
          <a:prstGeom prst="straightConnector1">
            <a:avLst/>
          </a:prstGeom>
          <a:ln w="19050">
            <a:solidFill>
              <a:srgbClr val="6600FF"/>
            </a:solidFill>
            <a:tailEnd type="triangle"/>
          </a:ln>
        </p:spPr>
        <p:style>
          <a:lnRef idx="1">
            <a:schemeClr val="accent1"/>
          </a:lnRef>
          <a:fillRef idx="0">
            <a:schemeClr val="accent1"/>
          </a:fillRef>
          <a:effectRef idx="0">
            <a:schemeClr val="accent1"/>
          </a:effectRef>
          <a:fontRef idx="minor">
            <a:schemeClr val="tx1"/>
          </a:fontRef>
        </p:style>
      </p:cxnSp>
      <p:pic>
        <p:nvPicPr>
          <p:cNvPr id="27" name="그림 26">
            <a:extLst>
              <a:ext uri="{FF2B5EF4-FFF2-40B4-BE49-F238E27FC236}">
                <a16:creationId xmlns:a16="http://schemas.microsoft.com/office/drawing/2014/main" xmlns="" id="{0373A85D-F79B-4D63-B2B0-9093F4930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877" y="2038522"/>
            <a:ext cx="979172" cy="1450232"/>
          </a:xfrm>
          <a:prstGeom prst="rect">
            <a:avLst/>
          </a:prstGeom>
          <a:ln>
            <a:solidFill>
              <a:srgbClr val="D92A6E"/>
            </a:solidFill>
          </a:ln>
        </p:spPr>
      </p:pic>
      <p:sp>
        <p:nvSpPr>
          <p:cNvPr id="28" name="TextBox 27">
            <a:extLst>
              <a:ext uri="{FF2B5EF4-FFF2-40B4-BE49-F238E27FC236}">
                <a16:creationId xmlns:a16="http://schemas.microsoft.com/office/drawing/2014/main" xmlns="" id="{037F6298-199D-4AAF-8B7A-10844C77A436}"/>
              </a:ext>
            </a:extLst>
          </p:cNvPr>
          <p:cNvSpPr txBox="1"/>
          <p:nvPr/>
        </p:nvSpPr>
        <p:spPr>
          <a:xfrm>
            <a:off x="2533298" y="2658326"/>
            <a:ext cx="863600" cy="286873"/>
          </a:xfrm>
          <a:prstGeom prst="rect">
            <a:avLst/>
          </a:prstGeom>
          <a:noFill/>
        </p:spPr>
        <p:txBody>
          <a:bodyPr wrap="square" rtlCol="0">
            <a:spAutoFit/>
          </a:bodyPr>
          <a:lstStyle/>
          <a:p>
            <a:r>
              <a:rPr lang="ko-KR" altLang="en-US" sz="1200" b="1" dirty="0">
                <a:solidFill>
                  <a:srgbClr val="6600FF"/>
                </a:solidFill>
                <a:latin typeface="굴림" panose="020B0600000101010101" pitchFamily="50" charset="-127"/>
                <a:ea typeface="굴림" panose="020B0600000101010101" pitchFamily="50" charset="-127"/>
              </a:rPr>
              <a:t>학습 </a:t>
            </a:r>
            <a:r>
              <a:rPr lang="en-US" altLang="ko-KR" sz="1200" b="1" dirty="0">
                <a:solidFill>
                  <a:srgbClr val="6600FF"/>
                </a:solidFill>
                <a:latin typeface="굴림" panose="020B0600000101010101" pitchFamily="50" charset="-127"/>
                <a:ea typeface="굴림" panose="020B0600000101010101" pitchFamily="50" charset="-127"/>
              </a:rPr>
              <a:t>(fit)</a:t>
            </a:r>
            <a:endParaRPr lang="ko-KR" altLang="en-US" sz="1200" b="1" dirty="0">
              <a:solidFill>
                <a:srgbClr val="6600FF"/>
              </a:solidFill>
              <a:latin typeface="굴림" panose="020B0600000101010101" pitchFamily="50" charset="-127"/>
              <a:ea typeface="굴림" panose="020B0600000101010101" pitchFamily="50" charset="-127"/>
            </a:endParaRPr>
          </a:p>
        </p:txBody>
      </p:sp>
      <p:sp>
        <p:nvSpPr>
          <p:cNvPr id="30" name="TextBox 29">
            <a:extLst>
              <a:ext uri="{FF2B5EF4-FFF2-40B4-BE49-F238E27FC236}">
                <a16:creationId xmlns:a16="http://schemas.microsoft.com/office/drawing/2014/main" xmlns="" id="{21D18974-8856-4376-ABB2-86EE1C216A2D}"/>
              </a:ext>
            </a:extLst>
          </p:cNvPr>
          <p:cNvSpPr txBox="1"/>
          <p:nvPr/>
        </p:nvSpPr>
        <p:spPr>
          <a:xfrm>
            <a:off x="4709344" y="1782804"/>
            <a:ext cx="1492250" cy="286873"/>
          </a:xfrm>
          <a:prstGeom prst="rect">
            <a:avLst/>
          </a:prstGeom>
          <a:noFill/>
        </p:spPr>
        <p:txBody>
          <a:bodyPr wrap="square" rtlCol="0">
            <a:spAutoFit/>
          </a:bodyPr>
          <a:lstStyle/>
          <a:p>
            <a:r>
              <a:rPr lang="en-US" altLang="ko-KR" sz="1200" dirty="0" err="1"/>
              <a:t>testDataVecs</a:t>
            </a:r>
            <a:endParaRPr lang="ko-KR" altLang="en-US" sz="1200" dirty="0"/>
          </a:p>
        </p:txBody>
      </p:sp>
      <p:sp>
        <p:nvSpPr>
          <p:cNvPr id="31" name="TextBox 30">
            <a:extLst>
              <a:ext uri="{FF2B5EF4-FFF2-40B4-BE49-F238E27FC236}">
                <a16:creationId xmlns:a16="http://schemas.microsoft.com/office/drawing/2014/main" xmlns="" id="{38582759-C2A4-4B27-84EB-19E4A7D0208F}"/>
              </a:ext>
            </a:extLst>
          </p:cNvPr>
          <p:cNvSpPr txBox="1"/>
          <p:nvPr/>
        </p:nvSpPr>
        <p:spPr>
          <a:xfrm>
            <a:off x="7738322" y="1755891"/>
            <a:ext cx="1301750" cy="276999"/>
          </a:xfrm>
          <a:prstGeom prst="rect">
            <a:avLst/>
          </a:prstGeom>
          <a:noFill/>
        </p:spPr>
        <p:txBody>
          <a:bodyPr wrap="square" rtlCol="0">
            <a:spAutoFit/>
          </a:bodyPr>
          <a:lstStyle/>
          <a:p>
            <a:r>
              <a:rPr lang="en-US" altLang="ko-KR" sz="1200" dirty="0">
                <a:ea typeface="굴림체" panose="020B0609000101010101" pitchFamily="49" charset="-127"/>
              </a:rPr>
              <a:t>test</a:t>
            </a:r>
            <a:r>
              <a:rPr lang="ko-KR" altLang="ko-KR" sz="1200" dirty="0">
                <a:ea typeface="굴림체" panose="020B0609000101010101" pitchFamily="49" charset="-127"/>
              </a:rPr>
              <a:t>[</a:t>
            </a:r>
            <a:r>
              <a:rPr lang="ko-KR" altLang="ko-KR" sz="1200" dirty="0" err="1">
                <a:ea typeface="굴림체" panose="020B0609000101010101" pitchFamily="49" charset="-127"/>
              </a:rPr>
              <a:t>sentiment</a:t>
            </a:r>
            <a:r>
              <a:rPr lang="ko-KR" altLang="ko-KR" sz="1200" dirty="0">
                <a:ea typeface="굴림체" panose="020B0609000101010101" pitchFamily="49" charset="-127"/>
              </a:rPr>
              <a:t>]</a:t>
            </a:r>
            <a:endParaRPr lang="ko-KR" altLang="en-US" sz="1200" dirty="0"/>
          </a:p>
        </p:txBody>
      </p:sp>
      <p:cxnSp>
        <p:nvCxnSpPr>
          <p:cNvPr id="32" name="직선 화살표 연결선 31">
            <a:extLst>
              <a:ext uri="{FF2B5EF4-FFF2-40B4-BE49-F238E27FC236}">
                <a16:creationId xmlns:a16="http://schemas.microsoft.com/office/drawing/2014/main" xmlns="" id="{5F1F599B-1D8B-41BE-9156-16B40D9327E7}"/>
              </a:ext>
            </a:extLst>
          </p:cNvPr>
          <p:cNvCxnSpPr>
            <a:cxnSpLocks/>
          </p:cNvCxnSpPr>
          <p:nvPr/>
        </p:nvCxnSpPr>
        <p:spPr>
          <a:xfrm>
            <a:off x="4162073" y="2801762"/>
            <a:ext cx="547271" cy="0"/>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xmlns="" id="{FE431CCC-8E37-4554-82F5-A51613E70F1D}"/>
              </a:ext>
            </a:extLst>
          </p:cNvPr>
          <p:cNvCxnSpPr>
            <a:cxnSpLocks/>
          </p:cNvCxnSpPr>
          <p:nvPr/>
        </p:nvCxnSpPr>
        <p:spPr>
          <a:xfrm>
            <a:off x="7383115" y="2774095"/>
            <a:ext cx="365125" cy="0"/>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B8918FC5-F23C-4833-883C-BB9D1117C597}"/>
              </a:ext>
            </a:extLst>
          </p:cNvPr>
          <p:cNvSpPr txBox="1"/>
          <p:nvPr/>
        </p:nvSpPr>
        <p:spPr>
          <a:xfrm>
            <a:off x="4057517" y="2241550"/>
            <a:ext cx="692813" cy="461665"/>
          </a:xfrm>
          <a:prstGeom prst="rect">
            <a:avLst/>
          </a:prstGeom>
          <a:noFill/>
        </p:spPr>
        <p:txBody>
          <a:bodyPr wrap="square" rtlCol="0">
            <a:spAutoFit/>
          </a:bodyPr>
          <a:lstStyle/>
          <a:p>
            <a:r>
              <a:rPr lang="ko-KR" altLang="en-US" sz="1200" b="1" dirty="0">
                <a:solidFill>
                  <a:srgbClr val="D92A6E"/>
                </a:solidFill>
                <a:latin typeface="굴림" panose="020B0600000101010101" pitchFamily="50" charset="-127"/>
                <a:ea typeface="굴림" panose="020B0600000101010101" pitchFamily="50" charset="-127"/>
              </a:rPr>
              <a:t>예측</a:t>
            </a:r>
            <a:r>
              <a:rPr lang="ko-KR" altLang="en-US" sz="1200" b="1" dirty="0">
                <a:solidFill>
                  <a:srgbClr val="D92A6E"/>
                </a:solidFill>
              </a:rPr>
              <a:t> </a:t>
            </a:r>
            <a:r>
              <a:rPr lang="en-US" altLang="ko-KR" sz="1200" b="1" dirty="0">
                <a:solidFill>
                  <a:srgbClr val="D92A6E"/>
                </a:solidFill>
              </a:rPr>
              <a:t>(predict)</a:t>
            </a:r>
            <a:endParaRPr lang="ko-KR" altLang="en-US" sz="1200" b="1" dirty="0">
              <a:solidFill>
                <a:srgbClr val="D92A6E"/>
              </a:solidFill>
            </a:endParaRPr>
          </a:p>
        </p:txBody>
      </p:sp>
      <p:sp>
        <p:nvSpPr>
          <p:cNvPr id="41" name="TextBox 40">
            <a:extLst>
              <a:ext uri="{FF2B5EF4-FFF2-40B4-BE49-F238E27FC236}">
                <a16:creationId xmlns:a16="http://schemas.microsoft.com/office/drawing/2014/main" xmlns="" id="{6833878C-343E-46EE-A8F5-2F0987AFAF30}"/>
              </a:ext>
            </a:extLst>
          </p:cNvPr>
          <p:cNvSpPr txBox="1"/>
          <p:nvPr/>
        </p:nvSpPr>
        <p:spPr>
          <a:xfrm>
            <a:off x="7303697" y="2394029"/>
            <a:ext cx="622300" cy="286873"/>
          </a:xfrm>
          <a:prstGeom prst="rect">
            <a:avLst/>
          </a:prstGeom>
          <a:noFill/>
        </p:spPr>
        <p:txBody>
          <a:bodyPr wrap="square" rtlCol="0">
            <a:spAutoFit/>
          </a:bodyPr>
          <a:lstStyle/>
          <a:p>
            <a:r>
              <a:rPr lang="ko-KR" altLang="en-US" dirty="0">
                <a:solidFill>
                  <a:srgbClr val="D92A6E"/>
                </a:solidFill>
              </a:rPr>
              <a:t>결과          </a:t>
            </a:r>
          </a:p>
        </p:txBody>
      </p:sp>
      <p:pic>
        <p:nvPicPr>
          <p:cNvPr id="5" name="그림 4">
            <a:extLst>
              <a:ext uri="{FF2B5EF4-FFF2-40B4-BE49-F238E27FC236}">
                <a16:creationId xmlns:a16="http://schemas.microsoft.com/office/drawing/2014/main" xmlns="" id="{53DB6D4B-BD73-4C5C-B321-80EFC12D2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70" y="1123974"/>
            <a:ext cx="2473256" cy="1437448"/>
          </a:xfrm>
          <a:prstGeom prst="rect">
            <a:avLst/>
          </a:prstGeom>
          <a:ln>
            <a:solidFill>
              <a:srgbClr val="893DF9"/>
            </a:solidFill>
          </a:ln>
        </p:spPr>
      </p:pic>
      <p:pic>
        <p:nvPicPr>
          <p:cNvPr id="25" name="그림 24">
            <a:extLst>
              <a:ext uri="{FF2B5EF4-FFF2-40B4-BE49-F238E27FC236}">
                <a16:creationId xmlns:a16="http://schemas.microsoft.com/office/drawing/2014/main" xmlns="" id="{7A5BD0D4-E54B-4518-A364-2A999B339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455" y="2066659"/>
            <a:ext cx="2473256" cy="1437448"/>
          </a:xfrm>
          <a:prstGeom prst="rect">
            <a:avLst/>
          </a:prstGeom>
          <a:ln>
            <a:solidFill>
              <a:srgbClr val="D92A6E"/>
            </a:solidFill>
          </a:ln>
        </p:spPr>
      </p:pic>
    </p:spTree>
    <p:extLst>
      <p:ext uri="{BB962C8B-B14F-4D97-AF65-F5344CB8AC3E}">
        <p14:creationId xmlns:p14="http://schemas.microsoft.com/office/powerpoint/2010/main" val="16076755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2904437045"/>
              </p:ext>
            </p:extLst>
          </p:nvPr>
        </p:nvGraphicFramePr>
        <p:xfrm>
          <a:off x="536045" y="1928805"/>
          <a:ext cx="3741181" cy="1270280"/>
        </p:xfrm>
        <a:graphic>
          <a:graphicData uri="http://schemas.openxmlformats.org/drawingml/2006/table">
            <a:tbl>
              <a:tblPr firstRow="1" bandRow="1">
                <a:tableStyleId>{5C22544A-7EE6-4342-B048-85BDC9FD1C3A}</a:tableStyleId>
              </a:tblPr>
              <a:tblGrid>
                <a:gridCol w="3741181">
                  <a:extLst>
                    <a:ext uri="{9D8B030D-6E8A-4147-A177-3AD203B41FA5}">
                      <a16:colId xmlns:a16="http://schemas.microsoft.com/office/drawing/2014/main" xmlns="" val="20001"/>
                    </a:ext>
                  </a:extLst>
                </a:gridCol>
              </a:tblGrid>
              <a:tr h="874040">
                <a:tc>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from</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sklearn.model_selection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cross_val_score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score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np.</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mean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cross_val_score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trainDataVecs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sentiment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cv</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scoring</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roc_auc</a:t>
                      </a:r>
                      <a:r>
                        <a:rPr kumimoji="0" lang="ko-KR" altLang="en-US"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score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lang="en-US" altLang="ko-KR" sz="1000"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4"/>
                  </a:ext>
                </a:extLst>
              </a:tr>
              <a:tr h="134399">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0.903623904</a:t>
                      </a: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611" y="427121"/>
            <a:ext cx="3564599" cy="4186989"/>
          </a:xfrm>
          <a:prstGeom prst="rect">
            <a:avLst/>
          </a:prstGeom>
          <a:ln w="3175">
            <a:solidFill>
              <a:schemeClr val="tx1"/>
            </a:solidFill>
          </a:ln>
        </p:spPr>
      </p:pic>
      <p:sp>
        <p:nvSpPr>
          <p:cNvPr id="6" name="TextBox 5">
            <a:extLst>
              <a:ext uri="{FF2B5EF4-FFF2-40B4-BE49-F238E27FC236}">
                <a16:creationId xmlns:a16="http://schemas.microsoft.com/office/drawing/2014/main" xmlns="" id="{38C704D2-AFEF-483D-AF96-9EE6471373DB}"/>
              </a:ext>
            </a:extLst>
          </p:cNvPr>
          <p:cNvSpPr txBox="1"/>
          <p:nvPr/>
        </p:nvSpPr>
        <p:spPr>
          <a:xfrm>
            <a:off x="242767" y="525459"/>
            <a:ext cx="3264438" cy="400110"/>
          </a:xfrm>
          <a:prstGeom prst="rect">
            <a:avLst/>
          </a:prstGeom>
          <a:noFill/>
        </p:spPr>
        <p:txBody>
          <a:bodyPr wrap="square" rtlCol="0">
            <a:spAutoFit/>
          </a:bodyPr>
          <a:lstStyle/>
          <a:p>
            <a:r>
              <a:rPr lang="en-US" altLang="ko-KR" sz="20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Csv </a:t>
            </a:r>
            <a:r>
              <a:rPr lang="ko-KR" altLang="en-US" sz="20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파일로 결과 출력</a:t>
            </a:r>
            <a:endParaRPr lang="ko-KR" altLang="en-US" dirty="0"/>
          </a:p>
        </p:txBody>
      </p:sp>
    </p:spTree>
    <p:extLst>
      <p:ext uri="{BB962C8B-B14F-4D97-AF65-F5344CB8AC3E}">
        <p14:creationId xmlns:p14="http://schemas.microsoft.com/office/powerpoint/2010/main" val="30687035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70" y="471798"/>
            <a:ext cx="7856620" cy="4346664"/>
          </a:xfrm>
          <a:prstGeom prst="rect">
            <a:avLst/>
          </a:prstGeom>
        </p:spPr>
      </p:pic>
      <p:sp>
        <p:nvSpPr>
          <p:cNvPr id="8" name="직사각형 7"/>
          <p:cNvSpPr/>
          <p:nvPr/>
        </p:nvSpPr>
        <p:spPr>
          <a:xfrm>
            <a:off x="148617" y="136797"/>
            <a:ext cx="4453463" cy="286873"/>
          </a:xfrm>
          <a:prstGeom prst="rect">
            <a:avLst/>
          </a:prstGeom>
        </p:spPr>
        <p:txBody>
          <a:bodyPr wrap="none">
            <a:spAutoFit/>
          </a:bodyPr>
          <a:lstStyle/>
          <a:p>
            <a:r>
              <a:rPr lang="en-US" altLang="ko-KR" b="1" dirty="0">
                <a:solidFill>
                  <a:srgbClr val="D92A6E"/>
                </a:solidFill>
                <a:latin typeface="Helvetica Neue"/>
              </a:rPr>
              <a:t>Word2Vec</a:t>
            </a:r>
            <a:r>
              <a:rPr lang="ko-KR" altLang="en-US" b="1" dirty="0">
                <a:solidFill>
                  <a:srgbClr val="D92A6E"/>
                </a:solidFill>
                <a:latin typeface="Helvetica Neue"/>
              </a:rPr>
              <a:t>으로 벡터화 한 단어를 </a:t>
            </a:r>
            <a:r>
              <a:rPr lang="en-US" altLang="ko-KR" b="1" dirty="0">
                <a:solidFill>
                  <a:srgbClr val="D92A6E"/>
                </a:solidFill>
                <a:latin typeface="Helvetica Neue"/>
              </a:rPr>
              <a:t>t-SNE </a:t>
            </a:r>
            <a:r>
              <a:rPr lang="ko-KR" altLang="en-US" b="1" dirty="0">
                <a:solidFill>
                  <a:srgbClr val="D92A6E"/>
                </a:solidFill>
                <a:latin typeface="Helvetica Neue"/>
              </a:rPr>
              <a:t>를 통해 시각화</a:t>
            </a:r>
            <a:endParaRPr lang="ko-KR" altLang="en-US" b="1" i="0" dirty="0">
              <a:solidFill>
                <a:srgbClr val="D92A6E"/>
              </a:solidFill>
              <a:effectLst/>
              <a:latin typeface="Helvetica Neue"/>
            </a:endParaRPr>
          </a:p>
        </p:txBody>
      </p:sp>
      <p:sp>
        <p:nvSpPr>
          <p:cNvPr id="10" name="타원 9">
            <a:extLst>
              <a:ext uri="{FF2B5EF4-FFF2-40B4-BE49-F238E27FC236}">
                <a16:creationId xmlns:a16="http://schemas.microsoft.com/office/drawing/2014/main" xmlns="" id="{BA42D9F0-3B89-4F24-898C-AF6EDF4978C3}"/>
              </a:ext>
            </a:extLst>
          </p:cNvPr>
          <p:cNvSpPr/>
          <p:nvPr/>
        </p:nvSpPr>
        <p:spPr>
          <a:xfrm>
            <a:off x="6698037" y="3604500"/>
            <a:ext cx="773574" cy="744916"/>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xmlns="" id="{BA42D9F0-3B89-4F24-898C-AF6EDF4978C3}"/>
              </a:ext>
            </a:extLst>
          </p:cNvPr>
          <p:cNvSpPr/>
          <p:nvPr/>
        </p:nvSpPr>
        <p:spPr>
          <a:xfrm rot="20942888">
            <a:off x="2047895" y="3758161"/>
            <a:ext cx="1829057" cy="853291"/>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xmlns="" id="{BA42D9F0-3B89-4F24-898C-AF6EDF4978C3}"/>
              </a:ext>
            </a:extLst>
          </p:cNvPr>
          <p:cNvSpPr/>
          <p:nvPr/>
        </p:nvSpPr>
        <p:spPr>
          <a:xfrm>
            <a:off x="4071145" y="3298146"/>
            <a:ext cx="841390" cy="864780"/>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xmlns="" id="{BA42D9F0-3B89-4F24-898C-AF6EDF4978C3}"/>
              </a:ext>
            </a:extLst>
          </p:cNvPr>
          <p:cNvSpPr/>
          <p:nvPr/>
        </p:nvSpPr>
        <p:spPr>
          <a:xfrm>
            <a:off x="3164306" y="965574"/>
            <a:ext cx="924887" cy="694784"/>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타원 13">
            <a:extLst>
              <a:ext uri="{FF2B5EF4-FFF2-40B4-BE49-F238E27FC236}">
                <a16:creationId xmlns:a16="http://schemas.microsoft.com/office/drawing/2014/main" xmlns="" id="{26BB25A0-2C10-4990-A274-BA264D7AD249}"/>
              </a:ext>
            </a:extLst>
          </p:cNvPr>
          <p:cNvSpPr/>
          <p:nvPr/>
        </p:nvSpPr>
        <p:spPr>
          <a:xfrm rot="1722432">
            <a:off x="7008799" y="1518021"/>
            <a:ext cx="1527681" cy="1278721"/>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xmlns="" id="{CAA257F0-51A6-41CD-B604-D81850F10AC6}"/>
              </a:ext>
            </a:extLst>
          </p:cNvPr>
          <p:cNvSpPr/>
          <p:nvPr/>
        </p:nvSpPr>
        <p:spPr>
          <a:xfrm rot="20429002">
            <a:off x="5177202" y="2015571"/>
            <a:ext cx="1106264" cy="404146"/>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xmlns="" id="{27D7A521-D756-4F71-83C3-6D4712C105FF}"/>
              </a:ext>
            </a:extLst>
          </p:cNvPr>
          <p:cNvSpPr/>
          <p:nvPr/>
        </p:nvSpPr>
        <p:spPr>
          <a:xfrm>
            <a:off x="1525169" y="1962682"/>
            <a:ext cx="2545976" cy="944480"/>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xmlns="" id="{5A84B2D7-049C-4F70-9FE0-7A9BD3015CBD}"/>
              </a:ext>
            </a:extLst>
          </p:cNvPr>
          <p:cNvSpPr/>
          <p:nvPr/>
        </p:nvSpPr>
        <p:spPr>
          <a:xfrm rot="20429002">
            <a:off x="2419421" y="3206213"/>
            <a:ext cx="1135170" cy="459068"/>
          </a:xfrm>
          <a:prstGeom prst="ellipse">
            <a:avLst/>
          </a:prstGeom>
          <a:noFill/>
          <a:ln w="15875">
            <a:solidFill>
              <a:srgbClr val="66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090616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266695" y="1761743"/>
            <a:ext cx="7200646" cy="1866408"/>
          </a:xfrm>
          <a:prstGeom prst="rect">
            <a:avLst/>
          </a:prstGeom>
          <a:solidFill>
            <a:schemeClr val="bg1"/>
          </a:solidFill>
        </p:spPr>
        <p:txBody>
          <a:bodyPr wrap="square" rtlCol="0">
            <a:spAutoFit/>
          </a:bodyPr>
          <a:lstStyle/>
          <a:p>
            <a:pPr>
              <a:lnSpc>
                <a:spcPct val="150000"/>
              </a:lnSpc>
              <a:buClr>
                <a:srgbClr val="6600FF"/>
              </a:buClr>
            </a:pPr>
            <a:endParaRPr lang="ko-KR" altLang="en-US" sz="1200" b="1" dirty="0">
              <a:latin typeface="굴림" panose="020B0600000101010101" pitchFamily="50" charset="-127"/>
              <a:ea typeface="굴림" panose="020B0600000101010101" pitchFamily="50" charset="-127"/>
            </a:endParaRPr>
          </a:p>
          <a:p>
            <a:pPr marL="285750" indent="-285750">
              <a:lnSpc>
                <a:spcPct val="150000"/>
              </a:lnSpc>
              <a:buClr>
                <a:srgbClr val="893DF9"/>
              </a:buClr>
              <a:buFont typeface="Wingdings" panose="05000000000000000000" pitchFamily="2" charset="2"/>
              <a:buChar char="§"/>
            </a:pPr>
            <a:r>
              <a:rPr lang="en-US" altLang="ko-KR" sz="1200" b="1" dirty="0">
                <a:solidFill>
                  <a:srgbClr val="893DF9"/>
                </a:solidFill>
                <a:latin typeface="굴림" panose="020B0600000101010101" pitchFamily="50" charset="-127"/>
                <a:ea typeface="굴림" panose="020B0600000101010101" pitchFamily="50" charset="-127"/>
              </a:rPr>
              <a:t>Word2Vec</a:t>
            </a:r>
            <a:r>
              <a:rPr lang="ko-KR" altLang="en-US" sz="1200" b="1" dirty="0">
                <a:solidFill>
                  <a:srgbClr val="893DF9"/>
                </a:solidFill>
                <a:latin typeface="굴림" panose="020B0600000101010101" pitchFamily="50" charset="-127"/>
                <a:ea typeface="굴림" panose="020B0600000101010101" pitchFamily="50" charset="-127"/>
              </a:rPr>
              <a:t>은 의미가 관련 있는 단어들의 클러스터를 생성하기 때문에</a:t>
            </a:r>
            <a:r>
              <a:rPr lang="en-US" altLang="ko-KR" sz="1200" b="1" dirty="0">
                <a:solidFill>
                  <a:srgbClr val="893DF9"/>
                </a:solidFill>
                <a:latin typeface="굴림" panose="020B0600000101010101" pitchFamily="50" charset="-127"/>
                <a:ea typeface="굴림" panose="020B0600000101010101" pitchFamily="50" charset="-127"/>
              </a:rPr>
              <a:t>,</a:t>
            </a:r>
            <a:r>
              <a:rPr lang="ko-KR" altLang="en-US" sz="1200" b="1" dirty="0">
                <a:solidFill>
                  <a:srgbClr val="893DF9"/>
                </a:solidFill>
                <a:latin typeface="굴림" panose="020B0600000101010101" pitchFamily="50" charset="-127"/>
                <a:ea typeface="굴림" panose="020B0600000101010101" pitchFamily="50" charset="-127"/>
              </a:rPr>
              <a:t> 클러스터 내의 단어 유사성을 이용하는 것이다</a:t>
            </a:r>
            <a:r>
              <a:rPr lang="en-US" altLang="ko-KR" sz="1200" b="1" dirty="0">
                <a:solidFill>
                  <a:srgbClr val="893DF9"/>
                </a:solidFill>
                <a:latin typeface="굴림" panose="020B0600000101010101" pitchFamily="50" charset="-127"/>
                <a:ea typeface="굴림" panose="020B0600000101010101" pitchFamily="50" charset="-127"/>
              </a:rPr>
              <a:t>.</a:t>
            </a:r>
          </a:p>
          <a:p>
            <a:pPr marL="285750" indent="-285750">
              <a:lnSpc>
                <a:spcPct val="150000"/>
              </a:lnSpc>
              <a:buClr>
                <a:srgbClr val="893DF9"/>
              </a:buClr>
              <a:buFont typeface="Wingdings" panose="05000000000000000000" pitchFamily="2" charset="2"/>
              <a:buChar char="§"/>
            </a:pPr>
            <a:r>
              <a:rPr lang="ko-KR" altLang="en-US" sz="1200" b="1" dirty="0" err="1">
                <a:latin typeface="굴림" panose="020B0600000101010101" pitchFamily="50" charset="-127"/>
                <a:ea typeface="굴림" panose="020B0600000101010101" pitchFamily="50" charset="-127"/>
              </a:rPr>
              <a:t>이런식으로</a:t>
            </a:r>
            <a:r>
              <a:rPr lang="ko-KR" altLang="en-US" sz="1200" b="1" dirty="0">
                <a:latin typeface="굴림" panose="020B0600000101010101" pitchFamily="50" charset="-127"/>
                <a:ea typeface="굴림" panose="020B0600000101010101" pitchFamily="50" charset="-127"/>
              </a:rPr>
              <a:t> 벡터를 그룹화 하는 것을 </a:t>
            </a:r>
            <a:r>
              <a:rPr lang="en-US" altLang="ko-KR" sz="1200" b="1" dirty="0">
                <a:latin typeface="굴림" panose="020B0600000101010101" pitchFamily="50" charset="-127"/>
                <a:ea typeface="굴림" panose="020B0600000101010101" pitchFamily="50" charset="-127"/>
              </a:rPr>
              <a:t>"vector quantization(</a:t>
            </a:r>
            <a:r>
              <a:rPr lang="ko-KR" altLang="en-US" sz="1200" b="1" dirty="0">
                <a:latin typeface="굴림" panose="020B0600000101010101" pitchFamily="50" charset="-127"/>
                <a:ea typeface="굴림" panose="020B0600000101010101" pitchFamily="50" charset="-127"/>
              </a:rPr>
              <a:t>벡터 양자화</a:t>
            </a:r>
            <a:r>
              <a:rPr lang="en-US" altLang="ko-KR" sz="1200" b="1" dirty="0">
                <a:latin typeface="굴림" panose="020B0600000101010101" pitchFamily="50" charset="-127"/>
                <a:ea typeface="굴림" panose="020B0600000101010101" pitchFamily="50" charset="-127"/>
              </a:rPr>
              <a:t>)"</a:t>
            </a:r>
            <a:r>
              <a:rPr lang="ko-KR" altLang="en-US" sz="1200" b="1" dirty="0">
                <a:latin typeface="굴림" panose="020B0600000101010101" pitchFamily="50" charset="-127"/>
                <a:ea typeface="굴림" panose="020B0600000101010101" pitchFamily="50" charset="-127"/>
              </a:rPr>
              <a:t>라고 한다</a:t>
            </a:r>
            <a:r>
              <a:rPr lang="en-US" altLang="ko-KR" sz="1200" b="1" dirty="0" smtClean="0">
                <a:latin typeface="굴림" panose="020B0600000101010101" pitchFamily="50" charset="-127"/>
                <a:ea typeface="굴림" panose="020B0600000101010101" pitchFamily="50" charset="-127"/>
              </a:rPr>
              <a:t>.</a:t>
            </a:r>
          </a:p>
          <a:p>
            <a:pPr marL="285750" indent="-285750">
              <a:lnSpc>
                <a:spcPct val="150000"/>
              </a:lnSpc>
              <a:buClr>
                <a:srgbClr val="893DF9"/>
              </a:buClr>
              <a:buFont typeface="Wingdings" panose="05000000000000000000" pitchFamily="2" charset="2"/>
              <a:buChar char="§"/>
            </a:pPr>
            <a:r>
              <a:rPr lang="en-US" altLang="ko-KR" sz="1200" b="1" kern="0" dirty="0" smtClean="0">
                <a:solidFill>
                  <a:srgbClr val="000000"/>
                </a:solidFill>
                <a:latin typeface="굴림" panose="020B0600000101010101" pitchFamily="50" charset="-127"/>
                <a:ea typeface="굴림" panose="020B0600000101010101" pitchFamily="50" charset="-127"/>
              </a:rPr>
              <a:t>K-Means</a:t>
            </a:r>
            <a:r>
              <a:rPr lang="ko-KR" altLang="en-US" sz="1200" b="1" kern="0" dirty="0">
                <a:solidFill>
                  <a:srgbClr val="000000"/>
                </a:solidFill>
                <a:latin typeface="굴림" panose="020B0600000101010101" pitchFamily="50" charset="-127"/>
                <a:ea typeface="굴림" panose="020B0600000101010101" pitchFamily="50" charset="-127"/>
              </a:rPr>
              <a:t>에서 </a:t>
            </a:r>
            <a:r>
              <a:rPr lang="ko-KR" altLang="en-US" sz="1200" b="1" kern="0" dirty="0" smtClean="0">
                <a:solidFill>
                  <a:srgbClr val="000000"/>
                </a:solidFill>
                <a:latin typeface="굴림" panose="020B0600000101010101" pitchFamily="50" charset="-127"/>
                <a:ea typeface="굴림" panose="020B0600000101010101" pitchFamily="50" charset="-127"/>
              </a:rPr>
              <a:t>설정해야 하는 </a:t>
            </a:r>
            <a:r>
              <a:rPr lang="ko-KR" altLang="en-US" sz="1200" b="1" kern="0" dirty="0">
                <a:solidFill>
                  <a:srgbClr val="000000"/>
                </a:solidFill>
                <a:latin typeface="굴림" panose="020B0600000101010101" pitchFamily="50" charset="-127"/>
                <a:ea typeface="굴림" panose="020B0600000101010101" pitchFamily="50" charset="-127"/>
              </a:rPr>
              <a:t>매개 변수는 </a:t>
            </a:r>
            <a:r>
              <a:rPr lang="ko-KR" altLang="en-US" sz="1200" b="1" kern="0" dirty="0" smtClean="0">
                <a:solidFill>
                  <a:srgbClr val="000000"/>
                </a:solidFill>
                <a:latin typeface="굴림" panose="020B0600000101010101" pitchFamily="50" charset="-127"/>
                <a:ea typeface="굴림" panose="020B0600000101010101" pitchFamily="50" charset="-127"/>
              </a:rPr>
              <a:t>클러스터 </a:t>
            </a:r>
            <a:r>
              <a:rPr lang="ko-KR" altLang="en-US" sz="1200" b="1" kern="0" dirty="0">
                <a:solidFill>
                  <a:srgbClr val="000000"/>
                </a:solidFill>
                <a:latin typeface="굴림" panose="020B0600000101010101" pitchFamily="50" charset="-127"/>
                <a:ea typeface="굴림" panose="020B0600000101010101" pitchFamily="50" charset="-127"/>
              </a:rPr>
              <a:t>수입니다</a:t>
            </a:r>
            <a:r>
              <a:rPr lang="en-US" altLang="ko-KR" sz="1200" b="1" kern="0" dirty="0">
                <a:solidFill>
                  <a:srgbClr val="000000"/>
                </a:solidFill>
                <a:latin typeface="굴림" panose="020B0600000101010101" pitchFamily="50" charset="-127"/>
                <a:ea typeface="굴림" panose="020B0600000101010101" pitchFamily="50" charset="-127"/>
              </a:rPr>
              <a:t>. </a:t>
            </a:r>
          </a:p>
          <a:p>
            <a:endParaRPr lang="en-US" altLang="ko-KR" b="1" dirty="0"/>
          </a:p>
          <a:p>
            <a:r>
              <a:rPr lang="ko-KR" altLang="en-US" b="1" dirty="0"/>
              <a:t> </a:t>
            </a:r>
            <a:endParaRPr lang="en-US" altLang="ko-KR" sz="1200" b="1" dirty="0">
              <a:latin typeface="굴림" panose="020B0600000101010101" pitchFamily="50" charset="-127"/>
              <a:ea typeface="굴림" panose="020B0600000101010101" pitchFamily="50" charset="-127"/>
              <a:cs typeface="Tahoma" panose="020B0604030504040204" pitchFamily="34" charset="0"/>
            </a:endParaRPr>
          </a:p>
        </p:txBody>
      </p:sp>
      <p:sp>
        <p:nvSpPr>
          <p:cNvPr id="3" name="TextBox 2"/>
          <p:cNvSpPr txBox="1"/>
          <p:nvPr/>
        </p:nvSpPr>
        <p:spPr>
          <a:xfrm>
            <a:off x="1136985" y="858890"/>
            <a:ext cx="4090737" cy="656205"/>
          </a:xfrm>
          <a:prstGeom prst="rect">
            <a:avLst/>
          </a:prstGeom>
          <a:noFill/>
        </p:spPr>
        <p:txBody>
          <a:bodyPr wrap="square" rtlCol="0">
            <a:spAutoFit/>
          </a:bodyPr>
          <a:lstStyle/>
          <a:p>
            <a:r>
              <a:rPr lang="en-US" altLang="ko-KR" sz="2400" b="1" dirty="0">
                <a:solidFill>
                  <a:srgbClr val="D92A6E"/>
                </a:solidFill>
              </a:rPr>
              <a:t>K-means</a:t>
            </a:r>
          </a:p>
          <a:p>
            <a:endParaRPr lang="ko-KR" altLang="en-US" dirty="0"/>
          </a:p>
        </p:txBody>
      </p:sp>
    </p:spTree>
    <p:extLst>
      <p:ext uri="{BB962C8B-B14F-4D97-AF65-F5344CB8AC3E}">
        <p14:creationId xmlns:p14="http://schemas.microsoft.com/office/powerpoint/2010/main" val="2147436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A60841AC-2900-4C73-87C4-7FAF3860AA8C}"/>
              </a:ext>
            </a:extLst>
          </p:cNvPr>
          <p:cNvSpPr txBox="1"/>
          <p:nvPr/>
        </p:nvSpPr>
        <p:spPr>
          <a:xfrm>
            <a:off x="366993" y="602491"/>
            <a:ext cx="1852575" cy="839140"/>
          </a:xfrm>
          <a:prstGeom prst="rect">
            <a:avLst/>
          </a:prstGeom>
          <a:solidFill>
            <a:schemeClr val="bg1"/>
          </a:solidFill>
        </p:spPr>
        <p:txBody>
          <a:bodyPr wrap="square" rtlCol="0">
            <a:spAutoFit/>
          </a:bodyPr>
          <a:lstStyle/>
          <a:p>
            <a:pPr>
              <a:buClr>
                <a:srgbClr val="6600FF"/>
              </a:buClr>
            </a:pPr>
            <a:r>
              <a:rPr lang="en-US" altLang="ko-KR"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TrainData</a:t>
            </a:r>
            <a:endPar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endParaRPr lang="en-US" altLang="ko-KR" sz="2000" dirty="0">
              <a:solidFill>
                <a:srgbClr val="D92A6E"/>
              </a:solidFill>
            </a:endParaRPr>
          </a:p>
          <a:p>
            <a:endParaRPr lang="ko-KR" altLang="en-US" sz="853" dirty="0"/>
          </a:p>
        </p:txBody>
      </p:sp>
      <p:sp>
        <p:nvSpPr>
          <p:cNvPr id="7" name="TextBox 6">
            <a:extLst>
              <a:ext uri="{FF2B5EF4-FFF2-40B4-BE49-F238E27FC236}">
                <a16:creationId xmlns:a16="http://schemas.microsoft.com/office/drawing/2014/main" xmlns="" id="{113574C1-1B26-4863-A6B1-A17C6F01E985}"/>
              </a:ext>
            </a:extLst>
          </p:cNvPr>
          <p:cNvSpPr txBox="1"/>
          <p:nvPr/>
        </p:nvSpPr>
        <p:spPr>
          <a:xfrm>
            <a:off x="3574524" y="3962776"/>
            <a:ext cx="4659337" cy="738664"/>
          </a:xfrm>
          <a:prstGeom prst="rect">
            <a:avLst/>
          </a:prstGeom>
          <a:solidFill>
            <a:schemeClr val="bg1"/>
          </a:solidFill>
        </p:spPr>
        <p:txBody>
          <a:bodyPr wrap="square" rtlCol="0">
            <a:spAutoFit/>
          </a:bodyPr>
          <a:lstStyle/>
          <a:p>
            <a:pPr marL="173572" indent="-173572">
              <a:buClr>
                <a:srgbClr val="6600FF"/>
              </a:buClr>
              <a:buFont typeface="Wingdings" panose="05000000000000000000" pitchFamily="2" charset="2"/>
              <a:buChar char="§"/>
            </a:pP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25,000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건의 </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IMDb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영화 리뷰 데이터</a:t>
            </a:r>
            <a:endPar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endParaRPr>
          </a:p>
          <a:p>
            <a:pPr marL="173572" indent="-173572">
              <a:buClr>
                <a:srgbClr val="6600FF"/>
              </a:buClr>
              <a:buFont typeface="Wingdings" panose="05000000000000000000" pitchFamily="2" charset="2"/>
              <a:buChar char="§"/>
            </a:pP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id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 </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sentiment / review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로 구성</a:t>
            </a:r>
            <a:endPar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endParaRPr>
          </a:p>
          <a:p>
            <a:pPr marL="173572" indent="-173572">
              <a:buClr>
                <a:srgbClr val="6600FF"/>
              </a:buClr>
              <a:buFont typeface="Wingdings" panose="05000000000000000000" pitchFamily="2" charset="2"/>
              <a:buChar char="§"/>
            </a:pP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html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태그 </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&lt;</a:t>
            </a:r>
            <a:r>
              <a:rPr lang="en-US" altLang="ko-KR" sz="1400" b="1" dirty="0" err="1">
                <a:solidFill>
                  <a:srgbClr val="611CA1"/>
                </a:solidFill>
                <a:latin typeface="굴림" panose="020B0600000101010101" pitchFamily="50" charset="-127"/>
                <a:ea typeface="굴림" panose="020B0600000101010101" pitchFamily="50" charset="-127"/>
                <a:cs typeface="Tahoma" panose="020B0604030504040204" pitchFamily="34" charset="0"/>
              </a:rPr>
              <a:t>br</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/&gt;,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쉼표</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 마침표</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 물음표 </a:t>
            </a:r>
            <a:endPar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endParaRPr>
          </a:p>
        </p:txBody>
      </p:sp>
      <p:sp>
        <p:nvSpPr>
          <p:cNvPr id="2" name="직사각형 1">
            <a:extLst>
              <a:ext uri="{FF2B5EF4-FFF2-40B4-BE49-F238E27FC236}">
                <a16:creationId xmlns:a16="http://schemas.microsoft.com/office/drawing/2014/main" xmlns="" id="{B75E49D2-FBBB-43D6-9A61-C1F4DD57D888}"/>
              </a:ext>
            </a:extLst>
          </p:cNvPr>
          <p:cNvSpPr/>
          <p:nvPr/>
        </p:nvSpPr>
        <p:spPr>
          <a:xfrm>
            <a:off x="2219568" y="454210"/>
            <a:ext cx="6659103" cy="3323987"/>
          </a:xfrm>
          <a:prstGeom prst="rect">
            <a:avLst/>
          </a:prstGeom>
          <a:ln>
            <a:solidFill>
              <a:schemeClr val="tx1"/>
            </a:solidFill>
          </a:ln>
        </p:spPr>
        <p:txBody>
          <a:bodyPr wrap="square">
            <a:spAutoFit/>
          </a:bodyPr>
          <a:lstStyle/>
          <a:p>
            <a:r>
              <a:rPr lang="ko-KR" altLang="en-US" sz="1400" dirty="0" err="1"/>
              <a:t>id</a:t>
            </a:r>
            <a:r>
              <a:rPr lang="ko-KR" altLang="en-US" sz="1400" dirty="0"/>
              <a:t>	</a:t>
            </a:r>
            <a:r>
              <a:rPr lang="ko-KR" altLang="en-US" sz="1400" dirty="0" err="1"/>
              <a:t>sentiment</a:t>
            </a:r>
            <a:r>
              <a:rPr lang="ko-KR" altLang="en-US" sz="1400" dirty="0"/>
              <a:t>	</a:t>
            </a:r>
            <a:r>
              <a:rPr lang="ko-KR" altLang="en-US" sz="1400" dirty="0" err="1"/>
              <a:t>review</a:t>
            </a:r>
            <a:endParaRPr lang="en-US" altLang="ko-KR" sz="1400" dirty="0"/>
          </a:p>
          <a:p>
            <a:r>
              <a:rPr lang="en-US" altLang="ko-KR" sz="1400" dirty="0"/>
              <a:t>"2883_1"	0	"This movie is just so awful. So bad that I can't bear to expend anything other than just a few words. Avoid this movie at all costs, it is terrible.&lt;</a:t>
            </a:r>
            <a:r>
              <a:rPr lang="en-US" altLang="ko-KR" sz="1400" dirty="0" err="1"/>
              <a:t>br</a:t>
            </a:r>
            <a:r>
              <a:rPr lang="en-US" altLang="ko-KR" sz="1400" dirty="0"/>
              <a:t> /&gt;&lt;</a:t>
            </a:r>
            <a:r>
              <a:rPr lang="en-US" altLang="ko-KR" sz="1400" dirty="0" err="1"/>
              <a:t>br</a:t>
            </a:r>
            <a:r>
              <a:rPr lang="en-US" altLang="ko-KR" sz="1400" dirty="0"/>
              <a:t> /&gt;None of the details of the crimes are re-enacted correctly. Lots of slaughterhouse footage. Weird cuts and edits. No continuity to the plot. The acting is absolutely the most amateur I have ever seen.&lt;</a:t>
            </a:r>
            <a:r>
              <a:rPr lang="en-US" altLang="ko-KR" sz="1400" dirty="0" err="1"/>
              <a:t>br</a:t>
            </a:r>
            <a:r>
              <a:rPr lang="en-US" altLang="ko-KR" sz="1400" dirty="0"/>
              <a:t> /&gt;&lt;</a:t>
            </a:r>
            <a:r>
              <a:rPr lang="en-US" altLang="ko-KR" sz="1400" dirty="0" err="1"/>
              <a:t>br</a:t>
            </a:r>
            <a:r>
              <a:rPr lang="en-US" altLang="ko-KR" sz="1400" dirty="0"/>
              <a:t> /&gt;This bomb of a movie was obviously made to make some money without any regard to the accuracy of it's content. The camera work is out of focus at times and always shaky. It looks as if it was shot on video.&lt;</a:t>
            </a:r>
            <a:r>
              <a:rPr lang="en-US" altLang="ko-KR" sz="1400" dirty="0" err="1"/>
              <a:t>br</a:t>
            </a:r>
            <a:r>
              <a:rPr lang="en-US" altLang="ko-KR" sz="1400" dirty="0"/>
              <a:t> /&gt;&lt;</a:t>
            </a:r>
            <a:r>
              <a:rPr lang="en-US" altLang="ko-KR" sz="1400" dirty="0" err="1"/>
              <a:t>br</a:t>
            </a:r>
            <a:r>
              <a:rPr lang="en-US" altLang="ko-KR" sz="1400" dirty="0"/>
              <a:t> /&gt;</a:t>
            </a:r>
          </a:p>
          <a:p>
            <a:r>
              <a:rPr lang="en-US" altLang="ko-KR" sz="1400" dirty="0"/>
              <a:t>"2687_10"	1	"No other movie has made me feel like this before... and I don't feel bad. Like, I don't want my money back or the time that I waited to watch this movie (9 months) nor do I feel bad about using two hours of a sunny summer day in order to view this ______. The reason I say \"_____\" is because no matter how hard I wrack my brain I just can't seem to come up with a word in ANY of the seven languages that movie was in to sum it up. I have no idea what was going on the entire time and half way through the movie I needed a breather. No movie has ever done this to me before. </a:t>
            </a:r>
            <a:endParaRPr lang="ko-KR" altLang="en-US" sz="1400" dirty="0"/>
          </a:p>
        </p:txBody>
      </p:sp>
      <p:cxnSp>
        <p:nvCxnSpPr>
          <p:cNvPr id="5" name="직선 연결선 4">
            <a:extLst>
              <a:ext uri="{FF2B5EF4-FFF2-40B4-BE49-F238E27FC236}">
                <a16:creationId xmlns:a16="http://schemas.microsoft.com/office/drawing/2014/main" xmlns="" id="{2F6971CA-9018-4769-A5EF-21B8DCEA4C0B}"/>
              </a:ext>
            </a:extLst>
          </p:cNvPr>
          <p:cNvCxnSpPr>
            <a:cxnSpLocks/>
          </p:cNvCxnSpPr>
          <p:nvPr/>
        </p:nvCxnSpPr>
        <p:spPr>
          <a:xfrm>
            <a:off x="1918358" y="203886"/>
            <a:ext cx="0" cy="4701834"/>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xmlns="" id="{83D969DC-CC31-4141-AEE2-DE5B73389656}"/>
              </a:ext>
            </a:extLst>
          </p:cNvPr>
          <p:cNvSpPr/>
          <p:nvPr/>
        </p:nvSpPr>
        <p:spPr>
          <a:xfrm>
            <a:off x="2296013" y="513933"/>
            <a:ext cx="2536292" cy="4138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xmlns="" id="{22DC15DB-5CDA-4FFE-9B4C-992D074E557B}"/>
              </a:ext>
            </a:extLst>
          </p:cNvPr>
          <p:cNvSpPr/>
          <p:nvPr/>
        </p:nvSpPr>
        <p:spPr>
          <a:xfrm>
            <a:off x="2296013" y="2215919"/>
            <a:ext cx="2536292" cy="20690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657666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D32EA6-6DB3-46E9-9D09-34328E4E94B7}"/>
              </a:ext>
            </a:extLst>
          </p:cNvPr>
          <p:cNvSpPr txBox="1"/>
          <p:nvPr/>
        </p:nvSpPr>
        <p:spPr>
          <a:xfrm>
            <a:off x="242766" y="2729696"/>
            <a:ext cx="2339789" cy="788870"/>
          </a:xfrm>
          <a:prstGeom prst="rect">
            <a:avLst/>
          </a:prstGeom>
          <a:solidFill>
            <a:schemeClr val="bg1"/>
          </a:solidFill>
        </p:spPr>
        <p:txBody>
          <a:bodyPr wrap="square" rtlCol="0">
            <a:spAutoFit/>
          </a:bodyPr>
          <a:lstStyle/>
          <a:p>
            <a:pPr>
              <a:lnSpc>
                <a:spcPct val="150000"/>
              </a:lnSpc>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클러스터 크기 설정</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lnSpc>
                <a:spcPct val="150000"/>
              </a:lnSpc>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word : index </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사전</a:t>
            </a:r>
            <a:endParaRPr lang="ko-KR" altLang="en-US" sz="853" dirty="0"/>
          </a:p>
        </p:txBody>
      </p:sp>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3547204591"/>
              </p:ext>
            </p:extLst>
          </p:nvPr>
        </p:nvGraphicFramePr>
        <p:xfrm>
          <a:off x="2975441" y="642620"/>
          <a:ext cx="5404708" cy="3886200"/>
        </p:xfrm>
        <a:graphic>
          <a:graphicData uri="http://schemas.openxmlformats.org/drawingml/2006/table">
            <a:tbl>
              <a:tblPr firstRow="1" bandRow="1">
                <a:tableStyleId>{5C22544A-7EE6-4342-B048-85BDC9FD1C3A}</a:tableStyleId>
              </a:tblPr>
              <a:tblGrid>
                <a:gridCol w="644084">
                  <a:extLst>
                    <a:ext uri="{9D8B030D-6E8A-4147-A177-3AD203B41FA5}">
                      <a16:colId xmlns:a16="http://schemas.microsoft.com/office/drawing/2014/main" xmlns="" val="20001"/>
                    </a:ext>
                  </a:extLst>
                </a:gridCol>
                <a:gridCol w="4760624">
                  <a:extLst>
                    <a:ext uri="{9D8B030D-6E8A-4147-A177-3AD203B41FA5}">
                      <a16:colId xmlns:a16="http://schemas.microsoft.com/office/drawing/2014/main" xmlns="" val="491446184"/>
                    </a:ext>
                  </a:extLst>
                </a:gridCol>
              </a:tblGrid>
              <a:tr h="25719">
                <a:tc gridSpan="2">
                  <a:txBody>
                    <a:bodyPr/>
                    <a:lstStyle/>
                    <a:p>
                      <a:pPr marL="171450" marR="0" lvl="0" indent="-171450" algn="l" defTabSz="914400" rtl="0" eaLnBrk="0" fontAlgn="base" latinLnBrk="0" hangingPunct="0">
                        <a:lnSpc>
                          <a:spcPct val="100000"/>
                        </a:lnSpc>
                        <a:spcBef>
                          <a:spcPct val="0"/>
                        </a:spcBef>
                        <a:spcAft>
                          <a:spcPct val="0"/>
                        </a:spcAft>
                        <a:buClr>
                          <a:srgbClr val="893DF9"/>
                        </a:buClr>
                        <a:buSzTx/>
                        <a:buFont typeface="Wingdings" panose="05000000000000000000" pitchFamily="2" charset="2"/>
                        <a:buChar char="§"/>
                        <a:tabLst/>
                      </a:pP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클러스터 크기를 어휘 크기의 1/5이나</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a:t>
                      </a: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 </a:t>
                      </a:r>
                      <a:r>
                        <a:rPr kumimoji="0" lang="ko-KR" altLang="en-US"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클러스터 당 </a:t>
                      </a: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평균 5</a:t>
                      </a:r>
                      <a:r>
                        <a:rPr kumimoji="0" lang="ko-KR" altLang="en-US"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개의 </a:t>
                      </a: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단어로 설정</a:t>
                      </a:r>
                      <a:r>
                        <a:rPr kumimoji="0" lang="ko-KR" altLang="en-US"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함</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a:t>
                      </a: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
                      </a:r>
                      <a:b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br>
                      <a:endParaRPr lang="en-US" altLang="ko-KR" sz="500" b="1" dirty="0">
                        <a:solidFill>
                          <a:srgbClr val="893DF9"/>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14814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lang="en-US" altLang="ko-KR" sz="10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num_clusters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model.wv.syn0.shape[</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5</a:t>
                      </a:r>
                      <a:r>
                        <a:rPr kumimoji="0" lang="en-US"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11986 / 5  = 2397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kmeans_clustering</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KMeans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n_clusters</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num_clusters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idx</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kmeans_clustering.</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fit_predict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word_vectors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Kmeans</a:t>
                      </a:r>
                      <a:r>
                        <a:rPr kumimoji="0" lang="ko-KR" altLang="en-US"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로</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학</a:t>
                      </a:r>
                      <a:r>
                        <a:rPr kumimoji="0" lang="ko-KR"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습</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을 시키고 예측을 해서 </a:t>
                      </a:r>
                      <a:r>
                        <a:rPr kumimoji="0" lang="en-US" altLang="ko-KR"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idx</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를 구함</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lang="en-US" altLang="ko-KR" sz="10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20322"/>
                    </a:solidFill>
                  </a:tcPr>
                </a:tc>
                <a:extLst>
                  <a:ext uri="{0D108BD9-81ED-4DB2-BD59-A6C34878D82A}">
                    <a16:rowId xmlns:a16="http://schemas.microsoft.com/office/drawing/2014/main" xmlns="" val="10006"/>
                  </a:ext>
                </a:extLst>
              </a:tr>
              <a:tr h="68072">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1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1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1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171450" marR="0" lvl="0" indent="-171450" algn="l" defTabSz="914400" rtl="0" eaLnBrk="0" fontAlgn="base" latinLnBrk="0" hangingPunct="0">
                        <a:lnSpc>
                          <a:spcPct val="100000"/>
                        </a:lnSpc>
                        <a:spcBef>
                          <a:spcPct val="0"/>
                        </a:spcBef>
                        <a:spcAft>
                          <a:spcPct val="0"/>
                        </a:spcAft>
                        <a:buClr>
                          <a:srgbClr val="893DF9"/>
                        </a:buClr>
                        <a:buSzTx/>
                        <a:buFont typeface="Wingdings" panose="05000000000000000000" pitchFamily="2" charset="2"/>
                        <a:buChar char="§"/>
                        <a:tabLst/>
                        <a:defRPr/>
                      </a:pP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 </a:t>
                      </a:r>
                      <a:r>
                        <a:rPr kumimoji="0" lang="ko-KR" altLang="en-US"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각 </a:t>
                      </a: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단어</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(word)</a:t>
                      </a:r>
                      <a:r>
                        <a:rPr kumimoji="0" lang="ko-KR" altLang="en-US"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를 해당</a:t>
                      </a: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 클러스터 번호</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a:t>
                      </a:r>
                      <a:r>
                        <a:rPr kumimoji="0" lang="en-US" altLang="ko-KR" sz="1100" b="1" i="0" u="none" strike="noStrike" cap="none" normalizeH="0" baseline="0" dirty="0" err="1">
                          <a:ln>
                            <a:noFill/>
                          </a:ln>
                          <a:solidFill>
                            <a:srgbClr val="893DF9"/>
                          </a:solidFill>
                          <a:effectLst/>
                          <a:latin typeface="굴림" panose="020B0600000101010101" pitchFamily="50" charset="-127"/>
                          <a:ea typeface="굴림" panose="020B0600000101010101" pitchFamily="50" charset="-127"/>
                        </a:rPr>
                        <a:t>Idx</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a:t>
                      </a: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에 매핑</a:t>
                      </a:r>
                      <a:r>
                        <a:rPr kumimoji="0" lang="ko-KR" altLang="en-US"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해서</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a:t>
                      </a: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 </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a:t>
                      </a:r>
                      <a:r>
                        <a:rPr kumimoji="0" lang="ko-KR" altLang="ko-KR" sz="1100" b="1" i="0" u="none" strike="noStrike" cap="none" normalizeH="0" baseline="0" dirty="0" err="1">
                          <a:ln>
                            <a:noFill/>
                          </a:ln>
                          <a:solidFill>
                            <a:srgbClr val="893DF9"/>
                          </a:solidFill>
                          <a:effectLst/>
                          <a:latin typeface="굴림" panose="020B0600000101010101" pitchFamily="50" charset="-127"/>
                          <a:ea typeface="굴림" panose="020B0600000101010101" pitchFamily="50" charset="-127"/>
                        </a:rPr>
                        <a:t>word</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 :</a:t>
                      </a:r>
                      <a:r>
                        <a:rPr kumimoji="0" lang="ko-KR" altLang="ko-KR" sz="1100" b="1" i="0" u="none" strike="noStrike" cap="none" normalizeH="0" baseline="0" dirty="0" err="1">
                          <a:ln>
                            <a:noFill/>
                          </a:ln>
                          <a:solidFill>
                            <a:srgbClr val="893DF9"/>
                          </a:solidFill>
                          <a:effectLst/>
                          <a:latin typeface="굴림" panose="020B0600000101010101" pitchFamily="50" charset="-127"/>
                          <a:ea typeface="굴림" panose="020B0600000101010101" pitchFamily="50" charset="-127"/>
                        </a:rPr>
                        <a:t>Index</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 </a:t>
                      </a:r>
                      <a:r>
                        <a:rPr kumimoji="0" lang="ko-KR" altLang="en-US"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사</a:t>
                      </a:r>
                      <a:r>
                        <a:rPr kumimoji="0" lang="ko-KR"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전을 </a:t>
                      </a:r>
                      <a:r>
                        <a:rPr kumimoji="0" lang="ko-KR" altLang="ko-KR" sz="1100" b="1" i="0" u="none" strike="noStrike" cap="none" normalizeH="0" baseline="0" dirty="0" err="1">
                          <a:ln>
                            <a:noFill/>
                          </a:ln>
                          <a:solidFill>
                            <a:srgbClr val="893DF9"/>
                          </a:solidFill>
                          <a:effectLst/>
                          <a:latin typeface="굴림" panose="020B0600000101010101" pitchFamily="50" charset="-127"/>
                          <a:ea typeface="굴림" panose="020B0600000101010101" pitchFamily="50" charset="-127"/>
                        </a:rPr>
                        <a:t>만</a:t>
                      </a:r>
                      <a:r>
                        <a:rPr kumimoji="0" lang="ko-KR" altLang="en-US" sz="1100" b="1" i="0" u="none" strike="noStrike" cap="none" normalizeH="0" baseline="0" dirty="0" err="1">
                          <a:ln>
                            <a:noFill/>
                          </a:ln>
                          <a:solidFill>
                            <a:srgbClr val="893DF9"/>
                          </a:solidFill>
                          <a:effectLst/>
                          <a:latin typeface="굴림" panose="020B0600000101010101" pitchFamily="50" charset="-127"/>
                          <a:ea typeface="굴림" panose="020B0600000101010101" pitchFamily="50" charset="-127"/>
                        </a:rPr>
                        <a:t>듬</a:t>
                      </a:r>
                      <a:r>
                        <a:rPr kumimoji="0" lang="en-US" altLang="ko-KR" sz="1100" b="1" i="0" u="none" strike="noStrike" cap="none" normalizeH="0" baseline="0" dirty="0">
                          <a:ln>
                            <a:noFill/>
                          </a:ln>
                          <a:solidFill>
                            <a:srgbClr val="893DF9"/>
                          </a:solidFill>
                          <a:effectLst/>
                          <a:latin typeface="굴림" panose="020B0600000101010101" pitchFamily="50" charset="-127"/>
                          <a:ea typeface="굴림" panose="020B0600000101010101" pitchFamily="50" charset="-127"/>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ko-KR" sz="5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r h="136144">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0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word_centroid_map</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dict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zip</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(model.wv.index2word,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idx</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word_centroid_map</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lang="en-US" altLang="ko-KR" sz="10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20322"/>
                    </a:solidFill>
                  </a:tcPr>
                </a:tc>
                <a:extLst>
                  <a:ext uri="{0D108BD9-81ED-4DB2-BD59-A6C34878D82A}">
                    <a16:rowId xmlns:a16="http://schemas.microsoft.com/office/drawing/2014/main" xmlns="" val="3086422680"/>
                  </a:ext>
                </a:extLst>
              </a:tr>
              <a:tr h="0">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0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6350" cap="flat" cmpd="sng" algn="ctr">
                      <a:solidFill>
                        <a:srgbClr val="893DF9"/>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000" b="1" dirty="0">
                          <a:latin typeface="굴림" panose="020B0600000101010101" pitchFamily="50" charset="-127"/>
                          <a:ea typeface="굴림" panose="020B0600000101010101" pitchFamily="50" charset="-127"/>
                        </a:rPr>
                        <a:t>{'the': 2220,   'and': 2067,   'a': 836,   'of': 1655,   'to': 2145,   'is': 1101,   'it': 1416,   'in': 1609,   '</a:t>
                      </a:r>
                      <a:r>
                        <a:rPr lang="en-US" altLang="ko-KR" sz="1000" b="1" dirty="0" err="1">
                          <a:latin typeface="굴림" panose="020B0600000101010101" pitchFamily="50" charset="-127"/>
                          <a:ea typeface="굴림" panose="020B0600000101010101" pitchFamily="50" charset="-127"/>
                        </a:rPr>
                        <a:t>i</a:t>
                      </a:r>
                      <a:r>
                        <a:rPr lang="en-US" altLang="ko-KR" sz="1000" b="1" dirty="0">
                          <a:latin typeface="굴림" panose="020B0600000101010101" pitchFamily="50" charset="-127"/>
                          <a:ea typeface="굴림" panose="020B0600000101010101" pitchFamily="50" charset="-127"/>
                        </a:rPr>
                        <a:t>': 396,   'this': 1416,   'that': 954,   's': 1101,   '</a:t>
                      </a:r>
                      <a:r>
                        <a:rPr lang="en-US" altLang="ko-KR" sz="1000" b="1" dirty="0" err="1">
                          <a:latin typeface="굴림" panose="020B0600000101010101" pitchFamily="50" charset="-127"/>
                          <a:ea typeface="굴림" panose="020B0600000101010101" pitchFamily="50" charset="-127"/>
                        </a:rPr>
                        <a:t>movi</a:t>
                      </a:r>
                      <a:r>
                        <a:rPr lang="en-US" altLang="ko-KR" sz="1000" b="1" dirty="0">
                          <a:latin typeface="굴림" panose="020B0600000101010101" pitchFamily="50" charset="-127"/>
                          <a:ea typeface="굴림" panose="020B0600000101010101" pitchFamily="50" charset="-127"/>
                        </a:rPr>
                        <a:t>': 132,   'film': 132,   'was': 178,   'as': 2349,   'with': 2237,   'for': 1031,   'but': 728,   'you': 396,   't': 315,   'be': 2024,   'on': 281,   'have': 1400,   'not': 344,   'he': 272,   'are': 178,   'his': 784,   'one': 2043,   'all': 1778,   'at': 2001,   'they': 996,   'like': 1640,   'an': 1902, ~~~~~~~~~~~~~~~~~~ 'who': 2129,   'an': 1902,   'from': 1438,   'so': 502,   'there': 1989,   'her': 272,   'or': 1508,   'just': 1945,   'about': 670,   'out': 1697,   'has': 466,   'if': 945,   'what': 1641,   'time': 137,   'some': 167,   'make': 651,   'good': 1587,   'can': 765,   '</a:t>
                      </a:r>
                      <a:r>
                        <a:rPr lang="en-US" altLang="ko-KR" sz="1000" b="1" dirty="0" err="1">
                          <a:latin typeface="굴림" panose="020B0600000101010101" pitchFamily="50" charset="-127"/>
                          <a:ea typeface="굴림" panose="020B0600000101010101" pitchFamily="50" charset="-127"/>
                        </a:rPr>
                        <a:t>charact</a:t>
                      </a:r>
                      <a:r>
                        <a:rPr lang="en-US" altLang="ko-KR" sz="1000" b="1" dirty="0">
                          <a:latin typeface="굴림" panose="020B0600000101010101" pitchFamily="50" charset="-127"/>
                          <a:ea typeface="굴림" panose="020B0600000101010101" pitchFamily="50" charset="-127"/>
                        </a:rPr>
                        <a:t>': 1564,   'more': 240,   'when': 2194,   'see': 507,   'get': 1744,   '</a:t>
                      </a:r>
                      <a:r>
                        <a:rPr lang="en-US" altLang="ko-KR" sz="1000" b="1" dirty="0" err="1">
                          <a:latin typeface="굴림" panose="020B0600000101010101" pitchFamily="50" charset="-127"/>
                          <a:ea typeface="굴림" panose="020B0600000101010101" pitchFamily="50" charset="-127"/>
                        </a:rPr>
                        <a:t>veri</a:t>
                      </a:r>
                      <a:r>
                        <a:rPr lang="en-US" altLang="ko-KR" sz="1000" b="1" dirty="0">
                          <a:latin typeface="굴림" panose="020B0600000101010101" pitchFamily="50" charset="-127"/>
                          <a:ea typeface="굴림" panose="020B0600000101010101" pitchFamily="50" charset="-127"/>
                        </a:rPr>
                        <a:t>': 1993,   'she': 272}</a:t>
                      </a: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6350" cap="flat" cmpd="sng" algn="ctr">
                      <a:solidFill>
                        <a:srgbClr val="893DF9"/>
                      </a:solidFill>
                      <a:prstDash val="solid"/>
                      <a:round/>
                      <a:headEnd type="none" w="med" len="med"/>
                      <a:tailEnd type="none" w="med" len="med"/>
                    </a:lnL>
                    <a:lnR w="6350" cap="flat" cmpd="sng" algn="ctr">
                      <a:solidFill>
                        <a:srgbClr val="893DF9"/>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70083785"/>
                  </a:ext>
                </a:extLst>
              </a:tr>
            </a:tbl>
          </a:graphicData>
        </a:graphic>
      </p:graphicFrame>
      <p:sp>
        <p:nvSpPr>
          <p:cNvPr id="6" name="TextBox 5">
            <a:extLst>
              <a:ext uri="{FF2B5EF4-FFF2-40B4-BE49-F238E27FC236}">
                <a16:creationId xmlns:a16="http://schemas.microsoft.com/office/drawing/2014/main" xmlns="" id="{4FC93BE0-D7EB-4086-A8AA-869205E71775}"/>
              </a:ext>
            </a:extLst>
          </p:cNvPr>
          <p:cNvSpPr txBox="1"/>
          <p:nvPr/>
        </p:nvSpPr>
        <p:spPr>
          <a:xfrm>
            <a:off x="242767" y="525459"/>
            <a:ext cx="1828800" cy="40011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K-means</a:t>
            </a:r>
            <a:endParaRPr lang="ko-KR" altLang="en-US" dirty="0"/>
          </a:p>
        </p:txBody>
      </p:sp>
      <p:cxnSp>
        <p:nvCxnSpPr>
          <p:cNvPr id="7" name="직선 연결선 6">
            <a:extLst>
              <a:ext uri="{FF2B5EF4-FFF2-40B4-BE49-F238E27FC236}">
                <a16:creationId xmlns:a16="http://schemas.microsoft.com/office/drawing/2014/main" xmlns="" id="{10089B9B-ADD9-4BE9-9885-78549F7BC99D}"/>
              </a:ext>
            </a:extLst>
          </p:cNvPr>
          <p:cNvCxnSpPr>
            <a:cxnSpLocks/>
          </p:cNvCxnSpPr>
          <p:nvPr/>
        </p:nvCxnSpPr>
        <p:spPr>
          <a:xfrm>
            <a:off x="2411393"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0679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6">
            <a:extLst>
              <a:ext uri="{FF2B5EF4-FFF2-40B4-BE49-F238E27FC236}">
                <a16:creationId xmlns:a16="http://schemas.microsoft.com/office/drawing/2014/main" xmlns="" id="{872E31E2-E2B0-47A6-94B4-23B39D6CAF74}"/>
              </a:ext>
            </a:extLst>
          </p:cNvPr>
          <p:cNvGraphicFramePr>
            <a:graphicFrameLocks noGrp="1"/>
          </p:cNvGraphicFramePr>
          <p:nvPr>
            <p:extLst>
              <p:ext uri="{D42A27DB-BD31-4B8C-83A1-F6EECF244321}">
                <p14:modId xmlns:p14="http://schemas.microsoft.com/office/powerpoint/2010/main" val="2138553069"/>
              </p:ext>
            </p:extLst>
          </p:nvPr>
        </p:nvGraphicFramePr>
        <p:xfrm>
          <a:off x="3028779" y="583564"/>
          <a:ext cx="5491205" cy="3992880"/>
        </p:xfrm>
        <a:graphic>
          <a:graphicData uri="http://schemas.openxmlformats.org/drawingml/2006/table">
            <a:tbl>
              <a:tblPr firstRow="1" bandRow="1">
                <a:tableStyleId>{5C22544A-7EE6-4342-B048-85BDC9FD1C3A}</a:tableStyleId>
              </a:tblPr>
              <a:tblGrid>
                <a:gridCol w="5491205">
                  <a:extLst>
                    <a:ext uri="{9D8B030D-6E8A-4147-A177-3AD203B41FA5}">
                      <a16:colId xmlns:a16="http://schemas.microsoft.com/office/drawing/2014/main" xmlns="" val="20001"/>
                    </a:ext>
                  </a:extLst>
                </a:gridCol>
              </a:tblGrid>
              <a:tr h="1046027">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for</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cluster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 range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클러스터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10</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개 출력</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\n</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Cluster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format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cluster</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클러스터 번호 출력</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words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for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i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 range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len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list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(word_centroid_map.</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values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if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list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(word_centroid_map.</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values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())[i]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cluster)</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words.</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append</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list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(word_centroid_map.</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keys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())[i])</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해당 클러스터에</a:t>
                      </a:r>
                      <a:r>
                        <a:rPr kumimoji="0" lang="ko-KR"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있는 단어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출력</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rgbClr val="FFFF00"/>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6350"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841694">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kumimoji="0" lang="en-US" altLang="ko-KR" sz="1200" b="0" i="0" u="none" strike="noStrike" cap="none" normalizeH="0" baseline="0" dirty="0">
                        <a:ln>
                          <a:noFill/>
                        </a:ln>
                        <a:solidFill>
                          <a:schemeClr val="tx1"/>
                        </a:solidFill>
                        <a:effectLst/>
                        <a:latin typeface="Arial Unicode MS"/>
                        <a:ea typeface="var(--jp-code-font-family)"/>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0</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juliett</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binoch</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rowland</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gena</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damian</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auteuil</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 </a:t>
                      </a:r>
                      <a:endParaRPr kumimoji="0" lang="en-US" altLang="ko-KR" sz="1200" b="0" i="0" u="none" strike="noStrike" cap="none" normalizeH="0" baseline="0" dirty="0">
                        <a:ln>
                          <a:noFill/>
                        </a:ln>
                        <a:solidFill>
                          <a:schemeClr val="tx1"/>
                        </a:solidFill>
                        <a:effectLst/>
                        <a:latin typeface="Arial Unicode MS"/>
                        <a:ea typeface="var(--jp-code-font-family)"/>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1 </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err="1">
                          <a:ln>
                            <a:noFill/>
                          </a:ln>
                          <a:solidFill>
                            <a:schemeClr val="tx1"/>
                          </a:solidFill>
                          <a:effectLst/>
                          <a:latin typeface="Arial Unicode MS"/>
                          <a:ea typeface="var(--jp-code-font-family)"/>
                        </a:rPr>
                        <a:t>goat</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dildo</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en-US" altLang="ko-KR" sz="1200" b="0" i="0" u="none" strike="noStrike" cap="none" normalizeH="0" baseline="0" dirty="0">
                          <a:ln>
                            <a:noFill/>
                          </a:ln>
                          <a:solidFill>
                            <a:schemeClr val="tx1"/>
                          </a:solidFill>
                          <a:effectLst/>
                          <a:latin typeface="Arial Unicode MS"/>
                          <a:ea typeface="var(--jp-code-font-family)"/>
                        </a:rPr>
                        <a:t> </a:t>
                      </a: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2</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mp</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pentagon</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 </a:t>
                      </a:r>
                      <a:endParaRPr kumimoji="0" lang="en-US" altLang="ko-KR" sz="1200" b="0" i="0" u="none" strike="noStrike" cap="none" normalizeH="0" baseline="0" dirty="0">
                        <a:ln>
                          <a:noFill/>
                        </a:ln>
                        <a:solidFill>
                          <a:schemeClr val="tx1"/>
                        </a:solidFill>
                        <a:effectLst/>
                        <a:latin typeface="Arial Unicode MS"/>
                        <a:ea typeface="var(--jp-code-font-family)"/>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3</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logic</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credibl</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complic</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plausibl</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 </a:t>
                      </a:r>
                      <a:endParaRPr kumimoji="0" lang="en-US" altLang="ko-KR" sz="1200" b="0" i="0" u="none" strike="noStrike" cap="none" normalizeH="0" baseline="0" dirty="0">
                        <a:ln>
                          <a:noFill/>
                        </a:ln>
                        <a:solidFill>
                          <a:schemeClr val="tx1"/>
                        </a:solidFill>
                        <a:effectLst/>
                        <a:latin typeface="Arial Unicode MS"/>
                        <a:ea typeface="var(--jp-code-font-family)"/>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4</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adapt</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translat</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miniseri</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 </a:t>
                      </a:r>
                      <a:endParaRPr kumimoji="0" lang="en-US" altLang="ko-KR" sz="1200" b="0" i="0" u="none" strike="noStrike" cap="none" normalizeH="0" baseline="0" dirty="0">
                        <a:ln>
                          <a:noFill/>
                        </a:ln>
                        <a:solidFill>
                          <a:schemeClr val="tx1"/>
                        </a:solidFill>
                        <a:effectLst/>
                        <a:latin typeface="Arial Unicode MS"/>
                        <a:ea typeface="var(--jp-code-font-family)"/>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5 </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err="1">
                          <a:ln>
                            <a:noFill/>
                          </a:ln>
                          <a:solidFill>
                            <a:schemeClr val="tx1"/>
                          </a:solidFill>
                          <a:effectLst/>
                          <a:latin typeface="Arial Unicode MS"/>
                          <a:ea typeface="var(--jp-code-font-family)"/>
                        </a:rPr>
                        <a:t>nichola</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nicola</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 </a:t>
                      </a:r>
                      <a:endParaRPr kumimoji="0" lang="en-US" altLang="ko-KR" sz="1200" b="0" i="0" u="none" strike="noStrike" cap="none" normalizeH="0" baseline="0" dirty="0">
                        <a:ln>
                          <a:noFill/>
                        </a:ln>
                        <a:solidFill>
                          <a:schemeClr val="tx1"/>
                        </a:solidFill>
                        <a:effectLst/>
                        <a:latin typeface="Arial Unicode MS"/>
                        <a:ea typeface="var(--jp-code-font-family)"/>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6 </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err="1">
                          <a:ln>
                            <a:noFill/>
                          </a:ln>
                          <a:solidFill>
                            <a:schemeClr val="tx1"/>
                          </a:solidFill>
                          <a:effectLst/>
                          <a:latin typeface="Arial Unicode MS"/>
                          <a:ea typeface="var(--jp-code-font-family)"/>
                        </a:rPr>
                        <a:t>rage</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panic</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frenzi</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tranc</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a:t>
                      </a:r>
                      <a:endParaRPr kumimoji="0" lang="en-US" altLang="ko-KR" sz="1200" b="0" i="0" u="none" strike="noStrike" cap="none" normalizeH="0" baseline="0" dirty="0">
                        <a:ln>
                          <a:noFill/>
                        </a:ln>
                        <a:solidFill>
                          <a:schemeClr val="tx1"/>
                        </a:solidFill>
                        <a:effectLst/>
                        <a:latin typeface="Arial Unicode MS"/>
                        <a:ea typeface="var(--jp-code-font-family)"/>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ko-KR" altLang="ko-KR" sz="1200" b="0" i="0" u="none" strike="noStrike" cap="none" normalizeH="0" baseline="0" dirty="0">
                          <a:ln>
                            <a:noFill/>
                          </a:ln>
                          <a:solidFill>
                            <a:schemeClr val="tx1"/>
                          </a:solidFill>
                          <a:effectLst/>
                          <a:latin typeface="Arial Unicode MS"/>
                          <a:ea typeface="var(--jp-code-font-family)"/>
                        </a:rPr>
                        <a:t> </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7 </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err="1">
                          <a:ln>
                            <a:noFill/>
                          </a:ln>
                          <a:solidFill>
                            <a:schemeClr val="tx1"/>
                          </a:solidFill>
                          <a:effectLst/>
                          <a:latin typeface="Arial Unicode MS"/>
                          <a:ea typeface="var(--jp-code-font-family)"/>
                        </a:rPr>
                        <a:t>attitud</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behavior</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behaviour</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tendenc</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 </a:t>
                      </a:r>
                      <a:endParaRPr kumimoji="0" lang="en-US" altLang="ko-KR" sz="1200" b="0" i="0" u="none" strike="noStrike" cap="none" normalizeH="0" baseline="0" dirty="0">
                        <a:ln>
                          <a:noFill/>
                        </a:ln>
                        <a:solidFill>
                          <a:schemeClr val="tx1"/>
                        </a:solidFill>
                        <a:effectLst/>
                        <a:latin typeface="Arial Unicode MS"/>
                        <a:ea typeface="var(--jp-code-font-family)"/>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8 </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err="1">
                          <a:ln>
                            <a:noFill/>
                          </a:ln>
                          <a:solidFill>
                            <a:schemeClr val="tx1"/>
                          </a:solidFill>
                          <a:effectLst/>
                          <a:latin typeface="Arial Unicode MS"/>
                          <a:ea typeface="var(--jp-code-font-family)"/>
                        </a:rPr>
                        <a:t>templ</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gypsi</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maiden</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commune</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 </a:t>
                      </a:r>
                      <a:endParaRPr kumimoji="0" lang="en-US" altLang="ko-KR" sz="1200" b="0" i="0" u="none" strike="noStrike" cap="none" normalizeH="0" baseline="0" dirty="0">
                        <a:ln>
                          <a:noFill/>
                        </a:ln>
                        <a:solidFill>
                          <a:schemeClr val="tx1"/>
                        </a:solidFill>
                        <a:effectLst/>
                        <a:latin typeface="Arial Unicode MS"/>
                        <a:ea typeface="var(--jp-code-font-family)"/>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Cluster</a:t>
                      </a:r>
                      <a:r>
                        <a:rPr kumimoji="0" lang="ko-KR" altLang="ko-KR" sz="1200" b="0" i="0" u="none" strike="noStrike" cap="none" normalizeH="0" baseline="0" dirty="0">
                          <a:ln>
                            <a:noFill/>
                          </a:ln>
                          <a:solidFill>
                            <a:schemeClr val="tx1"/>
                          </a:solidFill>
                          <a:effectLst/>
                          <a:latin typeface="Arial Unicode MS"/>
                          <a:ea typeface="var(--jp-code-font-family)"/>
                        </a:rPr>
                        <a:t> 9 </a:t>
                      </a: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err="1">
                          <a:ln>
                            <a:noFill/>
                          </a:ln>
                          <a:solidFill>
                            <a:schemeClr val="tx1"/>
                          </a:solidFill>
                          <a:effectLst/>
                          <a:latin typeface="Arial Unicode MS"/>
                          <a:ea typeface="var(--jp-code-font-family)"/>
                        </a:rPr>
                        <a:t>cameo</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burt</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reynold</a:t>
                      </a:r>
                      <a:r>
                        <a:rPr kumimoji="0" lang="ko-KR"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err="1">
                          <a:ln>
                            <a:noFill/>
                          </a:ln>
                          <a:solidFill>
                            <a:schemeClr val="tx1"/>
                          </a:solidFill>
                          <a:effectLst/>
                          <a:latin typeface="Arial Unicode MS"/>
                          <a:ea typeface="var(--jp-code-font-family)"/>
                        </a:rPr>
                        <a:t>lancast</a:t>
                      </a:r>
                      <a:r>
                        <a:rPr kumimoji="0" lang="ko-KR" altLang="en-US" sz="1200" b="0" i="0" u="none" strike="noStrike" cap="none" normalizeH="0" baseline="0" dirty="0">
                          <a:ln>
                            <a:noFill/>
                          </a:ln>
                          <a:solidFill>
                            <a:schemeClr val="tx1"/>
                          </a:solidFill>
                          <a:effectLst/>
                          <a:latin typeface="Arial Unicode MS"/>
                          <a:ea typeface="var(--jp-code-font-family)"/>
                        </a:rPr>
                        <a:t>’</a:t>
                      </a:r>
                      <a:r>
                        <a:rPr kumimoji="0" lang="ko-KR" altLang="ko-KR" sz="1200" b="0" i="0" u="none" strike="noStrike" cap="none" normalizeH="0" baseline="0" dirty="0">
                          <a:ln>
                            <a:noFill/>
                          </a:ln>
                          <a:solidFill>
                            <a:schemeClr val="tx1"/>
                          </a:solidFill>
                          <a:effectLst/>
                          <a:latin typeface="Arial Unicode MS"/>
                          <a:ea typeface="var(--jp-code-font-family)"/>
                        </a:rPr>
                        <a:t>]</a:t>
                      </a:r>
                      <a:r>
                        <a:rPr kumimoji="0" lang="ko-KR" altLang="ko-KR" sz="800" b="0" i="0" u="none" strike="noStrike" cap="none" normalizeH="0" baseline="0" dirty="0">
                          <a:ln>
                            <a:noFill/>
                          </a:ln>
                          <a:solidFill>
                            <a:schemeClr val="tx1"/>
                          </a:solidFill>
                          <a:effectLst/>
                        </a:rPr>
                        <a:t> </a:t>
                      </a:r>
                      <a:endParaRPr kumimoji="0" lang="en-US" altLang="ko-KR" sz="800" b="0" i="0" u="none" strike="noStrike" cap="none" normalizeH="0" baseline="0" dirty="0">
                        <a:ln>
                          <a:noFill/>
                        </a:ln>
                        <a:solidFill>
                          <a:schemeClr val="tx1"/>
                        </a:solidFill>
                        <a:effectLst/>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800" b="0" i="0" u="none" strike="noStrike" cap="none" normalizeH="0" baseline="0" dirty="0">
                          <a:ln>
                            <a:noFill/>
                          </a:ln>
                          <a:solidFill>
                            <a:schemeClr val="tx1"/>
                          </a:solidFill>
                          <a:effectLst/>
                          <a:latin typeface="Arial" panose="020B0604020202020204" pitchFamily="34" charset="0"/>
                        </a:rPr>
                        <a:t> </a:t>
                      </a:r>
                    </a:p>
                  </a:txBody>
                  <a:tcPr marL="0" marR="90000" marT="0" marB="0" anchor="ctr">
                    <a:lnL w="6350" cap="flat" cmpd="sng" algn="ctr">
                      <a:solidFill>
                        <a:srgbClr val="893DF9"/>
                      </a:solidFill>
                      <a:prstDash val="solid"/>
                      <a:round/>
                      <a:headEnd type="none" w="med" len="med"/>
                      <a:tailEnd type="none" w="med" len="med"/>
                    </a:lnL>
                    <a:lnR w="6350" cap="flat" cmpd="sng" algn="ctr">
                      <a:solidFill>
                        <a:srgbClr val="893DF9"/>
                      </a:solidFill>
                      <a:prstDash val="solid"/>
                      <a:round/>
                      <a:headEnd type="none" w="med" len="med"/>
                      <a:tailEnd type="none" w="med" len="med"/>
                    </a:lnR>
                    <a:lnT w="6350" cap="flat" cmpd="sng" algn="ctr">
                      <a:solidFill>
                        <a:srgbClr val="893DF9"/>
                      </a:solidFill>
                      <a:prstDash val="solid"/>
                      <a:round/>
                      <a:headEnd type="none" w="med" len="med"/>
                      <a:tailEnd type="none" w="med" len="med"/>
                    </a:lnT>
                    <a:lnB w="6350"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
        <p:nvSpPr>
          <p:cNvPr id="6" name="TextBox 5">
            <a:extLst>
              <a:ext uri="{FF2B5EF4-FFF2-40B4-BE49-F238E27FC236}">
                <a16:creationId xmlns:a16="http://schemas.microsoft.com/office/drawing/2014/main" xmlns="" id="{265CA4C3-657C-4E2C-8F19-3D80D1717893}"/>
              </a:ext>
            </a:extLst>
          </p:cNvPr>
          <p:cNvSpPr txBox="1"/>
          <p:nvPr/>
        </p:nvSpPr>
        <p:spPr>
          <a:xfrm>
            <a:off x="242767" y="2729696"/>
            <a:ext cx="1958556" cy="404213"/>
          </a:xfrm>
          <a:prstGeom prst="rect">
            <a:avLst/>
          </a:prstGeom>
          <a:solidFill>
            <a:schemeClr val="bg1"/>
          </a:solidFill>
        </p:spPr>
        <p:txBody>
          <a:bodyPr wrap="square" rtlCol="0">
            <a:spAutoFit/>
          </a:bodyPr>
          <a:lstStyle/>
          <a:p>
            <a:pPr>
              <a:lnSpc>
                <a:spcPct val="150000"/>
              </a:lnSpc>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클러스터</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p:txBody>
      </p:sp>
      <p:sp>
        <p:nvSpPr>
          <p:cNvPr id="8" name="TextBox 7">
            <a:extLst>
              <a:ext uri="{FF2B5EF4-FFF2-40B4-BE49-F238E27FC236}">
                <a16:creationId xmlns:a16="http://schemas.microsoft.com/office/drawing/2014/main" xmlns="" id="{38C704D2-AFEF-483D-AF96-9EE6471373DB}"/>
              </a:ext>
            </a:extLst>
          </p:cNvPr>
          <p:cNvSpPr txBox="1"/>
          <p:nvPr/>
        </p:nvSpPr>
        <p:spPr>
          <a:xfrm>
            <a:off x="242767" y="525459"/>
            <a:ext cx="1828800" cy="400110"/>
          </a:xfrm>
          <a:prstGeom prst="rect">
            <a:avLst/>
          </a:prstGeom>
          <a:noFill/>
        </p:spPr>
        <p:txBody>
          <a:bodyPr wrap="square" rtlCol="0">
            <a:spAutoFit/>
          </a:bodyPr>
          <a:lstStyle/>
          <a:p>
            <a:r>
              <a:rPr lang="en-US" altLang="ko-KR"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K-means</a:t>
            </a:r>
            <a:endParaRPr lang="ko-KR" altLang="en-US" dirty="0"/>
          </a:p>
        </p:txBody>
      </p:sp>
      <p:cxnSp>
        <p:nvCxnSpPr>
          <p:cNvPr id="10" name="직선 연결선 9">
            <a:extLst>
              <a:ext uri="{FF2B5EF4-FFF2-40B4-BE49-F238E27FC236}">
                <a16:creationId xmlns:a16="http://schemas.microsoft.com/office/drawing/2014/main" xmlns="" id="{A1B15B13-5157-497B-B86D-430EF7184CAF}"/>
              </a:ext>
            </a:extLst>
          </p:cNvPr>
          <p:cNvCxnSpPr>
            <a:cxnSpLocks/>
          </p:cNvCxnSpPr>
          <p:nvPr/>
        </p:nvCxnSpPr>
        <p:spPr>
          <a:xfrm>
            <a:off x="2411393"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6100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xmlns="" id="{009CE882-06CF-4D1E-815D-B892B077F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535" y="2241360"/>
            <a:ext cx="7298260" cy="2382386"/>
          </a:xfrm>
          <a:prstGeom prst="rect">
            <a:avLst/>
          </a:prstGeom>
        </p:spPr>
      </p:pic>
      <p:graphicFrame>
        <p:nvGraphicFramePr>
          <p:cNvPr id="4" name="표 3">
            <a:extLst>
              <a:ext uri="{FF2B5EF4-FFF2-40B4-BE49-F238E27FC236}">
                <a16:creationId xmlns:a16="http://schemas.microsoft.com/office/drawing/2014/main" xmlns="" id="{B07D99BB-8037-48A3-893A-FF25E14E7E1E}"/>
              </a:ext>
            </a:extLst>
          </p:cNvPr>
          <p:cNvGraphicFramePr>
            <a:graphicFrameLocks noGrp="1"/>
          </p:cNvGraphicFramePr>
          <p:nvPr>
            <p:extLst>
              <p:ext uri="{D42A27DB-BD31-4B8C-83A1-F6EECF244321}">
                <p14:modId xmlns:p14="http://schemas.microsoft.com/office/powerpoint/2010/main" val="4006125245"/>
              </p:ext>
            </p:extLst>
          </p:nvPr>
        </p:nvGraphicFramePr>
        <p:xfrm>
          <a:off x="2269536" y="375059"/>
          <a:ext cx="5990898" cy="1664208"/>
        </p:xfrm>
        <a:graphic>
          <a:graphicData uri="http://schemas.openxmlformats.org/drawingml/2006/table">
            <a:tbl>
              <a:tblPr firstRow="1" bandRow="1">
                <a:tableStyleId>{5C22544A-7EE6-4342-B048-85BDC9FD1C3A}</a:tableStyleId>
              </a:tblPr>
              <a:tblGrid>
                <a:gridCol w="5990898">
                  <a:extLst>
                    <a:ext uri="{9D8B030D-6E8A-4147-A177-3AD203B41FA5}">
                      <a16:colId xmlns:a16="http://schemas.microsoft.com/office/drawing/2014/main" xmlns="" val="20001"/>
                    </a:ext>
                  </a:extLst>
                </a:gridCol>
              </a:tblGrid>
              <a:tr h="1556745">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ko-KR" altLang="en-US" sz="12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열  </a:t>
                      </a:r>
                      <a:r>
                        <a:rPr kumimoji="0" lang="en-US" altLang="ko-KR" sz="12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a:t>
                      </a:r>
                      <a:r>
                        <a:rPr kumimoji="0" lang="ko-KR" altLang="en-US" sz="12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  클러스터의 인덱스</a:t>
                      </a:r>
                      <a:endParaRPr kumimoji="0" lang="en-US" altLang="ko-KR" sz="12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0</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열 </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Cluster</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0</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['juliett', 'binoch', 'rowland', 'gena</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'damian', 'auteuil</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1</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열</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Cluster</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1 </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goat</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dildo</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2</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열  </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Cluster</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2</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mp</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pentagon</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3</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열 </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Cluster</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3</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logic</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credibl</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complic</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plausibl</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2396</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열 </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Cluster</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2396</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   </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emot</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challeng</a:t>
                      </a:r>
                      <a:r>
                        <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1"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affect</a:t>
                      </a:r>
                      <a:r>
                        <a:rPr kumimoji="0" lang="ko-KR" altLang="en-US"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en-US"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p>
                  </a:txBody>
                  <a:tcPr marL="0" marR="0" marT="0" marB="0" anchor="ctr">
                    <a:lnL w="12700" cap="flat" cmpd="sng" algn="ctr">
                      <a:solidFill>
                        <a:srgbClr val="FCD2DF"/>
                      </a:solidFill>
                      <a:prstDash val="solid"/>
                      <a:round/>
                      <a:headEnd type="none" w="med" len="med"/>
                      <a:tailEnd type="none" w="med" len="med"/>
                    </a:lnL>
                    <a:lnR w="12700" cap="flat" cmpd="sng" algn="ctr">
                      <a:solidFill>
                        <a:srgbClr val="FCD2DF"/>
                      </a:solidFill>
                      <a:prstDash val="solid"/>
                      <a:round/>
                      <a:headEnd type="none" w="med" len="med"/>
                      <a:tailEnd type="none" w="med" len="med"/>
                    </a:lnR>
                    <a:lnT w="12700" cap="flat" cmpd="sng" algn="ctr">
                      <a:solidFill>
                        <a:srgbClr val="FCD2DF"/>
                      </a:solidFill>
                      <a:prstDash val="solid"/>
                      <a:round/>
                      <a:headEnd type="none" w="med" len="med"/>
                      <a:tailEnd type="none" w="med" len="med"/>
                    </a:lnT>
                    <a:lnB w="12700" cap="flat" cmpd="sng" algn="ctr">
                      <a:solidFill>
                        <a:srgbClr val="FCD2D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bl>
          </a:graphicData>
        </a:graphic>
      </p:graphicFrame>
      <p:sp>
        <p:nvSpPr>
          <p:cNvPr id="3" name="직사각형 2">
            <a:extLst>
              <a:ext uri="{FF2B5EF4-FFF2-40B4-BE49-F238E27FC236}">
                <a16:creationId xmlns:a16="http://schemas.microsoft.com/office/drawing/2014/main" xmlns="" id="{24F6677B-E838-4E1D-9903-EB5C618877BF}"/>
              </a:ext>
            </a:extLst>
          </p:cNvPr>
          <p:cNvSpPr/>
          <p:nvPr/>
        </p:nvSpPr>
        <p:spPr>
          <a:xfrm>
            <a:off x="1870174" y="2188234"/>
            <a:ext cx="6789622" cy="2939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n>
                <a:solidFill>
                  <a:srgbClr val="FF0000"/>
                </a:solidFill>
              </a:ln>
            </a:endParaRPr>
          </a:p>
        </p:txBody>
      </p:sp>
      <p:sp>
        <p:nvSpPr>
          <p:cNvPr id="12" name="직사각형 11">
            <a:extLst>
              <a:ext uri="{FF2B5EF4-FFF2-40B4-BE49-F238E27FC236}">
                <a16:creationId xmlns:a16="http://schemas.microsoft.com/office/drawing/2014/main" xmlns="" id="{37F62347-3B69-42A2-85AD-EC04815DA0F6}"/>
              </a:ext>
            </a:extLst>
          </p:cNvPr>
          <p:cNvSpPr/>
          <p:nvPr/>
        </p:nvSpPr>
        <p:spPr>
          <a:xfrm>
            <a:off x="1592700" y="2488534"/>
            <a:ext cx="271168" cy="2135212"/>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xmlns="" id="{361F4ED9-E0BF-4A3E-92C9-9F0B237FD4F0}"/>
              </a:ext>
            </a:extLst>
          </p:cNvPr>
          <p:cNvSpPr/>
          <p:nvPr/>
        </p:nvSpPr>
        <p:spPr>
          <a:xfrm>
            <a:off x="376717" y="2969601"/>
            <a:ext cx="880369" cy="1173078"/>
          </a:xfrm>
          <a:prstGeom prst="rect">
            <a:avLst/>
          </a:prstGeom>
        </p:spPr>
        <p:txBody>
          <a:bodyPr wrap="none">
            <a:spAutoFit/>
          </a:bodyPr>
          <a:lstStyle/>
          <a:p>
            <a:pPr lvl="0" defTabSz="685793">
              <a:lnSpc>
                <a:spcPct val="130000"/>
              </a:lnSpc>
              <a:buClr>
                <a:srgbClr val="6600FF"/>
              </a:buClr>
              <a:defRPr/>
            </a:pPr>
            <a:r>
              <a:rPr lang="ko-KR" altLang="en-US" sz="1400" b="1" dirty="0">
                <a:solidFill>
                  <a:srgbClr val="0000FF"/>
                </a:solidFill>
                <a:latin typeface="굴림" panose="020B0600000101010101" pitchFamily="50" charset="-127"/>
                <a:ea typeface="굴림" panose="020B0600000101010101" pitchFamily="50" charset="-127"/>
              </a:rPr>
              <a:t>행 </a:t>
            </a:r>
            <a:r>
              <a:rPr lang="en-US" altLang="ko-KR" sz="1400" b="1" dirty="0">
                <a:solidFill>
                  <a:srgbClr val="0000FF"/>
                </a:solidFill>
                <a:latin typeface="굴림" panose="020B0600000101010101" pitchFamily="50" charset="-127"/>
                <a:ea typeface="굴림" panose="020B0600000101010101" pitchFamily="50" charset="-127"/>
              </a:rPr>
              <a:t>=</a:t>
            </a:r>
            <a:r>
              <a:rPr lang="ko-KR" altLang="en-US" sz="1400" b="1" dirty="0">
                <a:solidFill>
                  <a:srgbClr val="0000FF"/>
                </a:solidFill>
                <a:latin typeface="굴림" panose="020B0600000101010101" pitchFamily="50" charset="-127"/>
                <a:ea typeface="굴림" panose="020B0600000101010101" pitchFamily="50" charset="-127"/>
              </a:rPr>
              <a:t> </a:t>
            </a:r>
            <a:endParaRPr lang="en-US" altLang="ko-KR" sz="1400" b="1" dirty="0">
              <a:solidFill>
                <a:srgbClr val="0000FF"/>
              </a:solidFill>
              <a:latin typeface="굴림" panose="020B0600000101010101" pitchFamily="50" charset="-127"/>
              <a:ea typeface="굴림" panose="020B0600000101010101" pitchFamily="50" charset="-127"/>
            </a:endParaRPr>
          </a:p>
          <a:p>
            <a:pPr lvl="0" defTabSz="685793">
              <a:lnSpc>
                <a:spcPct val="130000"/>
              </a:lnSpc>
              <a:buClr>
                <a:srgbClr val="6600FF"/>
              </a:buClr>
              <a:defRPr/>
            </a:pPr>
            <a:r>
              <a:rPr lang="ko-KR" altLang="en-US" sz="1400" b="1" dirty="0">
                <a:solidFill>
                  <a:srgbClr val="0000FF"/>
                </a:solidFill>
                <a:latin typeface="굴림" panose="020B0600000101010101" pitchFamily="50" charset="-127"/>
                <a:ea typeface="굴림" panose="020B0600000101010101" pitchFamily="50" charset="-127"/>
              </a:rPr>
              <a:t>영화의 </a:t>
            </a:r>
            <a:endParaRPr lang="en-US" altLang="ko-KR" sz="1400" b="1" dirty="0">
              <a:solidFill>
                <a:srgbClr val="0000FF"/>
              </a:solidFill>
              <a:latin typeface="굴림" panose="020B0600000101010101" pitchFamily="50" charset="-127"/>
              <a:ea typeface="굴림" panose="020B0600000101010101" pitchFamily="50" charset="-127"/>
            </a:endParaRPr>
          </a:p>
          <a:p>
            <a:pPr lvl="0" defTabSz="685793">
              <a:lnSpc>
                <a:spcPct val="130000"/>
              </a:lnSpc>
              <a:buClr>
                <a:srgbClr val="6600FF"/>
              </a:buClr>
              <a:defRPr/>
            </a:pPr>
            <a:r>
              <a:rPr lang="ko-KR" altLang="en-US" sz="1400" b="1" dirty="0">
                <a:solidFill>
                  <a:srgbClr val="0000FF"/>
                </a:solidFill>
                <a:latin typeface="굴림" panose="020B0600000101010101" pitchFamily="50" charset="-127"/>
                <a:ea typeface="굴림" panose="020B0600000101010101" pitchFamily="50" charset="-127"/>
              </a:rPr>
              <a:t>각 리뷰</a:t>
            </a:r>
            <a:endParaRPr lang="en-US" altLang="ko-KR" sz="1400" b="1" dirty="0">
              <a:solidFill>
                <a:srgbClr val="0000FF"/>
              </a:solidFill>
              <a:latin typeface="굴림" panose="020B0600000101010101" pitchFamily="50" charset="-127"/>
              <a:ea typeface="굴림" panose="020B0600000101010101" pitchFamily="50" charset="-127"/>
            </a:endParaRPr>
          </a:p>
          <a:p>
            <a:pPr lvl="0" defTabSz="685793">
              <a:lnSpc>
                <a:spcPct val="130000"/>
              </a:lnSpc>
              <a:buClr>
                <a:srgbClr val="6600FF"/>
              </a:buClr>
              <a:defRPr/>
            </a:pPr>
            <a:r>
              <a:rPr lang="en-US" altLang="ko-KR" sz="1400" b="1" dirty="0">
                <a:solidFill>
                  <a:srgbClr val="0000FF"/>
                </a:solidFill>
                <a:latin typeface="굴림" panose="020B0600000101010101" pitchFamily="50" charset="-127"/>
                <a:ea typeface="굴림" panose="020B0600000101010101" pitchFamily="50" charset="-127"/>
              </a:rPr>
              <a:t>(25,000)</a:t>
            </a:r>
          </a:p>
        </p:txBody>
      </p:sp>
    </p:spTree>
    <p:extLst>
      <p:ext uri="{BB962C8B-B14F-4D97-AF65-F5344CB8AC3E}">
        <p14:creationId xmlns:p14="http://schemas.microsoft.com/office/powerpoint/2010/main" val="5826918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B07D99BB-8037-48A3-893A-FF25E14E7E1E}"/>
              </a:ext>
            </a:extLst>
          </p:cNvPr>
          <p:cNvGraphicFramePr>
            <a:graphicFrameLocks noGrp="1"/>
          </p:cNvGraphicFramePr>
          <p:nvPr>
            <p:extLst>
              <p:ext uri="{D42A27DB-BD31-4B8C-83A1-F6EECF244321}">
                <p14:modId xmlns:p14="http://schemas.microsoft.com/office/powerpoint/2010/main" val="3717847620"/>
              </p:ext>
            </p:extLst>
          </p:nvPr>
        </p:nvGraphicFramePr>
        <p:xfrm>
          <a:off x="4008460" y="1485472"/>
          <a:ext cx="4634392" cy="1109472"/>
        </p:xfrm>
        <a:graphic>
          <a:graphicData uri="http://schemas.openxmlformats.org/drawingml/2006/table">
            <a:tbl>
              <a:tblPr firstRow="1" bandRow="1">
                <a:tableStyleId>{5C22544A-7EE6-4342-B048-85BDC9FD1C3A}</a:tableStyleId>
              </a:tblPr>
              <a:tblGrid>
                <a:gridCol w="4634392">
                  <a:extLst>
                    <a:ext uri="{9D8B030D-6E8A-4147-A177-3AD203B41FA5}">
                      <a16:colId xmlns:a16="http://schemas.microsoft.com/office/drawing/2014/main" xmlns="" val="20001"/>
                    </a:ext>
                  </a:extLst>
                </a:gridCol>
              </a:tblGrid>
              <a:tr h="786245">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Cluster</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0</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juliett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binoch</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rowland</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gena</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damian</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auteuil</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Cluster</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1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goat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dildo</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Cluster</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2</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mp</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pentagon</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1" i="0" u="none" strike="noStrike" cap="none" normalizeH="0" baseline="0" dirty="0" err="1">
                          <a:ln>
                            <a:noFill/>
                          </a:ln>
                          <a:solidFill>
                            <a:srgbClr val="FF0000"/>
                          </a:solidFill>
                          <a:effectLst/>
                          <a:latin typeface="굴림" panose="020B0600000101010101" pitchFamily="50" charset="-127"/>
                          <a:ea typeface="굴림" panose="020B0600000101010101" pitchFamily="50" charset="-127"/>
                        </a:rPr>
                        <a:t>Cluster</a:t>
                      </a:r>
                      <a:r>
                        <a:rPr kumimoji="0" lang="ko-KR" altLang="ko-KR" sz="11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 3</a:t>
                      </a:r>
                      <a:r>
                        <a:rPr kumimoji="0" lang="en-US" altLang="ko-KR" sz="11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     </a:t>
                      </a:r>
                      <a:r>
                        <a:rPr kumimoji="0" lang="ko-KR" altLang="ko-KR" sz="1100" b="1" i="0" u="none" strike="noStrike" cap="none" normalizeH="0" baseline="0" dirty="0">
                          <a:ln>
                            <a:noFill/>
                          </a:ln>
                          <a:solidFill>
                            <a:srgbClr val="FF0000"/>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1" i="0" u="none" strike="noStrike" cap="none" normalizeH="0" baseline="0" dirty="0" err="1">
                          <a:ln>
                            <a:noFill/>
                          </a:ln>
                          <a:solidFill>
                            <a:srgbClr val="FF0000"/>
                          </a:solidFill>
                          <a:effectLst/>
                          <a:latin typeface="굴림" panose="020B0600000101010101" pitchFamily="50" charset="-127"/>
                          <a:ea typeface="굴림" panose="020B0600000101010101" pitchFamily="50" charset="-127"/>
                        </a:rPr>
                        <a:t>logic</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credibl</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complic</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1" i="0" u="none" strike="noStrike" cap="none" normalizeH="0" baseline="0" dirty="0" err="1">
                          <a:ln>
                            <a:noFill/>
                          </a:ln>
                          <a:solidFill>
                            <a:srgbClr val="FF0000"/>
                          </a:solidFill>
                          <a:effectLst/>
                          <a:latin typeface="굴림" panose="020B0600000101010101" pitchFamily="50" charset="-127"/>
                          <a:ea typeface="굴림" panose="020B0600000101010101" pitchFamily="50" charset="-127"/>
                        </a:rPr>
                        <a:t>plausibl</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Cluster</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4</a:t>
                      </a:r>
                      <a:r>
                        <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adapt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translat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100" b="0" i="0" u="none" strike="noStrike" cap="none" normalizeH="0" baseline="0" dirty="0" err="1">
                          <a:ln>
                            <a:noFill/>
                          </a:ln>
                          <a:solidFill>
                            <a:schemeClr val="tx1"/>
                          </a:solidFill>
                          <a:effectLst/>
                          <a:latin typeface="굴림" panose="020B0600000101010101" pitchFamily="50" charset="-127"/>
                          <a:ea typeface="굴림" panose="020B0600000101010101" pitchFamily="50" charset="-127"/>
                        </a:rPr>
                        <a:t>miniseri</a:t>
                      </a:r>
                      <a:r>
                        <a:rPr kumimoji="0" lang="ko-KR" altLang="en-US"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a:t>
                      </a:r>
                      <a:r>
                        <a:rPr kumimoji="0" lang="ko-KR"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endParaRPr kumimoji="0" lang="en-US" altLang="ko-KR" sz="11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12700" cap="flat" cmpd="sng" algn="ctr">
                      <a:solidFill>
                        <a:srgbClr val="6600FF"/>
                      </a:solidFill>
                      <a:prstDash val="solid"/>
                      <a:round/>
                      <a:headEnd type="none" w="med" len="med"/>
                      <a:tailEnd type="none" w="med" len="med"/>
                    </a:lnL>
                    <a:lnR w="12700" cap="flat" cmpd="sng" algn="ctr">
                      <a:solidFill>
                        <a:srgbClr val="6600FF"/>
                      </a:solidFill>
                      <a:prstDash val="solid"/>
                      <a:round/>
                      <a:headEnd type="none" w="med" len="med"/>
                      <a:tailEnd type="none" w="med" len="med"/>
                    </a:lnR>
                    <a:lnT w="12700" cap="flat" cmpd="sng" algn="ctr">
                      <a:solidFill>
                        <a:srgbClr val="6600FF"/>
                      </a:solidFill>
                      <a:prstDash val="solid"/>
                      <a:round/>
                      <a:headEnd type="none" w="med" len="med"/>
                      <a:tailEnd type="none" w="med" len="med"/>
                    </a:lnT>
                    <a:lnB w="12700" cap="flat" cmpd="sng" algn="ctr">
                      <a:solidFill>
                        <a:srgbClr val="66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bl>
          </a:graphicData>
        </a:graphic>
      </p:graphicFrame>
      <p:graphicFrame>
        <p:nvGraphicFramePr>
          <p:cNvPr id="5" name="표 4">
            <a:extLst>
              <a:ext uri="{FF2B5EF4-FFF2-40B4-BE49-F238E27FC236}">
                <a16:creationId xmlns:a16="http://schemas.microsoft.com/office/drawing/2014/main" xmlns="" id="{68F69CE9-6E9F-44CD-965C-BECF18370EA4}"/>
              </a:ext>
            </a:extLst>
          </p:cNvPr>
          <p:cNvGraphicFramePr>
            <a:graphicFrameLocks noGrp="1"/>
          </p:cNvGraphicFramePr>
          <p:nvPr>
            <p:extLst>
              <p:ext uri="{D42A27DB-BD31-4B8C-83A1-F6EECF244321}">
                <p14:modId xmlns:p14="http://schemas.microsoft.com/office/powerpoint/2010/main" val="2388805393"/>
              </p:ext>
            </p:extLst>
          </p:nvPr>
        </p:nvGraphicFramePr>
        <p:xfrm>
          <a:off x="4014766" y="235422"/>
          <a:ext cx="4628086" cy="871728"/>
        </p:xfrm>
        <a:graphic>
          <a:graphicData uri="http://schemas.openxmlformats.org/drawingml/2006/table">
            <a:tbl>
              <a:tblPr firstRow="1" bandRow="1">
                <a:tableStyleId>{5C22544A-7EE6-4342-B048-85BDC9FD1C3A}</a:tableStyleId>
              </a:tblPr>
              <a:tblGrid>
                <a:gridCol w="217068">
                  <a:extLst>
                    <a:ext uri="{9D8B030D-6E8A-4147-A177-3AD203B41FA5}">
                      <a16:colId xmlns:a16="http://schemas.microsoft.com/office/drawing/2014/main" xmlns="" val="20001"/>
                    </a:ext>
                  </a:extLst>
                </a:gridCol>
                <a:gridCol w="4411018">
                  <a:extLst>
                    <a:ext uri="{9D8B030D-6E8A-4147-A177-3AD203B41FA5}">
                      <a16:colId xmlns:a16="http://schemas.microsoft.com/office/drawing/2014/main" xmlns="" val="2625314821"/>
                    </a:ext>
                  </a:extLst>
                </a:gridCol>
              </a:tblGrid>
              <a:tr h="66260">
                <a:tc gridSpan="2">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ko-KR" altLang="en-US" sz="1100" dirty="0">
                          <a:solidFill>
                            <a:srgbClr val="D92A6E"/>
                          </a:solidFill>
                          <a:latin typeface="굴림" panose="020B0600000101010101" pitchFamily="50" charset="-127"/>
                          <a:ea typeface="굴림" panose="020B0600000101010101" pitchFamily="50" charset="-127"/>
                          <a:cs typeface="Tahoma" panose="020B0604030504040204" pitchFamily="34" charset="0"/>
                        </a:rPr>
                        <a:t>첫번째 리뷰</a:t>
                      </a:r>
                      <a:endParaRPr lang="en-US" altLang="ko-KR" sz="1100" dirty="0">
                        <a:solidFill>
                          <a:srgbClr val="D92A6E"/>
                        </a:solidFill>
                        <a:latin typeface="굴림" panose="020B0600000101010101" pitchFamily="50" charset="-127"/>
                        <a:ea typeface="굴림" panose="020B0600000101010101" pitchFamily="50" charset="-127"/>
                        <a:cs typeface="Tahoma" panose="020B0604030504040204" pitchFamily="34" charset="0"/>
                      </a:endParaRPr>
                    </a:p>
                  </a:txBody>
                  <a:tcPr marL="0" marR="0" marT="0" marB="0" anchor="ctr">
                    <a:lnL w="12700" cap="flat" cmpd="sng" algn="ctr">
                      <a:solidFill>
                        <a:srgbClr val="6600FF"/>
                      </a:solidFill>
                      <a:prstDash val="solid"/>
                      <a:round/>
                      <a:headEnd type="none" w="med" len="med"/>
                      <a:tailEnd type="none" w="med" len="med"/>
                    </a:lnL>
                    <a:lnR w="12700" cap="flat" cmpd="sng" algn="ctr">
                      <a:solidFill>
                        <a:srgbClr val="6600FF"/>
                      </a:solidFill>
                      <a:prstDash val="solid"/>
                      <a:round/>
                      <a:headEnd type="none" w="med" len="med"/>
                      <a:tailEnd type="none" w="med" len="med"/>
                    </a:lnR>
                    <a:lnT w="12700" cap="flat" cmpd="sng" algn="ctr">
                      <a:solidFill>
                        <a:srgbClr val="6600FF"/>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xmlns="" val="10000"/>
                  </a:ext>
                </a:extLst>
              </a:tr>
              <a:tr h="80660">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rgbClr val="6600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indent="0" latinLnBrk="1">
                        <a:lnSpc>
                          <a:spcPct val="130000"/>
                        </a:lnSpc>
                        <a:buClr>
                          <a:srgbClr val="6600FF"/>
                        </a:buClr>
                        <a:buFont typeface="Wingdings" panose="05000000000000000000" pitchFamily="2" charset="2"/>
                        <a:buNone/>
                      </a:pPr>
                      <a:r>
                        <a:rPr lang="en-US" altLang="ko-KR" sz="1100" kern="0" dirty="0">
                          <a:solidFill>
                            <a:srgbClr val="000000"/>
                          </a:solidFill>
                          <a:latin typeface="굴림" panose="020B0600000101010101" pitchFamily="50" charset="-127"/>
                          <a:ea typeface="굴림" panose="020B0600000101010101" pitchFamily="50" charset="-127"/>
                        </a:rPr>
                        <a:t>stuff go moment </a:t>
                      </a:r>
                      <a:r>
                        <a:rPr lang="en-US" altLang="ko-KR" sz="1100" kern="0" dirty="0" err="1">
                          <a:solidFill>
                            <a:srgbClr val="000000"/>
                          </a:solidFill>
                          <a:latin typeface="굴림" panose="020B0600000101010101" pitchFamily="50" charset="-127"/>
                          <a:ea typeface="굴림" panose="020B0600000101010101" pitchFamily="50" charset="-127"/>
                        </a:rPr>
                        <a:t>mj</a:t>
                      </a:r>
                      <a:r>
                        <a:rPr lang="en-US" altLang="ko-KR" sz="1100" kern="0" dirty="0">
                          <a:solidFill>
                            <a:srgbClr val="000000"/>
                          </a:solidFill>
                          <a:latin typeface="굴림" panose="020B0600000101010101" pitchFamily="50" charset="-127"/>
                          <a:ea typeface="굴림" panose="020B0600000101010101" pitchFamily="50" charset="-127"/>
                        </a:rPr>
                        <a:t> start listen music watch odd </a:t>
                      </a:r>
                      <a:r>
                        <a:rPr lang="en-US" altLang="ko-KR" sz="1100" kern="0" dirty="0" err="1">
                          <a:solidFill>
                            <a:srgbClr val="000000"/>
                          </a:solidFill>
                          <a:latin typeface="굴림" panose="020B0600000101010101" pitchFamily="50" charset="-127"/>
                          <a:ea typeface="굴림" panose="020B0600000101010101" pitchFamily="50" charset="-127"/>
                        </a:rPr>
                        <a:t>documentari</a:t>
                      </a:r>
                      <a:r>
                        <a:rPr lang="en-US" altLang="ko-KR" sz="1100" kern="0" dirty="0">
                          <a:solidFill>
                            <a:srgbClr val="000000"/>
                          </a:solidFill>
                          <a:latin typeface="굴림" panose="020B0600000101010101" pitchFamily="50" charset="-127"/>
                          <a:ea typeface="굴림" panose="020B0600000101010101" pitchFamily="50" charset="-127"/>
                        </a:rPr>
                        <a:t> watch wiz watch </a:t>
                      </a:r>
                      <a:r>
                        <a:rPr lang="en-US" altLang="ko-KR" sz="1100" b="1" kern="0" dirty="0">
                          <a:solidFill>
                            <a:srgbClr val="FF0000"/>
                          </a:solidFill>
                          <a:latin typeface="굴림" panose="020B0600000101010101" pitchFamily="50" charset="-127"/>
                          <a:ea typeface="굴림" panose="020B0600000101010101" pitchFamily="50" charset="-127"/>
                        </a:rPr>
                        <a:t>logic </a:t>
                      </a:r>
                      <a:r>
                        <a:rPr lang="en-US" altLang="ko-KR" sz="1100" kern="0" dirty="0">
                          <a:solidFill>
                            <a:srgbClr val="000000"/>
                          </a:solidFill>
                          <a:latin typeface="굴림" panose="020B0600000101010101" pitchFamily="50" charset="-127"/>
                          <a:ea typeface="굴림" panose="020B0600000101010101" pitchFamily="50" charset="-127"/>
                        </a:rPr>
                        <a:t>moonwalk </a:t>
                      </a:r>
                      <a:r>
                        <a:rPr lang="en-US" altLang="ko-KR" sz="1100" kern="0" dirty="0" err="1">
                          <a:solidFill>
                            <a:srgbClr val="000000"/>
                          </a:solidFill>
                          <a:latin typeface="굴림" panose="020B0600000101010101" pitchFamily="50" charset="-127"/>
                          <a:ea typeface="굴림" panose="020B0600000101010101" pitchFamily="50" charset="-127"/>
                        </a:rPr>
                        <a:t>mayb</a:t>
                      </a:r>
                      <a:r>
                        <a:rPr lang="en-US" altLang="ko-KR" sz="1100" kern="0" dirty="0">
                          <a:solidFill>
                            <a:srgbClr val="000000"/>
                          </a:solidFill>
                          <a:latin typeface="굴림" panose="020B0600000101010101" pitchFamily="50" charset="-127"/>
                          <a:ea typeface="굴림" panose="020B0600000101010101" pitchFamily="50" charset="-127"/>
                        </a:rPr>
                        <a:t> </a:t>
                      </a:r>
                      <a:r>
                        <a:rPr kumimoji="0" lang="en-US" altLang="ko-KR" sz="1100" b="1" i="0" u="none" strike="noStrike" kern="0" cap="none" normalizeH="0" baseline="0" dirty="0" err="1">
                          <a:ln>
                            <a:noFill/>
                          </a:ln>
                          <a:solidFill>
                            <a:srgbClr val="FF0000"/>
                          </a:solidFill>
                          <a:effectLst/>
                          <a:latin typeface="굴림" panose="020B0600000101010101" pitchFamily="50" charset="-127"/>
                          <a:ea typeface="굴림" panose="020B0600000101010101" pitchFamily="50" charset="-127"/>
                        </a:rPr>
                        <a:t>plausibl</a:t>
                      </a:r>
                      <a:r>
                        <a:rPr lang="en-US" altLang="ko-KR" sz="1100" kern="0" dirty="0">
                          <a:solidFill>
                            <a:srgbClr val="000000"/>
                          </a:solidFill>
                          <a:latin typeface="굴림" panose="020B0600000101010101" pitchFamily="50" charset="-127"/>
                          <a:ea typeface="굴림" panose="020B0600000101010101" pitchFamily="50" charset="-127"/>
                        </a:rPr>
                        <a:t> get certain insight guy thought </a:t>
                      </a:r>
                      <a:r>
                        <a:rPr lang="en-US" altLang="ko-KR" sz="1100" kern="0" dirty="0" err="1">
                          <a:solidFill>
                            <a:srgbClr val="000000"/>
                          </a:solidFill>
                          <a:latin typeface="굴림" panose="020B0600000101010101" pitchFamily="50" charset="-127"/>
                          <a:ea typeface="굴림" panose="020B0600000101010101" pitchFamily="50" charset="-127"/>
                        </a:rPr>
                        <a:t>realli</a:t>
                      </a:r>
                      <a:r>
                        <a:rPr lang="en-US" altLang="ko-KR" sz="1100" kern="0" dirty="0">
                          <a:solidFill>
                            <a:srgbClr val="000000"/>
                          </a:solidFill>
                          <a:latin typeface="굴림" panose="020B0600000101010101" pitchFamily="50" charset="-127"/>
                          <a:ea typeface="굴림" panose="020B0600000101010101" pitchFamily="50" charset="-127"/>
                        </a:rPr>
                        <a:t> cool </a:t>
                      </a:r>
                      <a:r>
                        <a:rPr lang="en-US" altLang="ko-KR" sz="1100" kern="0" dirty="0" err="1">
                          <a:solidFill>
                            <a:srgbClr val="000000"/>
                          </a:solidFill>
                          <a:latin typeface="굴림" panose="020B0600000101010101" pitchFamily="50" charset="-127"/>
                          <a:ea typeface="굴림" panose="020B0600000101010101" pitchFamily="50" charset="-127"/>
                        </a:rPr>
                        <a:t>eighti</a:t>
                      </a:r>
                      <a:r>
                        <a:rPr lang="en-US" altLang="ko-KR" sz="1100" kern="0" dirty="0">
                          <a:solidFill>
                            <a:srgbClr val="000000"/>
                          </a:solidFill>
                          <a:latin typeface="굴림" panose="020B0600000101010101" pitchFamily="50" charset="-127"/>
                          <a:ea typeface="굴림" panose="020B0600000101010101" pitchFamily="50" charset="-127"/>
                        </a:rPr>
                        <a:t> </a:t>
                      </a:r>
                      <a:r>
                        <a:rPr lang="en-US" altLang="ko-KR" sz="1100" kern="0" dirty="0" err="1">
                          <a:solidFill>
                            <a:srgbClr val="000000"/>
                          </a:solidFill>
                          <a:latin typeface="굴림" panose="020B0600000101010101" pitchFamily="50" charset="-127"/>
                          <a:ea typeface="굴림" panose="020B0600000101010101" pitchFamily="50" charset="-127"/>
                        </a:rPr>
                        <a:t>mayb</a:t>
                      </a:r>
                      <a:r>
                        <a:rPr lang="en-US" altLang="ko-KR" sz="1100" kern="0" dirty="0">
                          <a:solidFill>
                            <a:srgbClr val="000000"/>
                          </a:solidFill>
                          <a:latin typeface="굴림" panose="020B0600000101010101" pitchFamily="50" charset="-127"/>
                          <a:ea typeface="굴림" panose="020B0600000101010101" pitchFamily="50" charset="-127"/>
                        </a:rPr>
                        <a:t> make mind whether ~~~</a:t>
                      </a:r>
                      <a:endParaRPr lang="en-US" altLang="ko-KR" sz="11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noFill/>
                      <a:prstDash val="solid"/>
                      <a:round/>
                      <a:headEnd type="none" w="med" len="med"/>
                      <a:tailEnd type="none" w="med" len="med"/>
                    </a:lnL>
                    <a:lnR w="12700" cap="flat" cmpd="sng" algn="ctr">
                      <a:solidFill>
                        <a:srgbClr val="6600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6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197484065"/>
                  </a:ext>
                </a:extLst>
              </a:tr>
              <a:tr h="243215">
                <a:tc>
                  <a:txBody>
                    <a:bodyPr/>
                    <a:lstStyle/>
                    <a:p>
                      <a:pPr marL="0" indent="0" latinLnBrk="1">
                        <a:lnSpc>
                          <a:spcPct val="130000"/>
                        </a:lnSpc>
                        <a:buClr>
                          <a:srgbClr val="6600FF"/>
                        </a:buClr>
                        <a:buFont typeface="Wingdings" panose="05000000000000000000" pitchFamily="2" charset="2"/>
                        <a:buNone/>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rgbClr val="6600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66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indent="0" latinLnBrk="1">
                        <a:lnSpc>
                          <a:spcPct val="130000"/>
                        </a:lnSpc>
                        <a:buClr>
                          <a:srgbClr val="6600FF"/>
                        </a:buClr>
                        <a:buFont typeface="Wingdings" panose="05000000000000000000" pitchFamily="2" charset="2"/>
                        <a:buNone/>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7"/>
                  </a:ext>
                </a:extLst>
              </a:tr>
            </a:tbl>
          </a:graphicData>
        </a:graphic>
      </p:graphicFrame>
      <p:graphicFrame>
        <p:nvGraphicFramePr>
          <p:cNvPr id="8" name="표 7">
            <a:extLst>
              <a:ext uri="{FF2B5EF4-FFF2-40B4-BE49-F238E27FC236}">
                <a16:creationId xmlns:a16="http://schemas.microsoft.com/office/drawing/2014/main" xmlns="" id="{82A8759B-4CAC-41CA-BEAA-3F74F55DA62F}"/>
              </a:ext>
            </a:extLst>
          </p:cNvPr>
          <p:cNvGraphicFramePr>
            <a:graphicFrameLocks noGrp="1"/>
          </p:cNvGraphicFramePr>
          <p:nvPr>
            <p:extLst>
              <p:ext uri="{D42A27DB-BD31-4B8C-83A1-F6EECF244321}">
                <p14:modId xmlns:p14="http://schemas.microsoft.com/office/powerpoint/2010/main" val="2184462168"/>
              </p:ext>
            </p:extLst>
          </p:nvPr>
        </p:nvGraphicFramePr>
        <p:xfrm>
          <a:off x="414648" y="931368"/>
          <a:ext cx="3156453" cy="1645920"/>
        </p:xfrm>
        <a:graphic>
          <a:graphicData uri="http://schemas.openxmlformats.org/drawingml/2006/table">
            <a:tbl>
              <a:tblPr firstRow="1" bandRow="1">
                <a:tableStyleId>{5C22544A-7EE6-4342-B048-85BDC9FD1C3A}</a:tableStyleId>
              </a:tblPr>
              <a:tblGrid>
                <a:gridCol w="3156453">
                  <a:extLst>
                    <a:ext uri="{9D8B030D-6E8A-4147-A177-3AD203B41FA5}">
                      <a16:colId xmlns:a16="http://schemas.microsoft.com/office/drawing/2014/main" xmlns="" val="20001"/>
                    </a:ext>
                  </a:extLst>
                </a:gridCol>
              </a:tblGrid>
              <a:tr h="126141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for</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in</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D971F"/>
                          </a:solidFill>
                          <a:effectLst/>
                          <a:latin typeface="굴림체" panose="020B0609000101010101" pitchFamily="49" charset="-127"/>
                          <a:ea typeface="굴림체" panose="020B0609000101010101" pitchFamily="49" charset="-127"/>
                        </a:rPr>
                        <a:t>wordlist</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if</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in</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D971F"/>
                          </a:solidFill>
                          <a:effectLst/>
                          <a:latin typeface="굴림체" panose="020B0609000101010101" pitchFamily="49" charset="-127"/>
                          <a:ea typeface="굴림체" panose="020B0609000101010101" pitchFamily="49" charset="-127"/>
                        </a:rPr>
                        <a:t>word_centroid_map</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index</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D971F"/>
                          </a:solidFill>
                          <a:effectLst/>
                          <a:latin typeface="굴림체" panose="020B0609000101010101" pitchFamily="49" charset="-127"/>
                          <a:ea typeface="굴림체" panose="020B0609000101010101" pitchFamily="49" charset="-127"/>
                        </a:rPr>
                        <a:t>word_centroid_map</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bag_of_centroids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index</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리뷰의 각 단어를 순회하면서</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단어가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lang="en-US" altLang="ko-KR" sz="1200" b="0" dirty="0">
                          <a:solidFill>
                            <a:srgbClr val="FFFF00"/>
                          </a:solidFill>
                          <a:latin typeface="굴림" panose="020B0600000101010101" pitchFamily="50" charset="-127"/>
                          <a:ea typeface="굴림" panose="020B0600000101010101" pitchFamily="50" charset="-127"/>
                          <a:cs typeface="Tahoma" panose="020B0604030504040204" pitchFamily="34" charset="0"/>
                        </a:rPr>
                        <a:t>word : index} </a:t>
                      </a:r>
                      <a:r>
                        <a:rPr lang="ko-KR" altLang="en-US" sz="1200" b="0" dirty="0">
                          <a:solidFill>
                            <a:srgbClr val="FFFF00"/>
                          </a:solidFill>
                          <a:latin typeface="굴림" panose="020B0600000101010101" pitchFamily="50" charset="-127"/>
                          <a:ea typeface="굴림" panose="020B0600000101010101" pitchFamily="50" charset="-127"/>
                          <a:cs typeface="Tahoma" panose="020B0604030504040204" pitchFamily="34" charset="0"/>
                        </a:rPr>
                        <a:t>사전</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에 있</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다면</a:t>
                      </a:r>
                      <a:endPar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단어가 속해 있는 클러스터를 찾고</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en-US"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해당 클러스터의 수를 하나씩 증가시</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킴</a:t>
                      </a:r>
                      <a:endPar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bl>
          </a:graphicData>
        </a:graphic>
      </p:graphicFrame>
      <p:pic>
        <p:nvPicPr>
          <p:cNvPr id="11" name="그림 10">
            <a:extLst>
              <a:ext uri="{FF2B5EF4-FFF2-40B4-BE49-F238E27FC236}">
                <a16:creationId xmlns:a16="http://schemas.microsoft.com/office/drawing/2014/main" xmlns="" id="{DF1458E7-C0FB-46A6-9483-FBAE339A3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766" y="3046360"/>
            <a:ext cx="4634392" cy="1856152"/>
          </a:xfrm>
          <a:prstGeom prst="rect">
            <a:avLst/>
          </a:prstGeom>
          <a:ln>
            <a:solidFill>
              <a:srgbClr val="6600FF"/>
            </a:solidFill>
          </a:ln>
        </p:spPr>
      </p:pic>
      <p:cxnSp>
        <p:nvCxnSpPr>
          <p:cNvPr id="13" name="직선 화살표 연결선 12">
            <a:extLst>
              <a:ext uri="{FF2B5EF4-FFF2-40B4-BE49-F238E27FC236}">
                <a16:creationId xmlns:a16="http://schemas.microsoft.com/office/drawing/2014/main" xmlns="" id="{8D1C31EB-F21F-4823-A6DA-C30395717375}"/>
              </a:ext>
            </a:extLst>
          </p:cNvPr>
          <p:cNvCxnSpPr>
            <a:cxnSpLocks/>
          </p:cNvCxnSpPr>
          <p:nvPr/>
        </p:nvCxnSpPr>
        <p:spPr>
          <a:xfrm flipH="1">
            <a:off x="5221539" y="863950"/>
            <a:ext cx="258557" cy="1317021"/>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xmlns="" id="{56C2D0FD-B83C-4A6A-A71B-E843904500DF}"/>
              </a:ext>
            </a:extLst>
          </p:cNvPr>
          <p:cNvCxnSpPr>
            <a:cxnSpLocks/>
          </p:cNvCxnSpPr>
          <p:nvPr/>
        </p:nvCxnSpPr>
        <p:spPr>
          <a:xfrm>
            <a:off x="7061473" y="882868"/>
            <a:ext cx="0" cy="1298103"/>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xmlns="" id="{9EAED353-2C84-4EB6-BDD9-FB589B73EDE0}"/>
              </a:ext>
            </a:extLst>
          </p:cNvPr>
          <p:cNvCxnSpPr>
            <a:cxnSpLocks/>
          </p:cNvCxnSpPr>
          <p:nvPr/>
        </p:nvCxnSpPr>
        <p:spPr>
          <a:xfrm>
            <a:off x="4635062" y="2358521"/>
            <a:ext cx="715755" cy="1066332"/>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xmlns="" id="{B328DDA8-F3E8-4E0B-B5F9-A1054918D1A4}"/>
              </a:ext>
            </a:extLst>
          </p:cNvPr>
          <p:cNvSpPr/>
          <p:nvPr/>
        </p:nvSpPr>
        <p:spPr>
          <a:xfrm>
            <a:off x="374544" y="3046360"/>
            <a:ext cx="3196558" cy="787267"/>
          </a:xfrm>
          <a:prstGeom prst="rect">
            <a:avLst/>
          </a:prstGeom>
          <a:ln w="3175">
            <a:solidFill>
              <a:schemeClr val="tx1"/>
            </a:solidFill>
          </a:ln>
        </p:spPr>
        <p:txBody>
          <a:bodyPr wrap="square">
            <a:spAutoFit/>
          </a:bodyPr>
          <a:lstStyle/>
          <a:p>
            <a:pPr marL="171450" lvl="0" indent="-171450" defTabSz="685793">
              <a:lnSpc>
                <a:spcPct val="130000"/>
              </a:lnSpc>
              <a:buClr>
                <a:srgbClr val="6600FF"/>
              </a:buClr>
              <a:buFont typeface="Wingdings" panose="05000000000000000000" pitchFamily="2" charset="2"/>
              <a:buChar char="§"/>
              <a:defRPr/>
            </a:pPr>
            <a:r>
              <a:rPr lang="ko-KR" altLang="ko-KR" sz="1200" dirty="0" err="1">
                <a:solidFill>
                  <a:srgbClr val="212121"/>
                </a:solidFill>
                <a:latin typeface="Arial Unicode MS"/>
                <a:ea typeface="inherit"/>
              </a:rPr>
              <a:t>Bag</a:t>
            </a:r>
            <a:r>
              <a:rPr lang="ko-KR" altLang="ko-KR" sz="1200" dirty="0">
                <a:solidFill>
                  <a:srgbClr val="212121"/>
                </a:solidFill>
                <a:latin typeface="Arial Unicode MS"/>
                <a:ea typeface="inherit"/>
              </a:rPr>
              <a:t> of </a:t>
            </a:r>
            <a:r>
              <a:rPr lang="ko-KR" altLang="ko-KR" sz="1200" dirty="0" err="1">
                <a:solidFill>
                  <a:srgbClr val="212121"/>
                </a:solidFill>
                <a:latin typeface="Arial Unicode MS"/>
                <a:ea typeface="inherit"/>
              </a:rPr>
              <a:t>Words와</a:t>
            </a:r>
            <a:r>
              <a:rPr lang="ko-KR" altLang="ko-KR" sz="1200" dirty="0">
                <a:solidFill>
                  <a:srgbClr val="212121"/>
                </a:solidFill>
                <a:latin typeface="Arial Unicode MS"/>
                <a:ea typeface="inherit"/>
              </a:rPr>
              <a:t> 동일하게 작동하지만</a:t>
            </a:r>
            <a:r>
              <a:rPr lang="en-US" altLang="ko-KR" sz="1200" dirty="0">
                <a:solidFill>
                  <a:srgbClr val="212121"/>
                </a:solidFill>
                <a:latin typeface="Arial Unicode MS"/>
                <a:ea typeface="inherit"/>
              </a:rPr>
              <a:t>,</a:t>
            </a:r>
            <a:r>
              <a:rPr lang="ko-KR" altLang="ko-KR" sz="1200" dirty="0">
                <a:solidFill>
                  <a:srgbClr val="212121"/>
                </a:solidFill>
                <a:latin typeface="Arial Unicode MS"/>
                <a:ea typeface="inherit"/>
              </a:rPr>
              <a:t> </a:t>
            </a:r>
            <a:r>
              <a:rPr lang="en-US" altLang="ko-KR" sz="1200" dirty="0">
                <a:solidFill>
                  <a:srgbClr val="212121"/>
                </a:solidFill>
                <a:latin typeface="Arial Unicode MS"/>
                <a:ea typeface="inherit"/>
              </a:rPr>
              <a:t/>
            </a:r>
            <a:br>
              <a:rPr lang="en-US" altLang="ko-KR" sz="1200" dirty="0">
                <a:solidFill>
                  <a:srgbClr val="212121"/>
                </a:solidFill>
                <a:latin typeface="Arial Unicode MS"/>
                <a:ea typeface="inherit"/>
              </a:rPr>
            </a:br>
            <a:r>
              <a:rPr lang="ko-KR" altLang="ko-KR" sz="1200" dirty="0">
                <a:solidFill>
                  <a:srgbClr val="D92A6E"/>
                </a:solidFill>
                <a:latin typeface="Arial Unicode MS"/>
                <a:ea typeface="inherit"/>
              </a:rPr>
              <a:t>개별 단어 대신 의미적으로 관련된</a:t>
            </a:r>
            <a:r>
              <a:rPr lang="en-US" altLang="ko-KR" sz="1200" dirty="0">
                <a:solidFill>
                  <a:srgbClr val="D92A6E"/>
                </a:solidFill>
                <a:latin typeface="Arial Unicode MS"/>
                <a:ea typeface="inherit"/>
              </a:rPr>
              <a:t> </a:t>
            </a:r>
            <a:r>
              <a:rPr lang="ko-KR" altLang="en-US" sz="1200" dirty="0">
                <a:solidFill>
                  <a:srgbClr val="D92A6E"/>
                </a:solidFill>
                <a:latin typeface="Arial Unicode MS"/>
                <a:ea typeface="inherit"/>
              </a:rPr>
              <a:t>단어의 묶음인</a:t>
            </a:r>
            <a:r>
              <a:rPr lang="ko-KR" altLang="ko-KR" sz="1200" dirty="0">
                <a:solidFill>
                  <a:srgbClr val="D92A6E"/>
                </a:solidFill>
                <a:latin typeface="Arial Unicode MS"/>
                <a:ea typeface="inherit"/>
              </a:rPr>
              <a:t> 클러스터를 사용</a:t>
            </a:r>
            <a:r>
              <a:rPr lang="ko-KR" altLang="en-US" sz="1200" dirty="0">
                <a:solidFill>
                  <a:srgbClr val="D92A6E"/>
                </a:solidFill>
                <a:latin typeface="Arial Unicode MS"/>
                <a:ea typeface="inherit"/>
              </a:rPr>
              <a:t>함</a:t>
            </a:r>
            <a:endParaRPr lang="ko-KR" altLang="ko-KR" sz="1200" dirty="0">
              <a:solidFill>
                <a:srgbClr val="D92A6E"/>
              </a:solidFill>
              <a:latin typeface="Arial" panose="020B0604020202020204" pitchFamily="34" charset="0"/>
            </a:endParaRPr>
          </a:p>
        </p:txBody>
      </p:sp>
      <p:cxnSp>
        <p:nvCxnSpPr>
          <p:cNvPr id="10" name="직선 연결선 9">
            <a:extLst>
              <a:ext uri="{FF2B5EF4-FFF2-40B4-BE49-F238E27FC236}">
                <a16:creationId xmlns:a16="http://schemas.microsoft.com/office/drawing/2014/main" xmlns="" id="{4E988F76-4E31-46A9-80AC-8B01F5E1D2D8}"/>
              </a:ext>
            </a:extLst>
          </p:cNvPr>
          <p:cNvCxnSpPr>
            <a:cxnSpLocks/>
          </p:cNvCxnSpPr>
          <p:nvPr/>
        </p:nvCxnSpPr>
        <p:spPr>
          <a:xfrm>
            <a:off x="3782993" y="16652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2079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6">
            <a:extLst>
              <a:ext uri="{FF2B5EF4-FFF2-40B4-BE49-F238E27FC236}">
                <a16:creationId xmlns:a16="http://schemas.microsoft.com/office/drawing/2014/main" xmlns="" id="{872E31E2-E2B0-47A6-94B4-23B39D6CAF74}"/>
              </a:ext>
            </a:extLst>
          </p:cNvPr>
          <p:cNvGraphicFramePr>
            <a:graphicFrameLocks noGrp="1"/>
          </p:cNvGraphicFramePr>
          <p:nvPr>
            <p:extLst>
              <p:ext uri="{D42A27DB-BD31-4B8C-83A1-F6EECF244321}">
                <p14:modId xmlns:p14="http://schemas.microsoft.com/office/powerpoint/2010/main" val="3124512571"/>
              </p:ext>
            </p:extLst>
          </p:nvPr>
        </p:nvGraphicFramePr>
        <p:xfrm>
          <a:off x="813502" y="441594"/>
          <a:ext cx="7662042" cy="4280653"/>
        </p:xfrm>
        <a:graphic>
          <a:graphicData uri="http://schemas.openxmlformats.org/drawingml/2006/table">
            <a:tbl>
              <a:tblPr firstRow="1" bandRow="1">
                <a:tableStyleId>{5C22544A-7EE6-4342-B048-85BDC9FD1C3A}</a:tableStyleId>
              </a:tblPr>
              <a:tblGrid>
                <a:gridCol w="7662042">
                  <a:extLst>
                    <a:ext uri="{9D8B030D-6E8A-4147-A177-3AD203B41FA5}">
                      <a16:colId xmlns:a16="http://schemas.microsoft.com/office/drawing/2014/main" xmlns="" val="20001"/>
                    </a:ext>
                  </a:extLst>
                </a:gridCol>
              </a:tblGrid>
              <a:tr h="13917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pd.</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DataFrame</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train_centroids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28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449254">
                <a:tc>
                  <a:txBody>
                    <a:bodyPr/>
                    <a:lstStyle/>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00000"/>
                        </a:lnSpc>
                        <a:spcBef>
                          <a:spcPts val="0"/>
                        </a:spcBef>
                        <a:spcAft>
                          <a:spcPts val="0"/>
                        </a:spcAft>
                        <a:buClr>
                          <a:srgbClr val="6600FF"/>
                        </a:buClr>
                        <a:buSzTx/>
                        <a:buFontTx/>
                        <a:buNone/>
                        <a:tabLst/>
                        <a:defRPr/>
                      </a:pP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20717">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train_centroids.shape</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ko-KR" altLang="ko-KR" sz="1200" b="0" i="0" u="none" strike="noStrike" cap="none" normalizeH="0" baseline="0" dirty="0">
                        <a:ln>
                          <a:noFill/>
                        </a:ln>
                        <a:solidFill>
                          <a:srgbClr val="FFFF00"/>
                        </a:solidFill>
                        <a:effectLst/>
                        <a:latin typeface="Arial" panose="020B060402020202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2"/>
                  </a:ext>
                </a:extLst>
              </a:tr>
              <a:tr h="368870">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(25000, 2397)</a:t>
                      </a:r>
                      <a:r>
                        <a:rPr kumimoji="0" lang="en-US"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en-US" altLang="ko-KR"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 </a:t>
                      </a:r>
                      <a:r>
                        <a:rPr kumimoji="0" lang="ko-KR" altLang="en-US"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행 </a:t>
                      </a:r>
                      <a:r>
                        <a:rPr kumimoji="0" lang="en-US" altLang="ko-KR"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 </a:t>
                      </a:r>
                      <a:r>
                        <a:rPr kumimoji="0" lang="ko-KR" altLang="en-US"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리뷰의 개수</a:t>
                      </a:r>
                      <a:r>
                        <a:rPr kumimoji="0" lang="en-US" altLang="ko-KR"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   /  </a:t>
                      </a:r>
                      <a:r>
                        <a:rPr kumimoji="0" lang="ko-KR" altLang="en-US"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열 </a:t>
                      </a:r>
                      <a:r>
                        <a:rPr kumimoji="0" lang="en-US" altLang="ko-KR"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 </a:t>
                      </a:r>
                      <a:r>
                        <a:rPr kumimoji="0" lang="ko-KR" altLang="en-US"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rPr>
                        <a:t>클러스터 개수</a:t>
                      </a:r>
                      <a:endParaRPr kumimoji="0" lang="en-US" altLang="ko-KR"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200" b="1" i="0" dirty="0">
                        <a:solidFill>
                          <a:srgbClr val="D92A6E"/>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144090">
                <a:tc>
                  <a:txBody>
                    <a:bodyPr/>
                    <a:lstStyle/>
                    <a:p>
                      <a:pPr marL="0" marR="0" lvl="0" indent="0" algn="l"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train_centroids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40</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80</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lang="en-US" altLang="ko-KR" sz="1200"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4"/>
                  </a:ext>
                </a:extLst>
              </a:tr>
              <a:tr h="134399">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kumimoji="0" lang="en-US" altLang="ko-KR" sz="1200" b="0" i="0" u="none" strike="noStrike" cap="none" normalizeH="0" baseline="0" dirty="0">
                          <a:ln>
                            <a:noFill/>
                          </a:ln>
                          <a:solidFill>
                            <a:schemeClr val="tx1"/>
                          </a:solidFill>
                          <a:effectLst/>
                          <a:latin typeface="Arial Unicode MS"/>
                          <a:ea typeface="var(--jp-code-font-family)"/>
                        </a:rPr>
                        <a:t> </a:t>
                      </a:r>
                      <a:r>
                        <a:rPr kumimoji="0" lang="ko-KR" altLang="ko-KR" sz="1200" b="0" i="0" u="none" strike="noStrike" cap="none" normalizeH="0" baseline="0" dirty="0">
                          <a:ln>
                            <a:noFill/>
                          </a:ln>
                          <a:solidFill>
                            <a:schemeClr val="tx1"/>
                          </a:solidFill>
                          <a:effectLst/>
                          <a:latin typeface="Arial Unicode MS"/>
                          <a:ea typeface="var(--jp-code-font-family)"/>
                        </a:rPr>
                        <a:t>[0. 0. 0. 0. 0. 0. 0. 0. </a:t>
                      </a:r>
                      <a:r>
                        <a:rPr kumimoji="0" lang="ko-KR" altLang="ko-KR" sz="1200" b="0" i="0" u="none" strike="noStrike" cap="none" normalizeH="0" baseline="0" dirty="0">
                          <a:ln>
                            <a:noFill/>
                          </a:ln>
                          <a:solidFill>
                            <a:srgbClr val="FF0000"/>
                          </a:solidFill>
                          <a:effectLst/>
                          <a:latin typeface="Arial Unicode MS"/>
                          <a:ea typeface="var(--jp-code-font-family)"/>
                        </a:rPr>
                        <a:t>3</a:t>
                      </a:r>
                      <a:r>
                        <a:rPr kumimoji="0" lang="ko-KR" altLang="ko-KR" sz="1200" b="0" i="0" u="none" strike="noStrike" cap="none" normalizeH="0" baseline="0" dirty="0">
                          <a:ln>
                            <a:noFill/>
                          </a:ln>
                          <a:solidFill>
                            <a:schemeClr val="tx1"/>
                          </a:solidFill>
                          <a:effectLst/>
                          <a:latin typeface="Arial Unicode MS"/>
                          <a:ea typeface="var(--jp-code-font-family)"/>
                        </a:rPr>
                        <a:t>. 0. 0. 0. 0. 0. 0. 0. 0. 0. 0. 0. 0. 0. 0. 0. 0. 0. 0. 0. 0. 0. 0. </a:t>
                      </a:r>
                      <a:r>
                        <a:rPr kumimoji="0" lang="ko-KR" altLang="ko-KR" sz="1200" b="0" i="0" u="none" strike="noStrike" cap="none" normalizeH="0" baseline="0" dirty="0">
                          <a:ln>
                            <a:noFill/>
                          </a:ln>
                          <a:solidFill>
                            <a:srgbClr val="FF0000"/>
                          </a:solidFill>
                          <a:effectLst/>
                          <a:latin typeface="Arial Unicode MS"/>
                          <a:ea typeface="var(--jp-code-font-family)"/>
                        </a:rPr>
                        <a:t>1</a:t>
                      </a:r>
                      <a:r>
                        <a:rPr kumimoji="0" lang="ko-KR" altLang="ko-KR" sz="1200" b="0" i="0" u="none" strike="noStrike" cap="none" normalizeH="0" baseline="0" dirty="0">
                          <a:ln>
                            <a:noFill/>
                          </a:ln>
                          <a:solidFill>
                            <a:schemeClr val="tx1"/>
                          </a:solidFill>
                          <a:effectLst/>
                          <a:latin typeface="Arial Unicode MS"/>
                          <a:ea typeface="var(--jp-code-font-family)"/>
                        </a:rPr>
                        <a:t>. 0. 0. 0. 0. 0. 0. 0. 0.]</a:t>
                      </a:r>
                      <a:r>
                        <a:rPr kumimoji="0" lang="ko-KR" altLang="ko-KR" sz="800" b="0" i="0" u="none" strike="noStrike" cap="none" normalizeH="0" baseline="0" dirty="0">
                          <a:ln>
                            <a:noFill/>
                          </a:ln>
                          <a:solidFill>
                            <a:schemeClr val="tx1"/>
                          </a:solidFill>
                          <a:effectLst/>
                        </a:rPr>
                        <a:t> </a:t>
                      </a:r>
                      <a:endPar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pic>
        <p:nvPicPr>
          <p:cNvPr id="10" name="그림 9">
            <a:extLst>
              <a:ext uri="{FF2B5EF4-FFF2-40B4-BE49-F238E27FC236}">
                <a16:creationId xmlns:a16="http://schemas.microsoft.com/office/drawing/2014/main" xmlns="" id="{009CE882-06CF-4D1E-815D-B892B077F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704" y="688699"/>
            <a:ext cx="7671752" cy="2504305"/>
          </a:xfrm>
          <a:prstGeom prst="rect">
            <a:avLst/>
          </a:prstGeom>
        </p:spPr>
      </p:pic>
    </p:spTree>
    <p:extLst>
      <p:ext uri="{BB962C8B-B14F-4D97-AF65-F5344CB8AC3E}">
        <p14:creationId xmlns:p14="http://schemas.microsoft.com/office/powerpoint/2010/main" val="6227570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xmlns="" id="{38E6FCB0-0EF8-4CF3-B94A-3EC06A5AC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84" y="3157723"/>
            <a:ext cx="1019965" cy="1510650"/>
          </a:xfrm>
          <a:prstGeom prst="rect">
            <a:avLst/>
          </a:prstGeom>
          <a:ln>
            <a:solidFill>
              <a:srgbClr val="6600FF"/>
            </a:solidFill>
          </a:ln>
        </p:spPr>
      </p:pic>
      <p:pic>
        <p:nvPicPr>
          <p:cNvPr id="13" name="그림 12">
            <a:extLst>
              <a:ext uri="{FF2B5EF4-FFF2-40B4-BE49-F238E27FC236}">
                <a16:creationId xmlns:a16="http://schemas.microsoft.com/office/drawing/2014/main" xmlns="" id="{5BC31419-8D35-4922-80E4-C3603EF7F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87" y="1150838"/>
            <a:ext cx="2473256" cy="1432142"/>
          </a:xfrm>
          <a:prstGeom prst="rect">
            <a:avLst/>
          </a:prstGeom>
          <a:ln>
            <a:solidFill>
              <a:srgbClr val="6600FF"/>
            </a:solidFill>
          </a:ln>
        </p:spPr>
      </p:pic>
      <p:sp>
        <p:nvSpPr>
          <p:cNvPr id="14" name="TextBox 13">
            <a:extLst>
              <a:ext uri="{FF2B5EF4-FFF2-40B4-BE49-F238E27FC236}">
                <a16:creationId xmlns:a16="http://schemas.microsoft.com/office/drawing/2014/main" xmlns="" id="{B7078C16-6D56-46C4-9F60-34E7CC31D466}"/>
              </a:ext>
            </a:extLst>
          </p:cNvPr>
          <p:cNvSpPr txBox="1"/>
          <p:nvPr/>
        </p:nvSpPr>
        <p:spPr>
          <a:xfrm>
            <a:off x="3396898" y="2641947"/>
            <a:ext cx="622300" cy="286873"/>
          </a:xfrm>
          <a:prstGeom prst="rect">
            <a:avLst/>
          </a:prstGeom>
          <a:noFill/>
          <a:ln w="19050">
            <a:solidFill>
              <a:srgbClr val="6600FF"/>
            </a:solidFill>
          </a:ln>
        </p:spPr>
        <p:txBody>
          <a:bodyPr wrap="square" rtlCol="0">
            <a:spAutoFit/>
          </a:bodyPr>
          <a:lstStyle/>
          <a:p>
            <a:pPr algn="ctr"/>
            <a:r>
              <a:rPr lang="en-US" altLang="ko-KR" dirty="0"/>
              <a:t>forest</a:t>
            </a:r>
            <a:endParaRPr lang="ko-KR" altLang="en-US" dirty="0"/>
          </a:p>
        </p:txBody>
      </p:sp>
      <p:sp>
        <p:nvSpPr>
          <p:cNvPr id="15" name="TextBox 14">
            <a:extLst>
              <a:ext uri="{FF2B5EF4-FFF2-40B4-BE49-F238E27FC236}">
                <a16:creationId xmlns:a16="http://schemas.microsoft.com/office/drawing/2014/main" xmlns="" id="{6C5A0103-39A4-4F2A-BC2C-55F1718C5D89}"/>
              </a:ext>
            </a:extLst>
          </p:cNvPr>
          <p:cNvSpPr txBox="1"/>
          <p:nvPr/>
        </p:nvSpPr>
        <p:spPr>
          <a:xfrm>
            <a:off x="192152" y="863965"/>
            <a:ext cx="1492250" cy="286873"/>
          </a:xfrm>
          <a:prstGeom prst="rect">
            <a:avLst/>
          </a:prstGeom>
          <a:noFill/>
        </p:spPr>
        <p:txBody>
          <a:bodyPr wrap="square" rtlCol="0">
            <a:spAutoFit/>
          </a:bodyPr>
          <a:lstStyle/>
          <a:p>
            <a:r>
              <a:rPr lang="en-US" altLang="ko-KR" sz="1200" dirty="0" err="1"/>
              <a:t>train_centroids</a:t>
            </a:r>
            <a:endParaRPr lang="ko-KR" altLang="en-US" sz="1200" dirty="0"/>
          </a:p>
        </p:txBody>
      </p:sp>
      <p:sp>
        <p:nvSpPr>
          <p:cNvPr id="17" name="TextBox 16">
            <a:extLst>
              <a:ext uri="{FF2B5EF4-FFF2-40B4-BE49-F238E27FC236}">
                <a16:creationId xmlns:a16="http://schemas.microsoft.com/office/drawing/2014/main" xmlns="" id="{7BEEAC2A-09CA-4A10-B949-F5F9FA2C8757}"/>
              </a:ext>
            </a:extLst>
          </p:cNvPr>
          <p:cNvSpPr txBox="1"/>
          <p:nvPr/>
        </p:nvSpPr>
        <p:spPr>
          <a:xfrm>
            <a:off x="222338" y="2876434"/>
            <a:ext cx="1301750" cy="276999"/>
          </a:xfrm>
          <a:prstGeom prst="rect">
            <a:avLst/>
          </a:prstGeom>
          <a:noFill/>
        </p:spPr>
        <p:txBody>
          <a:bodyPr wrap="square" rtlCol="0">
            <a:spAutoFit/>
          </a:bodyPr>
          <a:lstStyle/>
          <a:p>
            <a:r>
              <a:rPr lang="ko-KR" altLang="ko-KR" sz="1200" dirty="0" err="1">
                <a:ea typeface="굴림체" panose="020B0609000101010101" pitchFamily="49" charset="-127"/>
              </a:rPr>
              <a:t>train</a:t>
            </a:r>
            <a:r>
              <a:rPr lang="ko-KR" altLang="ko-KR" sz="1200" dirty="0">
                <a:ea typeface="굴림체" panose="020B0609000101010101" pitchFamily="49" charset="-127"/>
              </a:rPr>
              <a:t>[</a:t>
            </a:r>
            <a:r>
              <a:rPr lang="ko-KR" altLang="ko-KR" sz="1200" dirty="0" err="1">
                <a:ea typeface="굴림체" panose="020B0609000101010101" pitchFamily="49" charset="-127"/>
              </a:rPr>
              <a:t>sentiment</a:t>
            </a:r>
            <a:r>
              <a:rPr lang="ko-KR" altLang="ko-KR" sz="1200" dirty="0">
                <a:ea typeface="굴림체" panose="020B0609000101010101" pitchFamily="49" charset="-127"/>
              </a:rPr>
              <a:t>]</a:t>
            </a:r>
            <a:endParaRPr lang="ko-KR" altLang="en-US" sz="1200" dirty="0"/>
          </a:p>
        </p:txBody>
      </p:sp>
      <p:graphicFrame>
        <p:nvGraphicFramePr>
          <p:cNvPr id="20" name="표 19">
            <a:extLst>
              <a:ext uri="{FF2B5EF4-FFF2-40B4-BE49-F238E27FC236}">
                <a16:creationId xmlns:a16="http://schemas.microsoft.com/office/drawing/2014/main" xmlns="" id="{DD995069-2400-4883-8E01-7EC3A4C48D83}"/>
              </a:ext>
            </a:extLst>
          </p:cNvPr>
          <p:cNvGraphicFramePr>
            <a:graphicFrameLocks noGrp="1"/>
          </p:cNvGraphicFramePr>
          <p:nvPr>
            <p:extLst>
              <p:ext uri="{D42A27DB-BD31-4B8C-83A1-F6EECF244321}">
                <p14:modId xmlns:p14="http://schemas.microsoft.com/office/powerpoint/2010/main" val="891267738"/>
              </p:ext>
            </p:extLst>
          </p:nvPr>
        </p:nvGraphicFramePr>
        <p:xfrm>
          <a:off x="311487" y="272853"/>
          <a:ext cx="3822700" cy="457200"/>
        </p:xfrm>
        <a:graphic>
          <a:graphicData uri="http://schemas.openxmlformats.org/drawingml/2006/table">
            <a:tbl>
              <a:tblPr firstRow="1" bandRow="1">
                <a:tableStyleId>{5C22544A-7EE6-4342-B048-85BDC9FD1C3A}</a:tableStyleId>
              </a:tblPr>
              <a:tblGrid>
                <a:gridCol w="3822700">
                  <a:extLst>
                    <a:ext uri="{9D8B030D-6E8A-4147-A177-3AD203B41FA5}">
                      <a16:colId xmlns:a16="http://schemas.microsoft.com/office/drawing/2014/main" xmlns="" val="20001"/>
                    </a:ext>
                  </a:extLst>
                </a:gridCol>
              </a:tblGrid>
              <a:tr h="89923">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fit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_</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centroids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sentiment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0" marT="0" marB="0" anchor="ctr">
                    <a:lnL w="6350" cap="flat" cmpd="sng" algn="ctr">
                      <a:solidFill>
                        <a:srgbClr val="893DF9"/>
                      </a:solidFill>
                      <a:prstDash val="solid"/>
                      <a:round/>
                      <a:headEnd type="none" w="med" len="med"/>
                      <a:tailEnd type="none" w="med" len="med"/>
                    </a:lnL>
                    <a:lnR w="6350" cap="flat" cmpd="sng" algn="ctr">
                      <a:solidFill>
                        <a:srgbClr val="893DF9"/>
                      </a:solidFill>
                      <a:prstDash val="solid"/>
                      <a:round/>
                      <a:headEnd type="none" w="med" len="med"/>
                      <a:tailEnd type="none" w="med" len="med"/>
                    </a:lnR>
                    <a:lnT w="6350" cap="flat" cmpd="sng" algn="ctr">
                      <a:solidFill>
                        <a:srgbClr val="893DF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0">
                <a:tc>
                  <a:txBody>
                    <a:bodyPr/>
                    <a:lstStyle/>
                    <a:p>
                      <a:pPr marL="171450" marR="0" lvl="0" indent="-171450" algn="l" defTabSz="685793" rtl="0" eaLnBrk="1" fontAlgn="auto" latinLnBrk="1" hangingPunct="1">
                        <a:lnSpc>
                          <a:spcPct val="100000"/>
                        </a:lnSpc>
                        <a:spcBef>
                          <a:spcPts val="0"/>
                        </a:spcBef>
                        <a:spcAft>
                          <a:spcPts val="0"/>
                        </a:spcAft>
                        <a:buClr>
                          <a:srgbClr val="6600FF"/>
                        </a:buClr>
                        <a:buSzTx/>
                        <a:buFont typeface="Wingdings" panose="05000000000000000000" pitchFamily="2" charset="2"/>
                        <a:buChar char="§"/>
                        <a:tabLst/>
                        <a:defRPr/>
                      </a:pP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r>
                        <a:rPr kumimoji="0" lang="ko-KR" altLang="ko-KR" sz="1000" b="1"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train</a:t>
                      </a:r>
                      <a:r>
                        <a:rPr kumimoji="0" lang="ko-KR"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_</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centroids]</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와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ko-KR" sz="1000" b="1"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sentiment</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을 넣어서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[forest]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 모델에 학습을 시킴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rgbClr val="6600FF"/>
                      </a:solidFill>
                      <a:prstDash val="solid"/>
                      <a:round/>
                      <a:headEnd type="none" w="med" len="med"/>
                      <a:tailEnd type="none" w="med" len="med"/>
                    </a:lnL>
                    <a:lnR w="12700" cap="flat" cmpd="sng" algn="ctr">
                      <a:solidFill>
                        <a:srgbClr val="6600FF"/>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66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graphicFrame>
        <p:nvGraphicFramePr>
          <p:cNvPr id="21" name="표 20">
            <a:extLst>
              <a:ext uri="{FF2B5EF4-FFF2-40B4-BE49-F238E27FC236}">
                <a16:creationId xmlns:a16="http://schemas.microsoft.com/office/drawing/2014/main" xmlns="" id="{70CD4A93-0BA4-4394-8532-A222FC0D63DF}"/>
              </a:ext>
            </a:extLst>
          </p:cNvPr>
          <p:cNvGraphicFramePr>
            <a:graphicFrameLocks noGrp="1"/>
          </p:cNvGraphicFramePr>
          <p:nvPr>
            <p:extLst>
              <p:ext uri="{D42A27DB-BD31-4B8C-83A1-F6EECF244321}">
                <p14:modId xmlns:p14="http://schemas.microsoft.com/office/powerpoint/2010/main" val="801523300"/>
              </p:ext>
            </p:extLst>
          </p:nvPr>
        </p:nvGraphicFramePr>
        <p:xfrm>
          <a:off x="4794518" y="254268"/>
          <a:ext cx="4047531" cy="475785"/>
        </p:xfrm>
        <a:graphic>
          <a:graphicData uri="http://schemas.openxmlformats.org/drawingml/2006/table">
            <a:tbl>
              <a:tblPr firstRow="1" bandRow="1">
                <a:tableStyleId>{5C22544A-7EE6-4342-B048-85BDC9FD1C3A}</a:tableStyleId>
              </a:tblPr>
              <a:tblGrid>
                <a:gridCol w="4047531">
                  <a:extLst>
                    <a:ext uri="{9D8B030D-6E8A-4147-A177-3AD203B41FA5}">
                      <a16:colId xmlns:a16="http://schemas.microsoft.com/office/drawing/2014/main" xmlns="" val="20001"/>
                    </a:ext>
                  </a:extLst>
                </a:gridCol>
              </a:tblGrid>
              <a:tr h="133815">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result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predict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_</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centroids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90000" marT="0" marB="0" anchor="ctr">
                    <a:lnL w="6350" cap="flat" cmpd="sng" algn="ctr">
                      <a:solidFill>
                        <a:srgbClr val="D92A6E"/>
                      </a:solidFill>
                      <a:prstDash val="solid"/>
                      <a:round/>
                      <a:headEnd type="none" w="med" len="med"/>
                      <a:tailEnd type="none" w="med" len="med"/>
                    </a:lnL>
                    <a:lnR w="6350" cap="flat" cmpd="sng" algn="ctr">
                      <a:solidFill>
                        <a:srgbClr val="D92A6E"/>
                      </a:solidFill>
                      <a:prstDash val="solid"/>
                      <a:round/>
                      <a:headEnd type="none" w="med" len="med"/>
                      <a:tailEnd type="none" w="med" len="med"/>
                    </a:lnR>
                    <a:lnT w="6350" cap="flat" cmpd="sng" algn="ctr">
                      <a:solidFill>
                        <a:srgbClr val="D92A6E"/>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2"/>
                  </a:ext>
                </a:extLst>
              </a:tr>
              <a:tr h="323385">
                <a:tc>
                  <a:txBody>
                    <a:bodyPr/>
                    <a:lstStyle/>
                    <a:p>
                      <a:pPr marL="171450" marR="0" lvl="0" indent="-171450" algn="l" defTabSz="685793" rtl="0" eaLnBrk="1" fontAlgn="auto" latinLnBrk="1" hangingPunct="1">
                        <a:lnSpc>
                          <a:spcPct val="100000"/>
                        </a:lnSpc>
                        <a:spcBef>
                          <a:spcPts val="0"/>
                        </a:spcBef>
                        <a:spcAft>
                          <a:spcPts val="0"/>
                        </a:spcAft>
                        <a:buClr>
                          <a:srgbClr val="D92A6E"/>
                        </a:buClr>
                        <a:buSzTx/>
                        <a:buFont typeface="Wingdings" panose="05000000000000000000" pitchFamily="2" charset="2"/>
                        <a:buChar char="§"/>
                        <a:tabLst/>
                        <a:defRPr/>
                      </a:pP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[t</a:t>
                      </a:r>
                      <a:r>
                        <a:rPr lang="ko-KR" altLang="ko-KR" sz="1000" b="1" dirty="0" err="1">
                          <a:solidFill>
                            <a:schemeClr val="tx1"/>
                          </a:solidFill>
                          <a:latin typeface="굴림체" panose="020B0609000101010101" pitchFamily="49" charset="-127"/>
                          <a:ea typeface="굴림체" panose="020B0609000101010101" pitchFamily="49" charset="-127"/>
                        </a:rPr>
                        <a:t>est</a:t>
                      </a:r>
                      <a:r>
                        <a:rPr lang="ko-KR" altLang="ko-KR" sz="1000" b="1" dirty="0">
                          <a:solidFill>
                            <a:schemeClr val="tx1"/>
                          </a:solidFill>
                          <a:latin typeface="굴림체" panose="020B0609000101010101" pitchFamily="49" charset="-127"/>
                          <a:ea typeface="굴림체" panose="020B0609000101010101" pitchFamily="49" charset="-127"/>
                        </a:rPr>
                        <a:t>_</a:t>
                      </a:r>
                      <a:r>
                        <a:rPr lang="en-US" altLang="ko-KR" sz="1000" b="1" dirty="0">
                          <a:solidFill>
                            <a:schemeClr val="tx1"/>
                          </a:solidFill>
                          <a:latin typeface="굴림체" panose="020B0609000101010101" pitchFamily="49" charset="-127"/>
                          <a:ea typeface="굴림체" panose="020B0609000101010101" pitchFamily="49" charset="-127"/>
                        </a:rPr>
                        <a:t>centroids</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넣고</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학습이 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forest </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모델로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sentiment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를 예측을 함</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p>
                  </a:txBody>
                  <a:tcPr marL="0" marR="90000" marT="0" marB="0" anchor="ctr">
                    <a:lnL w="12700" cap="flat" cmpd="sng" algn="ctr">
                      <a:solidFill>
                        <a:srgbClr val="D92A6E"/>
                      </a:solidFill>
                      <a:prstDash val="solid"/>
                      <a:round/>
                      <a:headEnd type="none" w="med" len="med"/>
                      <a:tailEnd type="none" w="med" len="med"/>
                    </a:lnL>
                    <a:lnR w="12700" cap="flat" cmpd="sng" algn="ctr">
                      <a:solidFill>
                        <a:srgbClr val="D92A6E"/>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cxnSp>
        <p:nvCxnSpPr>
          <p:cNvPr id="23" name="직선 화살표 연결선 22">
            <a:extLst>
              <a:ext uri="{FF2B5EF4-FFF2-40B4-BE49-F238E27FC236}">
                <a16:creationId xmlns:a16="http://schemas.microsoft.com/office/drawing/2014/main" xmlns="" id="{F35DFD23-7306-475F-9E83-F71B57E87586}"/>
              </a:ext>
            </a:extLst>
          </p:cNvPr>
          <p:cNvCxnSpPr/>
          <p:nvPr/>
        </p:nvCxnSpPr>
        <p:spPr>
          <a:xfrm>
            <a:off x="2882548" y="2241550"/>
            <a:ext cx="355600" cy="285750"/>
          </a:xfrm>
          <a:prstGeom prst="straightConnector1">
            <a:avLst/>
          </a:prstGeom>
          <a:ln w="19050">
            <a:solidFill>
              <a:srgbClr val="66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D542C55C-D798-4328-BB43-B8E9BBAF9A76}"/>
              </a:ext>
            </a:extLst>
          </p:cNvPr>
          <p:cNvCxnSpPr>
            <a:cxnSpLocks/>
          </p:cNvCxnSpPr>
          <p:nvPr/>
        </p:nvCxnSpPr>
        <p:spPr>
          <a:xfrm flipV="1">
            <a:off x="1587148" y="3076226"/>
            <a:ext cx="1620490" cy="916436"/>
          </a:xfrm>
          <a:prstGeom prst="straightConnector1">
            <a:avLst/>
          </a:prstGeom>
          <a:ln w="19050">
            <a:solidFill>
              <a:srgbClr val="6600FF"/>
            </a:solidFill>
            <a:tailEnd type="triangle"/>
          </a:ln>
        </p:spPr>
        <p:style>
          <a:lnRef idx="1">
            <a:schemeClr val="accent1"/>
          </a:lnRef>
          <a:fillRef idx="0">
            <a:schemeClr val="accent1"/>
          </a:fillRef>
          <a:effectRef idx="0">
            <a:schemeClr val="accent1"/>
          </a:effectRef>
          <a:fontRef idx="minor">
            <a:schemeClr val="tx1"/>
          </a:fontRef>
        </p:style>
      </p:cxnSp>
      <p:pic>
        <p:nvPicPr>
          <p:cNvPr id="26" name="그림 25">
            <a:extLst>
              <a:ext uri="{FF2B5EF4-FFF2-40B4-BE49-F238E27FC236}">
                <a16:creationId xmlns:a16="http://schemas.microsoft.com/office/drawing/2014/main" xmlns="" id="{9DA841C5-0C08-4B43-9B4E-D2CE631E1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518" y="2069312"/>
            <a:ext cx="2473256" cy="1432142"/>
          </a:xfrm>
          <a:prstGeom prst="rect">
            <a:avLst/>
          </a:prstGeom>
          <a:ln>
            <a:solidFill>
              <a:srgbClr val="D92A6E"/>
            </a:solidFill>
          </a:ln>
        </p:spPr>
      </p:pic>
      <p:pic>
        <p:nvPicPr>
          <p:cNvPr id="27" name="그림 26">
            <a:extLst>
              <a:ext uri="{FF2B5EF4-FFF2-40B4-BE49-F238E27FC236}">
                <a16:creationId xmlns:a16="http://schemas.microsoft.com/office/drawing/2014/main" xmlns="" id="{0373A85D-F79B-4D63-B2B0-9093F4930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877" y="2038522"/>
            <a:ext cx="979172" cy="1450232"/>
          </a:xfrm>
          <a:prstGeom prst="rect">
            <a:avLst/>
          </a:prstGeom>
          <a:ln>
            <a:solidFill>
              <a:srgbClr val="D92A6E"/>
            </a:solidFill>
          </a:ln>
        </p:spPr>
      </p:pic>
      <p:sp>
        <p:nvSpPr>
          <p:cNvPr id="28" name="TextBox 27">
            <a:extLst>
              <a:ext uri="{FF2B5EF4-FFF2-40B4-BE49-F238E27FC236}">
                <a16:creationId xmlns:a16="http://schemas.microsoft.com/office/drawing/2014/main" xmlns="" id="{037F6298-199D-4AAF-8B7A-10844C77A436}"/>
              </a:ext>
            </a:extLst>
          </p:cNvPr>
          <p:cNvSpPr txBox="1"/>
          <p:nvPr/>
        </p:nvSpPr>
        <p:spPr>
          <a:xfrm>
            <a:off x="2533298" y="2658326"/>
            <a:ext cx="863600" cy="286873"/>
          </a:xfrm>
          <a:prstGeom prst="rect">
            <a:avLst/>
          </a:prstGeom>
          <a:noFill/>
        </p:spPr>
        <p:txBody>
          <a:bodyPr wrap="square" rtlCol="0">
            <a:spAutoFit/>
          </a:bodyPr>
          <a:lstStyle/>
          <a:p>
            <a:r>
              <a:rPr lang="ko-KR" altLang="en-US" sz="1200" b="1" dirty="0">
                <a:solidFill>
                  <a:srgbClr val="6600FF"/>
                </a:solidFill>
                <a:latin typeface="굴림" panose="020B0600000101010101" pitchFamily="50" charset="-127"/>
                <a:ea typeface="굴림" panose="020B0600000101010101" pitchFamily="50" charset="-127"/>
              </a:rPr>
              <a:t>학습 </a:t>
            </a:r>
            <a:r>
              <a:rPr lang="en-US" altLang="ko-KR" sz="1200" b="1" dirty="0">
                <a:solidFill>
                  <a:srgbClr val="6600FF"/>
                </a:solidFill>
                <a:latin typeface="굴림" panose="020B0600000101010101" pitchFamily="50" charset="-127"/>
                <a:ea typeface="굴림" panose="020B0600000101010101" pitchFamily="50" charset="-127"/>
              </a:rPr>
              <a:t>(fit)</a:t>
            </a:r>
            <a:endParaRPr lang="ko-KR" altLang="en-US" sz="1200" b="1" dirty="0">
              <a:solidFill>
                <a:srgbClr val="6600FF"/>
              </a:solidFill>
              <a:latin typeface="굴림" panose="020B0600000101010101" pitchFamily="50" charset="-127"/>
              <a:ea typeface="굴림" panose="020B0600000101010101" pitchFamily="50" charset="-127"/>
            </a:endParaRPr>
          </a:p>
        </p:txBody>
      </p:sp>
      <p:sp>
        <p:nvSpPr>
          <p:cNvPr id="30" name="TextBox 29">
            <a:extLst>
              <a:ext uri="{FF2B5EF4-FFF2-40B4-BE49-F238E27FC236}">
                <a16:creationId xmlns:a16="http://schemas.microsoft.com/office/drawing/2014/main" xmlns="" id="{21D18974-8856-4376-ABB2-86EE1C216A2D}"/>
              </a:ext>
            </a:extLst>
          </p:cNvPr>
          <p:cNvSpPr txBox="1"/>
          <p:nvPr/>
        </p:nvSpPr>
        <p:spPr>
          <a:xfrm>
            <a:off x="4709344" y="1782804"/>
            <a:ext cx="1492250" cy="286873"/>
          </a:xfrm>
          <a:prstGeom prst="rect">
            <a:avLst/>
          </a:prstGeom>
          <a:noFill/>
        </p:spPr>
        <p:txBody>
          <a:bodyPr wrap="square" rtlCol="0">
            <a:spAutoFit/>
          </a:bodyPr>
          <a:lstStyle/>
          <a:p>
            <a:r>
              <a:rPr lang="en-US" altLang="ko-KR" sz="1200" dirty="0" err="1"/>
              <a:t>test_centroids</a:t>
            </a:r>
            <a:endParaRPr lang="ko-KR" altLang="en-US" sz="1200" dirty="0"/>
          </a:p>
        </p:txBody>
      </p:sp>
      <p:sp>
        <p:nvSpPr>
          <p:cNvPr id="31" name="TextBox 30">
            <a:extLst>
              <a:ext uri="{FF2B5EF4-FFF2-40B4-BE49-F238E27FC236}">
                <a16:creationId xmlns:a16="http://schemas.microsoft.com/office/drawing/2014/main" xmlns="" id="{38582759-C2A4-4B27-84EB-19E4A7D0208F}"/>
              </a:ext>
            </a:extLst>
          </p:cNvPr>
          <p:cNvSpPr txBox="1"/>
          <p:nvPr/>
        </p:nvSpPr>
        <p:spPr>
          <a:xfrm>
            <a:off x="7738322" y="1755891"/>
            <a:ext cx="1301750" cy="276999"/>
          </a:xfrm>
          <a:prstGeom prst="rect">
            <a:avLst/>
          </a:prstGeom>
          <a:noFill/>
        </p:spPr>
        <p:txBody>
          <a:bodyPr wrap="square" rtlCol="0">
            <a:spAutoFit/>
          </a:bodyPr>
          <a:lstStyle/>
          <a:p>
            <a:r>
              <a:rPr lang="en-US" altLang="ko-KR" sz="1200" dirty="0">
                <a:ea typeface="굴림체" panose="020B0609000101010101" pitchFamily="49" charset="-127"/>
              </a:rPr>
              <a:t>test</a:t>
            </a:r>
            <a:r>
              <a:rPr lang="ko-KR" altLang="ko-KR" sz="1200" dirty="0">
                <a:ea typeface="굴림체" panose="020B0609000101010101" pitchFamily="49" charset="-127"/>
              </a:rPr>
              <a:t>[</a:t>
            </a:r>
            <a:r>
              <a:rPr lang="ko-KR" altLang="ko-KR" sz="1200" dirty="0" err="1">
                <a:ea typeface="굴림체" panose="020B0609000101010101" pitchFamily="49" charset="-127"/>
              </a:rPr>
              <a:t>sentiment</a:t>
            </a:r>
            <a:r>
              <a:rPr lang="ko-KR" altLang="ko-KR" sz="1200" dirty="0">
                <a:ea typeface="굴림체" panose="020B0609000101010101" pitchFamily="49" charset="-127"/>
              </a:rPr>
              <a:t>]</a:t>
            </a:r>
            <a:endParaRPr lang="ko-KR" altLang="en-US" sz="1200" dirty="0"/>
          </a:p>
        </p:txBody>
      </p:sp>
      <p:cxnSp>
        <p:nvCxnSpPr>
          <p:cNvPr id="32" name="직선 화살표 연결선 31">
            <a:extLst>
              <a:ext uri="{FF2B5EF4-FFF2-40B4-BE49-F238E27FC236}">
                <a16:creationId xmlns:a16="http://schemas.microsoft.com/office/drawing/2014/main" xmlns="" id="{5F1F599B-1D8B-41BE-9156-16B40D9327E7}"/>
              </a:ext>
            </a:extLst>
          </p:cNvPr>
          <p:cNvCxnSpPr>
            <a:cxnSpLocks/>
          </p:cNvCxnSpPr>
          <p:nvPr/>
        </p:nvCxnSpPr>
        <p:spPr>
          <a:xfrm>
            <a:off x="4162073" y="2801762"/>
            <a:ext cx="547271" cy="0"/>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xmlns="" id="{FE431CCC-8E37-4554-82F5-A51613E70F1D}"/>
              </a:ext>
            </a:extLst>
          </p:cNvPr>
          <p:cNvCxnSpPr>
            <a:cxnSpLocks/>
          </p:cNvCxnSpPr>
          <p:nvPr/>
        </p:nvCxnSpPr>
        <p:spPr>
          <a:xfrm>
            <a:off x="7383115" y="2774095"/>
            <a:ext cx="365125" cy="0"/>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B8918FC5-F23C-4833-883C-BB9D1117C597}"/>
              </a:ext>
            </a:extLst>
          </p:cNvPr>
          <p:cNvSpPr txBox="1"/>
          <p:nvPr/>
        </p:nvSpPr>
        <p:spPr>
          <a:xfrm>
            <a:off x="4057517" y="2241550"/>
            <a:ext cx="692813" cy="461665"/>
          </a:xfrm>
          <a:prstGeom prst="rect">
            <a:avLst/>
          </a:prstGeom>
          <a:noFill/>
        </p:spPr>
        <p:txBody>
          <a:bodyPr wrap="square" rtlCol="0">
            <a:spAutoFit/>
          </a:bodyPr>
          <a:lstStyle/>
          <a:p>
            <a:r>
              <a:rPr lang="ko-KR" altLang="en-US" sz="1200" b="1" dirty="0">
                <a:solidFill>
                  <a:srgbClr val="D92A6E"/>
                </a:solidFill>
                <a:latin typeface="굴림" panose="020B0600000101010101" pitchFamily="50" charset="-127"/>
                <a:ea typeface="굴림" panose="020B0600000101010101" pitchFamily="50" charset="-127"/>
              </a:rPr>
              <a:t>예측</a:t>
            </a:r>
            <a:r>
              <a:rPr lang="ko-KR" altLang="en-US" sz="1200" b="1" dirty="0">
                <a:solidFill>
                  <a:srgbClr val="D92A6E"/>
                </a:solidFill>
              </a:rPr>
              <a:t> </a:t>
            </a:r>
            <a:r>
              <a:rPr lang="en-US" altLang="ko-KR" sz="1200" b="1" dirty="0">
                <a:solidFill>
                  <a:srgbClr val="D92A6E"/>
                </a:solidFill>
              </a:rPr>
              <a:t>(predict)</a:t>
            </a:r>
            <a:endParaRPr lang="ko-KR" altLang="en-US" sz="1200" b="1" dirty="0">
              <a:solidFill>
                <a:srgbClr val="D92A6E"/>
              </a:solidFill>
            </a:endParaRPr>
          </a:p>
        </p:txBody>
      </p:sp>
      <p:sp>
        <p:nvSpPr>
          <p:cNvPr id="41" name="TextBox 40">
            <a:extLst>
              <a:ext uri="{FF2B5EF4-FFF2-40B4-BE49-F238E27FC236}">
                <a16:creationId xmlns:a16="http://schemas.microsoft.com/office/drawing/2014/main" xmlns="" id="{6833878C-343E-46EE-A8F5-2F0987AFAF30}"/>
              </a:ext>
            </a:extLst>
          </p:cNvPr>
          <p:cNvSpPr txBox="1"/>
          <p:nvPr/>
        </p:nvSpPr>
        <p:spPr>
          <a:xfrm>
            <a:off x="7303697" y="2394029"/>
            <a:ext cx="622300" cy="286873"/>
          </a:xfrm>
          <a:prstGeom prst="rect">
            <a:avLst/>
          </a:prstGeom>
          <a:noFill/>
        </p:spPr>
        <p:txBody>
          <a:bodyPr wrap="square" rtlCol="0">
            <a:spAutoFit/>
          </a:bodyPr>
          <a:lstStyle/>
          <a:p>
            <a:r>
              <a:rPr lang="ko-KR" altLang="en-US" dirty="0">
                <a:solidFill>
                  <a:srgbClr val="D92A6E"/>
                </a:solidFill>
              </a:rPr>
              <a:t>결과          </a:t>
            </a:r>
          </a:p>
        </p:txBody>
      </p:sp>
    </p:spTree>
    <p:extLst>
      <p:ext uri="{BB962C8B-B14F-4D97-AF65-F5344CB8AC3E}">
        <p14:creationId xmlns:p14="http://schemas.microsoft.com/office/powerpoint/2010/main" val="17177402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1141119360"/>
              </p:ext>
            </p:extLst>
          </p:nvPr>
        </p:nvGraphicFramePr>
        <p:xfrm>
          <a:off x="442283" y="1941495"/>
          <a:ext cx="4250033" cy="1356360"/>
        </p:xfrm>
        <a:graphic>
          <a:graphicData uri="http://schemas.openxmlformats.org/drawingml/2006/table">
            <a:tbl>
              <a:tblPr firstRow="1" bandRow="1">
                <a:tableStyleId>{5C22544A-7EE6-4342-B048-85BDC9FD1C3A}</a:tableStyleId>
              </a:tblPr>
              <a:tblGrid>
                <a:gridCol w="4250033">
                  <a:extLst>
                    <a:ext uri="{9D8B030D-6E8A-4147-A177-3AD203B41FA5}">
                      <a16:colId xmlns:a16="http://schemas.microsoft.com/office/drawing/2014/main" xmlns="" val="20001"/>
                    </a:ext>
                  </a:extLst>
                </a:gridCol>
              </a:tblGrid>
              <a:tr h="3384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k_fold </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KFold</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n_splits</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AE81FF"/>
                          </a:solidFill>
                          <a:effectLst/>
                          <a:latin typeface="굴림체" panose="020B0609000101010101" pitchFamily="49" charset="-127"/>
                          <a:ea typeface="굴림체" panose="020B0609000101010101" pitchFamily="49" charset="-127"/>
                        </a:rPr>
                        <a:t>5</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shuffle</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True</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random_state</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AE81FF"/>
                          </a:solidFill>
                          <a:effectLst/>
                          <a:latin typeface="굴림체" panose="020B0609000101010101" pitchFamily="49" charset="-127"/>
                          <a:ea typeface="굴림체" panose="020B0609000101010101" pitchFamily="49" charset="-127"/>
                        </a:rPr>
                        <a:t>2018</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score </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np.</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mean</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cross_val_score</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forest, </a:t>
                      </a:r>
                      <a:r>
                        <a:rPr kumimoji="0" lang="en-US" altLang="ko-KR" sz="1000" b="0" i="0" u="none" strike="noStrike" cap="none" normalizeH="0" baseline="0" dirty="0" err="1" smtClean="0">
                          <a:ln>
                            <a:noFill/>
                          </a:ln>
                          <a:solidFill>
                            <a:srgbClr val="F8F8F2"/>
                          </a:solidFill>
                          <a:effectLst/>
                          <a:latin typeface="굴림체" panose="020B0609000101010101" pitchFamily="49" charset="-127"/>
                          <a:ea typeface="굴림체" panose="020B0609000101010101" pitchFamily="49" charset="-127"/>
                        </a:rPr>
                        <a:t>train_centroids</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train[</a:t>
                      </a:r>
                      <a:r>
                        <a:rPr kumimoji="0" lang="ko-KR" altLang="ko-KR" sz="1000" b="0" i="0" u="none" strike="noStrike" cap="none" normalizeH="0" baseline="0" dirty="0" smtClean="0">
                          <a:ln>
                            <a:noFill/>
                          </a:ln>
                          <a:solidFill>
                            <a:srgbClr val="E6DB74"/>
                          </a:solidFill>
                          <a:effectLst/>
                          <a:latin typeface="굴림체" panose="020B0609000101010101" pitchFamily="49" charset="-127"/>
                          <a:ea typeface="굴림체" panose="020B0609000101010101" pitchFamily="49" charset="-127"/>
                        </a:rPr>
                        <a:t>'sentiment'</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cv</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k_fold,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scoring</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E6DB74"/>
                          </a:solidFill>
                          <a:effectLst/>
                          <a:latin typeface="굴림체" panose="020B0609000101010101" pitchFamily="49" charset="-127"/>
                          <a:ea typeface="굴림체" panose="020B0609000101010101" pitchFamily="49" charset="-127"/>
                        </a:rPr>
                        <a:t>'roc_auc'</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n_jobs</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smtClean="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4"/>
                  </a:ext>
                </a:extLst>
              </a:tr>
              <a:tr h="134399">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000" b="1" i="0" dirty="0" smtClean="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000" b="1" i="0" dirty="0" smtClean="0">
                          <a:solidFill>
                            <a:schemeClr val="tx1"/>
                          </a:solidFill>
                          <a:latin typeface="굴림" panose="020B0600000101010101" pitchFamily="50" charset="-127"/>
                          <a:ea typeface="굴림" panose="020B0600000101010101" pitchFamily="50" charset="-127"/>
                          <a:cs typeface="Tahoma" panose="020B0604030504040204" pitchFamily="34" charset="0"/>
                        </a:rPr>
                        <a:t>0.91566112</a:t>
                      </a:r>
                      <a:endParaRPr lang="en-US" altLang="ko-KR" sz="10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0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611" y="427121"/>
            <a:ext cx="3564599" cy="4186989"/>
          </a:xfrm>
          <a:prstGeom prst="rect">
            <a:avLst/>
          </a:prstGeom>
          <a:ln w="3175">
            <a:solidFill>
              <a:schemeClr val="tx1"/>
            </a:solidFill>
          </a:ln>
        </p:spPr>
      </p:pic>
      <p:sp>
        <p:nvSpPr>
          <p:cNvPr id="4" name="TextBox 3">
            <a:extLst>
              <a:ext uri="{FF2B5EF4-FFF2-40B4-BE49-F238E27FC236}">
                <a16:creationId xmlns:a16="http://schemas.microsoft.com/office/drawing/2014/main" xmlns="" id="{38C704D2-AFEF-483D-AF96-9EE6471373DB}"/>
              </a:ext>
            </a:extLst>
          </p:cNvPr>
          <p:cNvSpPr txBox="1"/>
          <p:nvPr/>
        </p:nvSpPr>
        <p:spPr>
          <a:xfrm>
            <a:off x="242767" y="525459"/>
            <a:ext cx="3264438" cy="400110"/>
          </a:xfrm>
          <a:prstGeom prst="rect">
            <a:avLst/>
          </a:prstGeom>
          <a:noFill/>
        </p:spPr>
        <p:txBody>
          <a:bodyPr wrap="square" rtlCol="0">
            <a:spAutoFit/>
          </a:bodyPr>
          <a:lstStyle/>
          <a:p>
            <a:r>
              <a:rPr lang="en-US" altLang="ko-KR" sz="20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Csv </a:t>
            </a:r>
            <a:r>
              <a:rPr lang="ko-KR" altLang="en-US" sz="20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파일로 결과 출력</a:t>
            </a:r>
            <a:endParaRPr lang="ko-KR" altLang="en-US" dirty="0"/>
          </a:p>
        </p:txBody>
      </p:sp>
    </p:spTree>
    <p:extLst>
      <p:ext uri="{BB962C8B-B14F-4D97-AF65-F5344CB8AC3E}">
        <p14:creationId xmlns:p14="http://schemas.microsoft.com/office/powerpoint/2010/main" val="7211294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598426" y="1546886"/>
            <a:ext cx="6353148" cy="2736775"/>
          </a:xfrm>
          <a:prstGeom prst="rect">
            <a:avLst/>
          </a:prstGeom>
          <a:solidFill>
            <a:schemeClr val="bg1"/>
          </a:solidFill>
        </p:spPr>
        <p:txBody>
          <a:bodyPr wrap="square" rtlCol="0">
            <a:spAutoFit/>
          </a:bodyPr>
          <a:lstStyle/>
          <a:p>
            <a:pPr marL="171450" indent="-171450">
              <a:lnSpc>
                <a:spcPct val="120000"/>
              </a:lnSpc>
              <a:buClr>
                <a:srgbClr val="6600FF"/>
              </a:buClr>
              <a:buFont typeface="Wingdings" panose="05000000000000000000" pitchFamily="2" charset="2"/>
              <a:buChar char="§"/>
            </a:pPr>
            <a:r>
              <a:rPr lang="ko-KR" altLang="en-US" sz="1200" dirty="0">
                <a:solidFill>
                  <a:srgbClr val="893DF9"/>
                </a:solidFill>
              </a:rPr>
              <a:t>한 단어가 특정 문서에만 자주 나타나고</a:t>
            </a:r>
            <a:r>
              <a:rPr lang="en-US" altLang="ko-KR" sz="1200" dirty="0">
                <a:solidFill>
                  <a:srgbClr val="893DF9"/>
                </a:solidFill>
              </a:rPr>
              <a:t>,</a:t>
            </a:r>
            <a:r>
              <a:rPr lang="ko-KR" altLang="en-US" sz="1200" dirty="0">
                <a:solidFill>
                  <a:srgbClr val="893DF9"/>
                </a:solidFill>
              </a:rPr>
              <a:t> 다른 여러 문서에서는 그렇지 않다면</a:t>
            </a:r>
            <a:r>
              <a:rPr lang="en-US" altLang="ko-KR" sz="1200" dirty="0">
                <a:solidFill>
                  <a:srgbClr val="893DF9"/>
                </a:solidFill>
              </a:rPr>
              <a:t>, </a:t>
            </a:r>
            <a:r>
              <a:rPr lang="ko-KR" altLang="en-US" sz="1200" dirty="0">
                <a:solidFill>
                  <a:srgbClr val="893DF9"/>
                </a:solidFill>
              </a:rPr>
              <a:t>해당 단어는 그 문서의 내용을 아주 잘 설명하는 단어</a:t>
            </a:r>
            <a:r>
              <a:rPr lang="en-US" altLang="ko-KR" sz="1200" dirty="0">
                <a:solidFill>
                  <a:srgbClr val="893DF9"/>
                </a:solidFill>
              </a:rPr>
              <a:t>(</a:t>
            </a:r>
            <a:r>
              <a:rPr lang="ko-KR" altLang="en-US" sz="1200" dirty="0">
                <a:solidFill>
                  <a:srgbClr val="893DF9"/>
                </a:solidFill>
              </a:rPr>
              <a:t>핵심어</a:t>
            </a:r>
            <a:r>
              <a:rPr lang="en-US" altLang="ko-KR" sz="1200" dirty="0">
                <a:solidFill>
                  <a:srgbClr val="893DF9"/>
                </a:solidFill>
              </a:rPr>
              <a:t>)</a:t>
            </a:r>
            <a:r>
              <a:rPr lang="ko-KR" altLang="en-US" sz="1200" dirty="0">
                <a:solidFill>
                  <a:srgbClr val="893DF9"/>
                </a:solidFill>
              </a:rPr>
              <a:t>라고 볼 수 있다</a:t>
            </a:r>
            <a:r>
              <a:rPr lang="en-US" altLang="ko-KR" sz="1200" dirty="0">
                <a:solidFill>
                  <a:srgbClr val="893DF9"/>
                </a:solidFill>
              </a:rPr>
              <a:t>. </a:t>
            </a:r>
          </a:p>
          <a:p>
            <a:pPr marL="171450" indent="-171450">
              <a:lnSpc>
                <a:spcPct val="120000"/>
              </a:lnSpc>
              <a:buClr>
                <a:srgbClr val="6600FF"/>
              </a:buClr>
              <a:buFont typeface="Wingdings" panose="05000000000000000000" pitchFamily="2" charset="2"/>
              <a:buChar char="§"/>
            </a:pPr>
            <a:endParaRPr lang="en-US" altLang="ko-KR" sz="1200" dirty="0"/>
          </a:p>
          <a:p>
            <a:pPr marL="171450" indent="-171450">
              <a:lnSpc>
                <a:spcPct val="120000"/>
              </a:lnSpc>
              <a:buClr>
                <a:srgbClr val="6600FF"/>
              </a:buClr>
              <a:buFont typeface="Wingdings" panose="05000000000000000000" pitchFamily="2" charset="2"/>
              <a:buChar char="§"/>
            </a:pPr>
            <a:r>
              <a:rPr lang="ko-KR" altLang="en-US" sz="1200" dirty="0">
                <a:solidFill>
                  <a:srgbClr val="893DF9"/>
                </a:solidFill>
              </a:rPr>
              <a:t>특정한 문서에만 자주 나타나는 단어에 높은 가중치를 주는 방법</a:t>
            </a:r>
            <a:r>
              <a:rPr lang="en-US" altLang="ko-KR" sz="1200" dirty="0">
                <a:solidFill>
                  <a:srgbClr val="893DF9"/>
                </a:solidFill>
              </a:rPr>
              <a:t>.</a:t>
            </a:r>
            <a:r>
              <a:rPr lang="en-US" altLang="ko-KR" sz="1200" dirty="0"/>
              <a:t/>
            </a:r>
            <a:br>
              <a:rPr lang="en-US" altLang="ko-KR" sz="1200" dirty="0"/>
            </a:br>
            <a:r>
              <a:rPr lang="ko-KR" altLang="en-US" sz="1200" dirty="0"/>
              <a:t>특정 문서에서 단어의 출현 횟수가 높을수록</a:t>
            </a:r>
            <a:r>
              <a:rPr lang="en-US" altLang="ko-KR" sz="1200" dirty="0"/>
              <a:t>, </a:t>
            </a:r>
            <a:r>
              <a:rPr lang="ko-KR" altLang="en-US" sz="1200" dirty="0"/>
              <a:t>그리고 여러 문서 중 그 단어를 포함한 문서가 적을 수록 </a:t>
            </a:r>
            <a:r>
              <a:rPr lang="en-US" altLang="ko-KR" sz="1200" dirty="0">
                <a:latin typeface="Helvetica Neue"/>
              </a:rPr>
              <a:t>TF-IDF</a:t>
            </a:r>
            <a:r>
              <a:rPr lang="ko-KR" altLang="en-US" sz="1200" dirty="0"/>
              <a:t>값이 높아진다</a:t>
            </a:r>
            <a:r>
              <a:rPr lang="en-US" altLang="ko-KR" sz="1200" dirty="0"/>
              <a:t>. </a:t>
            </a:r>
            <a:br>
              <a:rPr lang="en-US" altLang="ko-KR" sz="1200" dirty="0"/>
            </a:br>
            <a:endParaRPr lang="en-US" altLang="ko-KR" sz="1200" dirty="0"/>
          </a:p>
          <a:p>
            <a:pPr marL="171450" indent="-171450">
              <a:lnSpc>
                <a:spcPct val="120000"/>
              </a:lnSpc>
              <a:buClr>
                <a:srgbClr val="6600FF"/>
              </a:buClr>
              <a:buFont typeface="Wingdings" panose="05000000000000000000" pitchFamily="2" charset="2"/>
              <a:buChar char="§"/>
            </a:pPr>
            <a:r>
              <a:rPr lang="ko-KR" altLang="en-US" sz="1200" dirty="0"/>
              <a:t>정관사 접속사 등 모든 문서에 흔하게 나타나는 단어를 걸러내는 효과를 얻을 수 있음</a:t>
            </a:r>
            <a:r>
              <a:rPr lang="en-US" altLang="ko-KR" sz="1200" dirty="0"/>
              <a:t>.</a:t>
            </a:r>
          </a:p>
          <a:p>
            <a:pPr marL="171450" indent="-171450">
              <a:lnSpc>
                <a:spcPct val="120000"/>
              </a:lnSpc>
              <a:buClr>
                <a:srgbClr val="6600FF"/>
              </a:buClr>
              <a:buFont typeface="Wingdings" panose="05000000000000000000" pitchFamily="2" charset="2"/>
              <a:buChar char="§"/>
            </a:pPr>
            <a:endParaRPr lang="en-US" altLang="ko-KR" sz="1200" dirty="0"/>
          </a:p>
          <a:p>
            <a:pPr marL="171450" indent="-171450">
              <a:lnSpc>
                <a:spcPct val="120000"/>
              </a:lnSpc>
              <a:buClr>
                <a:srgbClr val="6600FF"/>
              </a:buClr>
              <a:buFont typeface="Wingdings" panose="05000000000000000000" pitchFamily="2" charset="2"/>
              <a:buChar char="§"/>
            </a:pPr>
            <a:r>
              <a:rPr lang="ko-KR" altLang="en-US" sz="1200" dirty="0">
                <a:solidFill>
                  <a:srgbClr val="222222"/>
                </a:solidFill>
                <a:latin typeface="Arial" panose="020B0604020202020204" pitchFamily="34" charset="0"/>
              </a:rPr>
              <a:t>사용 용도 </a:t>
            </a:r>
            <a:r>
              <a:rPr lang="en-US" altLang="ko-KR" sz="1200" dirty="0">
                <a:solidFill>
                  <a:srgbClr val="222222"/>
                </a:solidFill>
                <a:latin typeface="Arial" panose="020B0604020202020204" pitchFamily="34" charset="0"/>
              </a:rPr>
              <a:t>: </a:t>
            </a:r>
            <a:br>
              <a:rPr lang="en-US" altLang="ko-KR" sz="1200" dirty="0">
                <a:solidFill>
                  <a:srgbClr val="222222"/>
                </a:solidFill>
                <a:latin typeface="Arial" panose="020B0604020202020204" pitchFamily="34" charset="0"/>
              </a:rPr>
            </a:br>
            <a:r>
              <a:rPr lang="ko-KR" altLang="en-US" sz="1200" dirty="0">
                <a:solidFill>
                  <a:srgbClr val="222222"/>
                </a:solidFill>
                <a:latin typeface="Arial" panose="020B0604020202020204" pitchFamily="34" charset="0"/>
              </a:rPr>
              <a:t>문서의</a:t>
            </a:r>
            <a:r>
              <a:rPr lang="ko-KR" altLang="en-US" sz="1200" dirty="0">
                <a:latin typeface="Arial" panose="020B0604020202020204" pitchFamily="34" charset="0"/>
              </a:rPr>
              <a:t> 핵심어 추출</a:t>
            </a:r>
            <a:r>
              <a:rPr lang="en-US" altLang="ko-KR" sz="1200" dirty="0">
                <a:latin typeface="Arial" panose="020B0604020202020204" pitchFamily="34" charset="0"/>
              </a:rPr>
              <a:t>  /  </a:t>
            </a:r>
            <a:r>
              <a:rPr lang="ko-KR" altLang="en-US" sz="1200" dirty="0">
                <a:latin typeface="Arial" panose="020B0604020202020204" pitchFamily="34" charset="0"/>
              </a:rPr>
              <a:t>검색 엔진에서 </a:t>
            </a:r>
            <a:r>
              <a:rPr lang="ko-KR" altLang="en-US" sz="1200" dirty="0">
                <a:solidFill>
                  <a:srgbClr val="222222"/>
                </a:solidFill>
                <a:latin typeface="Arial" panose="020B0604020202020204" pitchFamily="34" charset="0"/>
              </a:rPr>
              <a:t>검색 결과의 순위 결정</a:t>
            </a:r>
            <a:r>
              <a:rPr lang="en-US" altLang="ko-KR" sz="1200" dirty="0">
                <a:solidFill>
                  <a:srgbClr val="222222"/>
                </a:solidFill>
                <a:latin typeface="Arial" panose="020B0604020202020204" pitchFamily="34" charset="0"/>
              </a:rPr>
              <a:t>  /  </a:t>
            </a:r>
            <a:r>
              <a:rPr lang="ko-KR" altLang="en-US" sz="1200" dirty="0">
                <a:solidFill>
                  <a:srgbClr val="222222"/>
                </a:solidFill>
                <a:latin typeface="Arial" panose="020B0604020202020204" pitchFamily="34" charset="0"/>
              </a:rPr>
              <a:t>문서의 표절 여부</a:t>
            </a:r>
            <a:endParaRPr lang="en-US" altLang="ko-KR" sz="1200" dirty="0">
              <a:solidFill>
                <a:srgbClr val="222222"/>
              </a:solidFill>
              <a:latin typeface="Arial" panose="020B0604020202020204" pitchFamily="34" charset="0"/>
            </a:endParaRPr>
          </a:p>
          <a:p>
            <a:pPr marL="171450" indent="-171450">
              <a:lnSpc>
                <a:spcPct val="120000"/>
              </a:lnSpc>
              <a:buClr>
                <a:srgbClr val="6600FF"/>
              </a:buClr>
              <a:buFont typeface="Wingdings" panose="05000000000000000000" pitchFamily="2" charset="2"/>
              <a:buChar char="§"/>
            </a:pPr>
            <a:endParaRPr lang="en-US" altLang="ko-KR" sz="1200" dirty="0"/>
          </a:p>
        </p:txBody>
      </p:sp>
      <p:sp>
        <p:nvSpPr>
          <p:cNvPr id="3" name="TextBox 2">
            <a:extLst>
              <a:ext uri="{FF2B5EF4-FFF2-40B4-BE49-F238E27FC236}">
                <a16:creationId xmlns:a16="http://schemas.microsoft.com/office/drawing/2014/main" xmlns="" id="{EFE6A283-B5F4-438A-88B6-F9993F2B50E2}"/>
              </a:ext>
            </a:extLst>
          </p:cNvPr>
          <p:cNvSpPr txBox="1"/>
          <p:nvPr/>
        </p:nvSpPr>
        <p:spPr>
          <a:xfrm>
            <a:off x="902043" y="638240"/>
            <a:ext cx="5585254" cy="533095"/>
          </a:xfrm>
          <a:prstGeom prst="rect">
            <a:avLst/>
          </a:prstGeom>
          <a:noFill/>
        </p:spPr>
        <p:txBody>
          <a:bodyPr wrap="square" rtlCol="0">
            <a:spAutoFit/>
          </a:bodyPr>
          <a:lstStyle/>
          <a:p>
            <a:r>
              <a:rPr lang="en-US" altLang="ko-KR" sz="1600" b="1" dirty="0">
                <a:solidFill>
                  <a:srgbClr val="D92A6E"/>
                </a:solidFill>
                <a:latin typeface="Helvetica Neue"/>
              </a:rPr>
              <a:t>TF-IDF  </a:t>
            </a:r>
            <a:r>
              <a:rPr lang="en-US" altLang="ko-KR" sz="1600" dirty="0">
                <a:solidFill>
                  <a:srgbClr val="D92A6E"/>
                </a:solidFill>
                <a:latin typeface="Arial" panose="020B0604020202020204" pitchFamily="34" charset="0"/>
              </a:rPr>
              <a:t>(Term Frequency - Inverse Document Frequency)</a:t>
            </a:r>
            <a:endParaRPr lang="en-US" altLang="ko-KR" sz="1600" b="1" dirty="0">
              <a:solidFill>
                <a:srgbClr val="D92A6E"/>
              </a:solidFill>
              <a:latin typeface="Helvetica Neue"/>
            </a:endParaRPr>
          </a:p>
          <a:p>
            <a:endParaRPr lang="ko-KR" altLang="en-US" dirty="0"/>
          </a:p>
        </p:txBody>
      </p:sp>
    </p:spTree>
    <p:extLst>
      <p:ext uri="{BB962C8B-B14F-4D97-AF65-F5344CB8AC3E}">
        <p14:creationId xmlns:p14="http://schemas.microsoft.com/office/powerpoint/2010/main" val="40702554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3BDC08B7-234F-4711-A736-AC1E96106A41}"/>
              </a:ext>
            </a:extLst>
          </p:cNvPr>
          <p:cNvGraphicFramePr>
            <a:graphicFrameLocks noGrp="1"/>
          </p:cNvGraphicFramePr>
          <p:nvPr>
            <p:extLst>
              <p:ext uri="{D42A27DB-BD31-4B8C-83A1-F6EECF244321}">
                <p14:modId xmlns:p14="http://schemas.microsoft.com/office/powerpoint/2010/main" val="1578191297"/>
              </p:ext>
            </p:extLst>
          </p:nvPr>
        </p:nvGraphicFramePr>
        <p:xfrm>
          <a:off x="2565263" y="516599"/>
          <a:ext cx="6004148" cy="4206240"/>
        </p:xfrm>
        <a:graphic>
          <a:graphicData uri="http://schemas.openxmlformats.org/drawingml/2006/table">
            <a:tbl>
              <a:tblPr firstRow="1" bandRow="1">
                <a:tableStyleId>{5C22544A-7EE6-4342-B048-85BDC9FD1C3A}</a:tableStyleId>
              </a:tblPr>
              <a:tblGrid>
                <a:gridCol w="6004148">
                  <a:extLst>
                    <a:ext uri="{9D8B030D-6E8A-4147-A177-3AD203B41FA5}">
                      <a16:colId xmlns:a16="http://schemas.microsoft.com/office/drawing/2014/main" xmlns="" val="20001"/>
                    </a:ext>
                  </a:extLst>
                </a:gridCol>
              </a:tblGrid>
              <a:tr h="1010346">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from</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sklearn.feature_extraction.text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TfidfTransformer</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from</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sklearn.feature_extraction.text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CountVectorizer</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from</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nltk.corpus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vectorizer</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CountVectorizer</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analyzer</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word</a:t>
                      </a:r>
                      <a:r>
                        <a:rPr kumimoji="0" lang="en-US"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word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단위로 벡터화</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lowercase</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True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소문자 변환</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tokenizer</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None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토큰화</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preprocessor</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None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stop_words</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english</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불용어</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제거</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min_df</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2</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토큰이 나타날 최소 문서 개수</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ngram_range</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3</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vocabulary</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set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words.</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words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max_features</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90000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679298">
                <a:tc>
                  <a:txBody>
                    <a:bodyPr/>
                    <a:lstStyle/>
                    <a:p>
                      <a:pPr marL="285750" indent="-285750" latinLnBrk="1">
                        <a:lnSpc>
                          <a:spcPct val="130000"/>
                        </a:lnSpc>
                        <a:buClr>
                          <a:srgbClr val="6600FF"/>
                        </a:buClr>
                        <a:buFont typeface="Wingdings" panose="05000000000000000000" pitchFamily="2" charset="2"/>
                        <a:buChar char="§"/>
                      </a:pPr>
                      <a:endParaRPr kumimoji="0" lang="en-US" altLang="ko-KR" sz="100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cs typeface="Tahoma" panose="020B0604030504040204" pitchFamily="34" charset="0"/>
                      </a:endParaRPr>
                    </a:p>
                    <a:p>
                      <a:pPr marL="285750" indent="-285750" latinLnBrk="1">
                        <a:lnSpc>
                          <a:spcPct val="130000"/>
                        </a:lnSpc>
                        <a:buClr>
                          <a:srgbClr val="6600FF"/>
                        </a:buClr>
                        <a:buFont typeface="Wingdings" panose="05000000000000000000" pitchFamily="2" charset="2"/>
                        <a:buChar char="§"/>
                      </a:pPr>
                      <a:r>
                        <a:rPr kumimoji="0" lang="en-US" altLang="ko-KR" sz="1000" b="1" i="0" u="none" strike="noStrike" cap="none" normalizeH="0" baseline="0" dirty="0">
                          <a:ln>
                            <a:noFill/>
                          </a:ln>
                          <a:solidFill>
                            <a:srgbClr val="6600FF"/>
                          </a:solidFill>
                          <a:effectLst/>
                          <a:latin typeface="굴림체" panose="020B0609000101010101" pitchFamily="49" charset="-127"/>
                          <a:ea typeface="굴림체" panose="020B0609000101010101" pitchFamily="49" charset="-127"/>
                          <a:cs typeface="Tahoma" panose="020B0604030504040204" pitchFamily="34" charset="0"/>
                        </a:rPr>
                        <a:t>vocabulary</a:t>
                      </a:r>
                      <a:r>
                        <a:rPr kumimoji="0" lang="en-US" altLang="ko-KR" sz="1000" b="0" i="0" u="none" strike="noStrike" cap="none" normalizeH="0" baseline="0" dirty="0">
                          <a:ln>
                            <a:noFill/>
                          </a:ln>
                          <a:solidFill>
                            <a:srgbClr val="020322"/>
                          </a:solidFill>
                          <a:effectLst/>
                          <a:latin typeface="굴림체" panose="020B0609000101010101" pitchFamily="49" charset="-127"/>
                          <a:ea typeface="굴림체" panose="020B0609000101010101" pitchFamily="49" charset="-127"/>
                          <a:cs typeface="Tahoma" panose="020B0604030504040204" pitchFamily="34" charset="0"/>
                        </a:rPr>
                        <a:t> </a:t>
                      </a:r>
                      <a:r>
                        <a:rPr kumimoji="0" lang="en-US" altLang="ko-KR" sz="1000" b="0"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cs typeface="Tahoma" panose="020B0604030504040204" pitchFamily="34" charset="0"/>
                        </a:rPr>
                        <a:t>:</a:t>
                      </a:r>
                      <a:r>
                        <a:rPr kumimoji="0" lang="en-US" altLang="ko-KR" sz="1000" b="0" i="0" u="none" strike="noStrike" cap="none" normalizeH="0" baseline="0" dirty="0">
                          <a:ln>
                            <a:noFill/>
                          </a:ln>
                          <a:solidFill>
                            <a:srgbClr val="020322"/>
                          </a:solidFill>
                          <a:effectLst/>
                          <a:latin typeface="굴림체" panose="020B0609000101010101" pitchFamily="49" charset="-127"/>
                          <a:ea typeface="굴림체" panose="020B0609000101010101" pitchFamily="49" charset="-127"/>
                          <a:cs typeface="Tahoma" panose="020B0604030504040204" pitchFamily="34" charset="0"/>
                        </a:rPr>
                        <a:t> </a:t>
                      </a:r>
                      <a:r>
                        <a:rPr kumimoji="0" lang="ko-KR" altLang="ko-KR" sz="1000" b="0"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nltk의</a:t>
                      </a:r>
                      <a:r>
                        <a:rPr kumimoji="0" lang="ko-KR" altLang="ko-KR" sz="1000" b="0"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words를</a:t>
                      </a:r>
                      <a:r>
                        <a:rPr kumimoji="0" lang="ko-KR" altLang="ko-KR" sz="1000" b="0"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 사용</a:t>
                      </a:r>
                      <a:r>
                        <a:rPr kumimoji="0" lang="ko-KR" altLang="en-US" sz="1000" b="0"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할지 여부를 선택함</a:t>
                      </a:r>
                      <a:r>
                        <a:rPr kumimoji="0" lang="en-US" altLang="ko-KR" sz="1000" b="0"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지정하지 않으면 입력 문서에서 어휘가 결정됨</a:t>
                      </a:r>
                      <a:r>
                        <a:rPr kumimoji="0" lang="en-US" altLang="ko-KR" sz="1000" b="0"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p>
                    <a:p>
                      <a:pPr marL="285750" indent="-285750" algn="just" latinLnBrk="1">
                        <a:lnSpc>
                          <a:spcPct val="130000"/>
                        </a:lnSpc>
                        <a:buClr>
                          <a:srgbClr val="6600FF"/>
                        </a:buClr>
                        <a:buFont typeface="Wingdings" panose="05000000000000000000" pitchFamily="2" charset="2"/>
                        <a:buChar char="§"/>
                      </a:pPr>
                      <a:r>
                        <a:rPr kumimoji="0" lang="en-US" altLang="ko-KR" sz="1000" b="1" i="0" u="none" strike="noStrike" cap="none" normalizeH="0" baseline="0" dirty="0">
                          <a:ln>
                            <a:noFill/>
                          </a:ln>
                          <a:solidFill>
                            <a:srgbClr val="6600FF"/>
                          </a:solidFill>
                          <a:effectLst/>
                          <a:latin typeface="굴림" panose="020B0600000101010101" pitchFamily="50" charset="-127"/>
                          <a:ea typeface="굴림" panose="020B0600000101010101" pitchFamily="50" charset="-127"/>
                          <a:cs typeface="Courier New" panose="02070309020205020404" pitchFamily="49" charset="0"/>
                        </a:rPr>
                        <a:t>v</a:t>
                      </a:r>
                      <a:r>
                        <a:rPr kumimoji="0" lang="ko-KR" altLang="ko-KR" sz="1000" b="1" i="0" u="none" strike="noStrike" cap="none" normalizeH="0" baseline="0" dirty="0" err="1">
                          <a:ln>
                            <a:noFill/>
                          </a:ln>
                          <a:solidFill>
                            <a:srgbClr val="6600FF"/>
                          </a:solidFill>
                          <a:effectLst/>
                          <a:latin typeface="굴림" panose="020B0600000101010101" pitchFamily="50" charset="-127"/>
                          <a:ea typeface="굴림" panose="020B0600000101010101" pitchFamily="50" charset="-127"/>
                          <a:cs typeface="Courier New" panose="02070309020205020404" pitchFamily="49" charset="0"/>
                        </a:rPr>
                        <a:t>ocabulary</a:t>
                      </a:r>
                      <a:r>
                        <a:rPr kumimoji="0" lang="en-US" altLang="ko-KR" sz="1000" b="1" i="0" u="none" strike="noStrike" cap="none" normalizeH="0" baseline="0" dirty="0">
                          <a:ln>
                            <a:noFill/>
                          </a:ln>
                          <a:solidFill>
                            <a:srgbClr val="6600FF"/>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bromopicrin</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preinhere</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hypsilophodontid</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subjectivistic</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paleocyclic</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severity</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Puccinia</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octadecane</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brennage</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kerykeion</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preconsideration</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postcanonical</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catadioptrical</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Neobeckia</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Pantotheria</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misotheism</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gummage</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halting</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unmottled</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phalangal</a:t>
                      </a:r>
                      <a:r>
                        <a:rPr kumimoji="0" lang="ko-KR" altLang="en-US"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litigious</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vermicle</a:t>
                      </a:r>
                      <a:r>
                        <a:rPr kumimoji="0" lang="ko-KR" altLang="en-US"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bonhomie</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typhus</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jocuma</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believe</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evangelistary</a:t>
                      </a:r>
                      <a:r>
                        <a:rPr kumimoji="0" lang="ko-KR"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ko-KR"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Podophyllum</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en-US"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eonism</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'impressionistically', '</a:t>
                      </a:r>
                      <a:r>
                        <a:rPr kumimoji="0" lang="en-US"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actinodromous</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'technologically', 'contingency', '</a:t>
                      </a:r>
                      <a:r>
                        <a:rPr kumimoji="0" lang="en-US"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antiautolysin</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en-US"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decopperize</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'separatism', '</a:t>
                      </a:r>
                      <a:r>
                        <a:rPr kumimoji="0" lang="en-US"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bogum</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'chromicize', 'aerophilately', 'grinder', 'pantywaist', 'snap...</a:t>
                      </a:r>
                      <a:r>
                        <a:rPr kumimoji="0" lang="en-US"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tive</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'fresco', 'basis', 'Irgunist', 'althea', '</a:t>
                      </a:r>
                      <a:r>
                        <a:rPr kumimoji="0" lang="en-US"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dispericraniate</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a:t>
                      </a:r>
                      <a:r>
                        <a:rPr kumimoji="0" lang="en-US"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virtued</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'outland', </a:t>
                      </a:r>
                      <a:r>
                        <a:rPr kumimoji="0" lang="en-US" altLang="ko-KR" sz="1000" b="0" i="0" u="none" strike="noStrike" cap="none" normalizeH="0" baseline="0" dirty="0" err="1">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philosophization</a:t>
                      </a:r>
                      <a:r>
                        <a:rPr kumimoji="0" lang="en-US" altLang="ko-KR" sz="1000" b="0" i="0" u="none" strike="noStrike" cap="none" normalizeH="0" baseline="0" dirty="0">
                          <a:ln>
                            <a:noFill/>
                          </a:ln>
                          <a:solidFill>
                            <a:srgbClr val="000000"/>
                          </a:solidFill>
                          <a:effectLst/>
                          <a:latin typeface="굴림" panose="020B0600000101010101" pitchFamily="50" charset="-127"/>
                          <a:ea typeface="굴림" panose="020B0600000101010101" pitchFamily="50" charset="-127"/>
                          <a:cs typeface="Courier New" panose="02070309020205020404" pitchFamily="49" charset="0"/>
                        </a:rPr>
                        <a:t>', 'Savonnerie', 'overexuberant’}</a:t>
                      </a:r>
                    </a:p>
                    <a:p>
                      <a:pPr marL="285750" indent="-285750" algn="just" latinLnBrk="1">
                        <a:lnSpc>
                          <a:spcPct val="130000"/>
                        </a:lnSpc>
                        <a:buClr>
                          <a:srgbClr val="6600FF"/>
                        </a:buClr>
                        <a:buFont typeface="Wingdings" panose="05000000000000000000" pitchFamily="2" charset="2"/>
                        <a:buChar char="§"/>
                      </a:pPr>
                      <a:endParaRPr lang="en-US" altLang="ko-KR" sz="1000"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sp>
        <p:nvSpPr>
          <p:cNvPr id="2" name="TextBox 1">
            <a:extLst>
              <a:ext uri="{FF2B5EF4-FFF2-40B4-BE49-F238E27FC236}">
                <a16:creationId xmlns:a16="http://schemas.microsoft.com/office/drawing/2014/main" xmlns="" id="{FA02267F-401E-43E9-82AC-405338E55C04}"/>
              </a:ext>
            </a:extLst>
          </p:cNvPr>
          <p:cNvSpPr txBox="1"/>
          <p:nvPr/>
        </p:nvSpPr>
        <p:spPr>
          <a:xfrm>
            <a:off x="327283" y="662152"/>
            <a:ext cx="2062130" cy="400110"/>
          </a:xfrm>
          <a:prstGeom prst="rect">
            <a:avLst/>
          </a:prstGeom>
          <a:noFill/>
        </p:spPr>
        <p:txBody>
          <a:bodyPr wrap="square" rtlCol="0">
            <a:spAutoFit/>
          </a:bodyPr>
          <a:lstStyle/>
          <a:p>
            <a:r>
              <a:rPr lang="ko-KR" altLang="en-US" sz="2000" dirty="0"/>
              <a:t>데이터 읽기</a:t>
            </a:r>
          </a:p>
        </p:txBody>
      </p:sp>
    </p:spTree>
    <p:extLst>
      <p:ext uri="{BB962C8B-B14F-4D97-AF65-F5344CB8AC3E}">
        <p14:creationId xmlns:p14="http://schemas.microsoft.com/office/powerpoint/2010/main" val="14685242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04D32EA6-6DB3-46E9-9D09-34328E4E94B7}"/>
                  </a:ext>
                </a:extLst>
              </p:cNvPr>
              <p:cNvSpPr txBox="1"/>
              <p:nvPr/>
            </p:nvSpPr>
            <p:spPr>
              <a:xfrm>
                <a:off x="1705882" y="2468007"/>
                <a:ext cx="5255358" cy="453650"/>
              </a:xfrm>
              <a:prstGeom prst="rect">
                <a:avLst/>
              </a:prstGeom>
              <a:solidFill>
                <a:schemeClr val="bg1"/>
              </a:solidFill>
            </p:spPr>
            <p:txBody>
              <a:bodyPr wrap="square" rtlCol="0">
                <a:spAutoFit/>
              </a:bodyPr>
              <a:lstStyle/>
              <a:p>
                <a:pPr marL="171450" indent="-171450">
                  <a:buClr>
                    <a:srgbClr val="6600FF"/>
                  </a:buClr>
                  <a:buFont typeface="Wingdings" panose="05000000000000000000" pitchFamily="2" charset="2"/>
                  <a:buChar char="§"/>
                </a:pPr>
                <a:r>
                  <a:rPr lang="en-US" altLang="ko-KR" sz="1200" dirty="0">
                    <a:solidFill>
                      <a:srgbClr val="000000"/>
                    </a:solidFill>
                    <a:latin typeface="Helvetica Neue"/>
                  </a:rPr>
                  <a:t>TF </a:t>
                </a:r>
                <a14:m>
                  <m:oMath xmlns:m="http://schemas.openxmlformats.org/officeDocument/2006/math">
                    <m:r>
                      <a:rPr lang="en-US" altLang="ko-KR" sz="1200" i="1" smtClean="0">
                        <a:solidFill>
                          <a:srgbClr val="000000"/>
                        </a:solidFill>
                        <a:latin typeface="Cambria Math" panose="02040503050406030204" pitchFamily="18" charset="0"/>
                        <a:ea typeface="Cambria Math" panose="02040503050406030204" pitchFamily="18" charset="0"/>
                      </a:rPr>
                      <m:t>×</m:t>
                    </m:r>
                  </m:oMath>
                </a14:m>
                <a:r>
                  <a:rPr lang="ko-KR" altLang="en-US" sz="1200" dirty="0">
                    <a:solidFill>
                      <a:srgbClr val="000000"/>
                    </a:solidFill>
                    <a:latin typeface="Helvetica Neue"/>
                  </a:rPr>
                  <a:t> </a:t>
                </a:r>
                <a:r>
                  <a:rPr lang="en-US" altLang="ko-KR" sz="1200" dirty="0">
                    <a:solidFill>
                      <a:srgbClr val="000000"/>
                    </a:solidFill>
                    <a:latin typeface="Helvetica Neue"/>
                  </a:rPr>
                  <a:t>IDF  =   </a:t>
                </a:r>
                <a14:m>
                  <m:oMath xmlns:m="http://schemas.openxmlformats.org/officeDocument/2006/math">
                    <m:f>
                      <m:fPr>
                        <m:ctrlPr>
                          <a:rPr lang="en-US" altLang="ko-KR" sz="1200" i="1" smtClean="0">
                            <a:solidFill>
                              <a:srgbClr val="000000"/>
                            </a:solidFill>
                            <a:latin typeface="Cambria Math" panose="02040503050406030204" pitchFamily="18" charset="0"/>
                          </a:rPr>
                        </m:ctrlPr>
                      </m:fPr>
                      <m:num>
                        <m:r>
                          <m:rPr>
                            <m:nor/>
                          </m:rPr>
                          <a:rPr lang="en-US" altLang="ko-KR" sz="1200" dirty="0">
                            <a:latin typeface="Arial" panose="020B0604020202020204" pitchFamily="34" charset="0"/>
                          </a:rPr>
                          <m:t>A</m:t>
                        </m:r>
                        <m:r>
                          <a:rPr lang="ko-KR" altLang="en-US" sz="1200" i="1">
                            <a:solidFill>
                              <a:srgbClr val="000000"/>
                            </a:solidFill>
                            <a:latin typeface="Cambria Math" panose="02040503050406030204" pitchFamily="18" charset="0"/>
                          </a:rPr>
                          <m:t>문서</m:t>
                        </m:r>
                        <m:r>
                          <a:rPr lang="en-US" altLang="ko-KR" sz="1200" b="0" i="1" smtClean="0">
                            <a:solidFill>
                              <a:srgbClr val="000000"/>
                            </a:solidFill>
                            <a:latin typeface="Cambria Math" panose="02040503050406030204" pitchFamily="18" charset="0"/>
                          </a:rPr>
                          <m:t> </m:t>
                        </m:r>
                        <m:r>
                          <m:rPr>
                            <m:nor/>
                          </m:rPr>
                          <a:rPr lang="en-US" altLang="ko-KR" sz="1200" b="0" i="0" dirty="0" smtClean="0">
                            <a:latin typeface="Arial" panose="020B0604020202020204" pitchFamily="34" charset="0"/>
                          </a:rPr>
                          <m:t>Cat</m:t>
                        </m:r>
                        <m:r>
                          <a:rPr lang="en-US" altLang="ko-KR" sz="1200" b="0" i="1" dirty="0" smtClean="0">
                            <a:latin typeface="Cambria Math" panose="02040503050406030204" pitchFamily="18" charset="0"/>
                          </a:rPr>
                          <m:t> </m:t>
                        </m:r>
                        <m:r>
                          <a:rPr lang="ko-KR" altLang="en-US" sz="1200" i="1" smtClean="0">
                            <a:solidFill>
                              <a:srgbClr val="000000"/>
                            </a:solidFill>
                            <a:latin typeface="Cambria Math" panose="02040503050406030204" pitchFamily="18" charset="0"/>
                          </a:rPr>
                          <m:t>단</m:t>
                        </m:r>
                        <m:r>
                          <a:rPr lang="ko-KR" altLang="en-US" sz="1200" i="1">
                            <a:solidFill>
                              <a:srgbClr val="000000"/>
                            </a:solidFill>
                            <a:latin typeface="Cambria Math" panose="02040503050406030204" pitchFamily="18" charset="0"/>
                          </a:rPr>
                          <m:t>어</m:t>
                        </m:r>
                        <m:r>
                          <a:rPr lang="en-US" altLang="ko-KR" sz="1200" b="0" i="1" smtClean="0">
                            <a:solidFill>
                              <a:srgbClr val="000000"/>
                            </a:solidFill>
                            <a:latin typeface="Cambria Math" panose="02040503050406030204" pitchFamily="18" charset="0"/>
                          </a:rPr>
                          <m:t> </m:t>
                        </m:r>
                        <m:r>
                          <a:rPr lang="ko-KR" altLang="en-US" sz="1200" i="1">
                            <a:solidFill>
                              <a:srgbClr val="000000"/>
                            </a:solidFill>
                            <a:latin typeface="Cambria Math" panose="02040503050406030204" pitchFamily="18" charset="0"/>
                          </a:rPr>
                          <m:t>수</m:t>
                        </m:r>
                      </m:num>
                      <m:den>
                        <m:r>
                          <a:rPr lang="en-US" altLang="ko-KR" sz="1200" b="0" i="1" smtClean="0">
                            <a:solidFill>
                              <a:srgbClr val="000000"/>
                            </a:solidFill>
                            <a:latin typeface="Cambria Math" panose="02040503050406030204" pitchFamily="18" charset="0"/>
                          </a:rPr>
                          <m:t> </m:t>
                        </m:r>
                        <m:r>
                          <m:rPr>
                            <m:nor/>
                          </m:rPr>
                          <a:rPr lang="en-US" altLang="ko-KR" sz="1200" dirty="0">
                            <a:latin typeface="Arial" panose="020B0604020202020204" pitchFamily="34" charset="0"/>
                          </a:rPr>
                          <m:t>A</m:t>
                        </m:r>
                        <m:r>
                          <a:rPr lang="ko-KR" altLang="en-US" sz="1200" i="1">
                            <a:solidFill>
                              <a:srgbClr val="000000"/>
                            </a:solidFill>
                            <a:latin typeface="Cambria Math" panose="02040503050406030204" pitchFamily="18" charset="0"/>
                          </a:rPr>
                          <m:t>문</m:t>
                        </m:r>
                        <m:r>
                          <a:rPr lang="ko-KR" altLang="en-US" sz="1200" i="1" smtClean="0">
                            <a:solidFill>
                              <a:srgbClr val="000000"/>
                            </a:solidFill>
                            <a:latin typeface="Cambria Math" panose="02040503050406030204" pitchFamily="18" charset="0"/>
                          </a:rPr>
                          <m:t>서</m:t>
                        </m:r>
                        <m:r>
                          <a:rPr lang="en-US" altLang="ko-KR" sz="1200" b="0" i="1" smtClean="0">
                            <a:solidFill>
                              <a:srgbClr val="000000"/>
                            </a:solidFill>
                            <a:latin typeface="Cambria Math" panose="02040503050406030204" pitchFamily="18" charset="0"/>
                          </a:rPr>
                          <m:t>  </m:t>
                        </m:r>
                        <m:r>
                          <a:rPr lang="ko-KR" altLang="en-US" sz="1200" i="1">
                            <a:solidFill>
                              <a:srgbClr val="000000"/>
                            </a:solidFill>
                            <a:latin typeface="Cambria Math" panose="02040503050406030204" pitchFamily="18" charset="0"/>
                          </a:rPr>
                          <m:t>총</m:t>
                        </m:r>
                        <m:r>
                          <a:rPr lang="en-US" altLang="ko-KR" sz="1200" b="0" i="1" smtClean="0">
                            <a:solidFill>
                              <a:srgbClr val="000000"/>
                            </a:solidFill>
                            <a:latin typeface="Cambria Math" panose="02040503050406030204" pitchFamily="18" charset="0"/>
                          </a:rPr>
                          <m:t> </m:t>
                        </m:r>
                        <m:r>
                          <a:rPr lang="ko-KR" altLang="en-US" sz="1200" i="1">
                            <a:solidFill>
                              <a:srgbClr val="000000"/>
                            </a:solidFill>
                            <a:latin typeface="Cambria Math" panose="02040503050406030204" pitchFamily="18" charset="0"/>
                          </a:rPr>
                          <m:t>단</m:t>
                        </m:r>
                        <m:r>
                          <a:rPr lang="ko-KR" altLang="en-US" sz="1200" i="1" smtClean="0">
                            <a:solidFill>
                              <a:srgbClr val="000000"/>
                            </a:solidFill>
                            <a:latin typeface="Cambria Math" panose="02040503050406030204" pitchFamily="18" charset="0"/>
                          </a:rPr>
                          <m:t>어</m:t>
                        </m:r>
                        <m:r>
                          <a:rPr lang="en-US" altLang="ko-KR" sz="1200" b="0" i="1" smtClean="0">
                            <a:solidFill>
                              <a:srgbClr val="000000"/>
                            </a:solidFill>
                            <a:latin typeface="Cambria Math" panose="02040503050406030204" pitchFamily="18" charset="0"/>
                          </a:rPr>
                          <m:t> </m:t>
                        </m:r>
                        <m:r>
                          <a:rPr lang="ko-KR" altLang="en-US" sz="1200" i="1" smtClean="0">
                            <a:solidFill>
                              <a:srgbClr val="000000"/>
                            </a:solidFill>
                            <a:latin typeface="Cambria Math" panose="02040503050406030204" pitchFamily="18" charset="0"/>
                          </a:rPr>
                          <m:t>수</m:t>
                        </m:r>
                        <m:r>
                          <a:rPr lang="en-US" altLang="ko-KR" sz="1200" b="0" i="1" smtClean="0">
                            <a:solidFill>
                              <a:srgbClr val="000000"/>
                            </a:solidFill>
                            <a:latin typeface="Cambria Math" panose="02040503050406030204" pitchFamily="18" charset="0"/>
                          </a:rPr>
                          <m:t> </m:t>
                        </m:r>
                      </m:den>
                    </m:f>
                  </m:oMath>
                </a14:m>
                <a:r>
                  <a:rPr lang="en-US" altLang="ko-KR" sz="1200" dirty="0">
                    <a:solidFill>
                      <a:srgbClr val="000000"/>
                    </a:solidFill>
                    <a:latin typeface="Helvetica Neue"/>
                  </a:rPr>
                  <a:t> </a:t>
                </a:r>
                <a14:m>
                  <m:oMath xmlns:m="http://schemas.openxmlformats.org/officeDocument/2006/math">
                    <m:r>
                      <a:rPr lang="en-US" altLang="ko-KR" sz="1200" b="0" i="0" dirty="0" smtClean="0">
                        <a:solidFill>
                          <a:srgbClr val="000000"/>
                        </a:solidFill>
                        <a:latin typeface="Cambria Math" panose="02040503050406030204" pitchFamily="18" charset="0"/>
                        <a:ea typeface="Cambria Math" panose="02040503050406030204" pitchFamily="18" charset="0"/>
                      </a:rPr>
                      <m:t>   </m:t>
                    </m:r>
                    <m:r>
                      <a:rPr lang="en-US" altLang="ko-KR" sz="1200" i="1" dirty="0" smtClean="0">
                        <a:solidFill>
                          <a:srgbClr val="000000"/>
                        </a:solidFill>
                        <a:latin typeface="Cambria Math" panose="02040503050406030204" pitchFamily="18" charset="0"/>
                        <a:ea typeface="Cambria Math" panose="02040503050406030204" pitchFamily="18" charset="0"/>
                      </a:rPr>
                      <m:t>×</m:t>
                    </m:r>
                  </m:oMath>
                </a14:m>
                <a:r>
                  <a:rPr lang="en-US" altLang="ko-KR" sz="1200" dirty="0">
                    <a:solidFill>
                      <a:srgbClr val="000000"/>
                    </a:solidFill>
                    <a:latin typeface="Helvetica Neue"/>
                  </a:rPr>
                  <a:t>   </a:t>
                </a:r>
                <a14:m>
                  <m:oMath xmlns:m="http://schemas.openxmlformats.org/officeDocument/2006/math">
                    <m:f>
                      <m:fPr>
                        <m:ctrlPr>
                          <a:rPr lang="en-US" altLang="ko-KR" sz="1200" i="1" dirty="0" smtClean="0">
                            <a:solidFill>
                              <a:srgbClr val="000000"/>
                            </a:solidFill>
                            <a:latin typeface="Cambria Math" panose="02040503050406030204" pitchFamily="18" charset="0"/>
                          </a:rPr>
                        </m:ctrlPr>
                      </m:fPr>
                      <m:num>
                        <m:r>
                          <a:rPr lang="ko-KR" altLang="en-US" sz="1200" i="1" dirty="0">
                            <a:solidFill>
                              <a:srgbClr val="000000"/>
                            </a:solidFill>
                            <a:latin typeface="Cambria Math" panose="02040503050406030204" pitchFamily="18" charset="0"/>
                          </a:rPr>
                          <m:t>전</m:t>
                        </m:r>
                        <m:r>
                          <a:rPr lang="ko-KR" altLang="en-US" sz="1200" i="1" dirty="0" smtClean="0">
                            <a:solidFill>
                              <a:srgbClr val="000000"/>
                            </a:solidFill>
                            <a:latin typeface="Cambria Math" panose="02040503050406030204" pitchFamily="18" charset="0"/>
                          </a:rPr>
                          <m:t>체</m:t>
                        </m:r>
                        <m:r>
                          <a:rPr lang="en-US" altLang="ko-KR" sz="1200" b="0" i="1" dirty="0" smtClean="0">
                            <a:solidFill>
                              <a:srgbClr val="000000"/>
                            </a:solidFill>
                            <a:latin typeface="Cambria Math" panose="02040503050406030204" pitchFamily="18" charset="0"/>
                          </a:rPr>
                          <m:t> </m:t>
                        </m:r>
                        <m:r>
                          <a:rPr lang="ko-KR" altLang="en-US" sz="1200" i="1" dirty="0">
                            <a:solidFill>
                              <a:srgbClr val="000000"/>
                            </a:solidFill>
                            <a:latin typeface="Cambria Math" panose="02040503050406030204" pitchFamily="18" charset="0"/>
                          </a:rPr>
                          <m:t>문</m:t>
                        </m:r>
                        <m:r>
                          <a:rPr lang="ko-KR" altLang="en-US" sz="1200" i="1" dirty="0" smtClean="0">
                            <a:solidFill>
                              <a:srgbClr val="000000"/>
                            </a:solidFill>
                            <a:latin typeface="Cambria Math" panose="02040503050406030204" pitchFamily="18" charset="0"/>
                          </a:rPr>
                          <m:t>서</m:t>
                        </m:r>
                        <m:r>
                          <a:rPr lang="en-US" altLang="ko-KR" sz="1200" b="0" i="1" dirty="0" smtClean="0">
                            <a:solidFill>
                              <a:srgbClr val="000000"/>
                            </a:solidFill>
                            <a:latin typeface="Cambria Math" panose="02040503050406030204" pitchFamily="18" charset="0"/>
                          </a:rPr>
                          <m:t> </m:t>
                        </m:r>
                        <m:r>
                          <a:rPr lang="ko-KR" altLang="en-US" sz="1200" i="1" dirty="0">
                            <a:solidFill>
                              <a:srgbClr val="000000"/>
                            </a:solidFill>
                            <a:latin typeface="Cambria Math" panose="02040503050406030204" pitchFamily="18" charset="0"/>
                          </a:rPr>
                          <m:t>수</m:t>
                        </m:r>
                        <m:r>
                          <m:rPr>
                            <m:nor/>
                          </m:rPr>
                          <a:rPr lang="en-US" altLang="ko-KR" sz="1200" b="1" i="0" dirty="0" smtClean="0">
                            <a:solidFill>
                              <a:srgbClr val="000000"/>
                            </a:solidFill>
                            <a:latin typeface="Cambria Math" panose="02040503050406030204" pitchFamily="18" charset="0"/>
                          </a:rPr>
                          <m:t> </m:t>
                        </m:r>
                        <m:r>
                          <m:rPr>
                            <m:nor/>
                          </m:rPr>
                          <a:rPr lang="en-US" altLang="ko-KR" sz="1200" b="1" dirty="0">
                            <a:latin typeface="굴림" panose="020B0600000101010101" pitchFamily="50" charset="-127"/>
                            <a:ea typeface="굴림" panose="020B0600000101010101" pitchFamily="50" charset="-127"/>
                            <a:cs typeface="Tahoma" panose="020B0604030504040204" pitchFamily="34" charset="0"/>
                          </a:rPr>
                          <m:t>+ 1</m:t>
                        </m:r>
                      </m:num>
                      <m:den>
                        <m:r>
                          <m:rPr>
                            <m:nor/>
                          </m:rPr>
                          <a:rPr lang="en-US" altLang="ko-KR" sz="1200" dirty="0">
                            <a:latin typeface="Arial" panose="020B0604020202020204" pitchFamily="34" charset="0"/>
                          </a:rPr>
                          <m:t>Cat</m:t>
                        </m:r>
                        <m:r>
                          <a:rPr lang="ko-KR" altLang="en-US" sz="1200" i="1" dirty="0">
                            <a:latin typeface="Cambria Math" panose="02040503050406030204" pitchFamily="18" charset="0"/>
                          </a:rPr>
                          <m:t>를</m:t>
                        </m:r>
                        <m:r>
                          <a:rPr lang="en-US" altLang="ko-KR" sz="1200" b="0" i="1" dirty="0" smtClean="0">
                            <a:latin typeface="Cambria Math" panose="02040503050406030204" pitchFamily="18" charset="0"/>
                          </a:rPr>
                          <m:t> </m:t>
                        </m:r>
                        <m:r>
                          <a:rPr lang="ko-KR" altLang="en-US" sz="1200" i="1" dirty="0">
                            <a:latin typeface="Cambria Math" panose="02040503050406030204" pitchFamily="18" charset="0"/>
                          </a:rPr>
                          <m:t>포</m:t>
                        </m:r>
                        <m:r>
                          <a:rPr lang="ko-KR" altLang="en-US" sz="1200" i="1" dirty="0" smtClean="0">
                            <a:latin typeface="Cambria Math" panose="02040503050406030204" pitchFamily="18" charset="0"/>
                          </a:rPr>
                          <m:t>함</m:t>
                        </m:r>
                        <m:r>
                          <a:rPr lang="ko-KR" altLang="en-US" sz="1200" i="1" dirty="0">
                            <a:latin typeface="Cambria Math" panose="02040503050406030204" pitchFamily="18" charset="0"/>
                          </a:rPr>
                          <m:t>한</m:t>
                        </m:r>
                        <m:r>
                          <a:rPr lang="en-US" altLang="ko-KR" sz="1200" b="0" i="1" dirty="0" smtClean="0">
                            <a:latin typeface="Cambria Math" panose="02040503050406030204" pitchFamily="18" charset="0"/>
                          </a:rPr>
                          <m:t> </m:t>
                        </m:r>
                        <m:r>
                          <a:rPr lang="ko-KR" altLang="en-US" sz="1200" i="1" dirty="0">
                            <a:latin typeface="Cambria Math" panose="02040503050406030204" pitchFamily="18" charset="0"/>
                          </a:rPr>
                          <m:t>문</m:t>
                        </m:r>
                        <m:r>
                          <a:rPr lang="ko-KR" altLang="en-US" sz="1200" i="1" dirty="0" smtClean="0">
                            <a:latin typeface="Cambria Math" panose="02040503050406030204" pitchFamily="18" charset="0"/>
                          </a:rPr>
                          <m:t>서</m:t>
                        </m:r>
                        <m:r>
                          <a:rPr lang="en-US" altLang="ko-KR" sz="1200" b="0" i="1" dirty="0" smtClean="0">
                            <a:latin typeface="Cambria Math" panose="02040503050406030204" pitchFamily="18" charset="0"/>
                          </a:rPr>
                          <m:t> </m:t>
                        </m:r>
                        <m:r>
                          <a:rPr lang="ko-KR" altLang="en-US" sz="1200" i="1" dirty="0">
                            <a:latin typeface="Cambria Math" panose="02040503050406030204" pitchFamily="18" charset="0"/>
                          </a:rPr>
                          <m:t>수</m:t>
                        </m:r>
                        <m:r>
                          <a:rPr lang="en-US" altLang="ko-KR" sz="1200" b="0" i="1" dirty="0" smtClean="0">
                            <a:latin typeface="Cambria Math" panose="02040503050406030204" pitchFamily="18" charset="0"/>
                          </a:rPr>
                          <m:t> </m:t>
                        </m:r>
                      </m:den>
                    </m:f>
                  </m:oMath>
                </a14:m>
                <a:endParaRPr lang="en-US" altLang="ko-KR" sz="1200" dirty="0"/>
              </a:p>
            </p:txBody>
          </p:sp>
        </mc:Choice>
        <mc:Fallback xmlns="">
          <p:sp>
            <p:nvSpPr>
              <p:cNvPr id="2" name="TextBox 1">
                <a:extLst>
                  <a:ext uri="{FF2B5EF4-FFF2-40B4-BE49-F238E27FC236}">
                    <a16:creationId xmlns:a16="http://schemas.microsoft.com/office/drawing/2014/main" id="{04D32EA6-6DB3-46E9-9D09-34328E4E94B7}"/>
                  </a:ext>
                </a:extLst>
              </p:cNvPr>
              <p:cNvSpPr txBox="1">
                <a:spLocks noRot="1" noChangeAspect="1" noMove="1" noResize="1" noEditPoints="1" noAdjustHandles="1" noChangeArrowheads="1" noChangeShapeType="1" noTextEdit="1"/>
              </p:cNvSpPr>
              <p:nvPr/>
            </p:nvSpPr>
            <p:spPr>
              <a:xfrm>
                <a:off x="1705882" y="2468007"/>
                <a:ext cx="5255358" cy="453650"/>
              </a:xfrm>
              <a:prstGeom prst="rect">
                <a:avLst/>
              </a:prstGeom>
              <a:blipFill>
                <a:blip r:embed="rId2"/>
                <a:stretch>
                  <a:fillRect b="-6757"/>
                </a:stretch>
              </a:blipFill>
            </p:spPr>
            <p:txBody>
              <a:bodyPr/>
              <a:lstStyle/>
              <a:p>
                <a:r>
                  <a:rPr lang="ko-KR" altLang="en-US">
                    <a:noFill/>
                  </a:rPr>
                  <a:t> </a:t>
                </a:r>
              </a:p>
            </p:txBody>
          </p:sp>
        </mc:Fallback>
      </mc:AlternateContent>
      <p:sp>
        <p:nvSpPr>
          <p:cNvPr id="3" name="사각형: 모서리가 접힌 도형 2">
            <a:extLst>
              <a:ext uri="{FF2B5EF4-FFF2-40B4-BE49-F238E27FC236}">
                <a16:creationId xmlns:a16="http://schemas.microsoft.com/office/drawing/2014/main" xmlns="" id="{ED727CC8-0333-463C-AA2D-CB3751D7CC45}"/>
              </a:ext>
            </a:extLst>
          </p:cNvPr>
          <p:cNvSpPr/>
          <p:nvPr/>
        </p:nvSpPr>
        <p:spPr>
          <a:xfrm>
            <a:off x="4072407" y="1101296"/>
            <a:ext cx="710514" cy="85261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400" dirty="0">
              <a:solidFill>
                <a:schemeClr val="tx1"/>
              </a:solidFill>
            </a:endParaRPr>
          </a:p>
          <a:p>
            <a:r>
              <a:rPr lang="en-US" altLang="ko-KR" dirty="0">
                <a:solidFill>
                  <a:schemeClr val="tx1"/>
                </a:solidFill>
              </a:rPr>
              <a:t> The  2</a:t>
            </a:r>
          </a:p>
          <a:p>
            <a:r>
              <a:rPr lang="en-US" altLang="ko-KR" dirty="0">
                <a:solidFill>
                  <a:schemeClr val="tx1"/>
                </a:solidFill>
              </a:rPr>
              <a:t> And  2</a:t>
            </a:r>
          </a:p>
          <a:p>
            <a:r>
              <a:rPr lang="en-US" altLang="ko-KR" dirty="0">
                <a:solidFill>
                  <a:schemeClr val="tx1"/>
                </a:solidFill>
              </a:rPr>
              <a:t> </a:t>
            </a:r>
            <a:r>
              <a:rPr lang="en-US" altLang="ko-KR" dirty="0">
                <a:solidFill>
                  <a:srgbClr val="0000FF"/>
                </a:solidFill>
              </a:rPr>
              <a:t>Alice 2</a:t>
            </a:r>
            <a:endParaRPr lang="ko-KR" altLang="en-US" dirty="0">
              <a:solidFill>
                <a:srgbClr val="0000FF"/>
              </a:solidFill>
            </a:endParaRPr>
          </a:p>
        </p:txBody>
      </p:sp>
      <p:sp>
        <p:nvSpPr>
          <p:cNvPr id="6" name="사각형: 모서리가 접힌 도형 5">
            <a:extLst>
              <a:ext uri="{FF2B5EF4-FFF2-40B4-BE49-F238E27FC236}">
                <a16:creationId xmlns:a16="http://schemas.microsoft.com/office/drawing/2014/main" xmlns="" id="{7969BE46-AC93-44E7-A90F-765624D21344}"/>
              </a:ext>
            </a:extLst>
          </p:cNvPr>
          <p:cNvSpPr/>
          <p:nvPr/>
        </p:nvSpPr>
        <p:spPr>
          <a:xfrm>
            <a:off x="2842470" y="1101296"/>
            <a:ext cx="710514" cy="85261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400" dirty="0">
              <a:solidFill>
                <a:schemeClr val="tx1"/>
              </a:solidFill>
            </a:endParaRPr>
          </a:p>
          <a:p>
            <a:r>
              <a:rPr lang="en-US" altLang="ko-KR" dirty="0">
                <a:solidFill>
                  <a:schemeClr val="tx1"/>
                </a:solidFill>
              </a:rPr>
              <a:t> The  3</a:t>
            </a:r>
          </a:p>
          <a:p>
            <a:r>
              <a:rPr lang="en-US" altLang="ko-KR" dirty="0">
                <a:solidFill>
                  <a:schemeClr val="tx1"/>
                </a:solidFill>
              </a:rPr>
              <a:t> And  2</a:t>
            </a:r>
          </a:p>
          <a:p>
            <a:r>
              <a:rPr lang="en-US" altLang="ko-KR" dirty="0">
                <a:solidFill>
                  <a:schemeClr val="tx1"/>
                </a:solidFill>
              </a:rPr>
              <a:t> </a:t>
            </a:r>
            <a:r>
              <a:rPr lang="en-US" altLang="ko-KR" dirty="0">
                <a:solidFill>
                  <a:srgbClr val="FF0000"/>
                </a:solidFill>
              </a:rPr>
              <a:t>Cat 2</a:t>
            </a:r>
            <a:endParaRPr lang="ko-KR" altLang="en-US" dirty="0">
              <a:solidFill>
                <a:srgbClr val="FF0000"/>
              </a:solidFill>
            </a:endParaRPr>
          </a:p>
        </p:txBody>
      </p:sp>
      <p:sp>
        <p:nvSpPr>
          <p:cNvPr id="7" name="사각형: 모서리가 접힌 도형 6">
            <a:extLst>
              <a:ext uri="{FF2B5EF4-FFF2-40B4-BE49-F238E27FC236}">
                <a16:creationId xmlns:a16="http://schemas.microsoft.com/office/drawing/2014/main" xmlns="" id="{BC596838-409A-493D-835D-C7EEC2E3DBB8}"/>
              </a:ext>
            </a:extLst>
          </p:cNvPr>
          <p:cNvSpPr/>
          <p:nvPr/>
        </p:nvSpPr>
        <p:spPr>
          <a:xfrm>
            <a:off x="5302344" y="1101296"/>
            <a:ext cx="710514" cy="852616"/>
          </a:xfrm>
          <a:prstGeom prst="foldedCorne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400" dirty="0">
              <a:solidFill>
                <a:schemeClr val="tx1"/>
              </a:solidFill>
            </a:endParaRPr>
          </a:p>
          <a:p>
            <a:r>
              <a:rPr lang="en-US" altLang="ko-KR" dirty="0">
                <a:solidFill>
                  <a:schemeClr val="tx1"/>
                </a:solidFill>
              </a:rPr>
              <a:t> The  3</a:t>
            </a:r>
          </a:p>
          <a:p>
            <a:r>
              <a:rPr lang="en-US" altLang="ko-KR" dirty="0">
                <a:solidFill>
                  <a:schemeClr val="tx1"/>
                </a:solidFill>
              </a:rPr>
              <a:t> And  3</a:t>
            </a:r>
          </a:p>
          <a:p>
            <a:r>
              <a:rPr lang="en-US" altLang="ko-KR" dirty="0">
                <a:solidFill>
                  <a:srgbClr val="008000"/>
                </a:solidFill>
              </a:rPr>
              <a:t> Dog 2</a:t>
            </a:r>
            <a:endParaRPr lang="ko-KR" altLang="en-US" dirty="0">
              <a:solidFill>
                <a:srgbClr val="008000"/>
              </a:solidFill>
            </a:endParaRPr>
          </a:p>
        </p:txBody>
      </p:sp>
      <p:sp>
        <p:nvSpPr>
          <p:cNvPr id="4" name="TextBox 3">
            <a:extLst>
              <a:ext uri="{FF2B5EF4-FFF2-40B4-BE49-F238E27FC236}">
                <a16:creationId xmlns:a16="http://schemas.microsoft.com/office/drawing/2014/main" xmlns="" id="{C851A6DB-AFC2-4551-9BAF-BCC214B4E127}"/>
              </a:ext>
            </a:extLst>
          </p:cNvPr>
          <p:cNvSpPr txBox="1"/>
          <p:nvPr/>
        </p:nvSpPr>
        <p:spPr>
          <a:xfrm>
            <a:off x="2879540" y="1990986"/>
            <a:ext cx="3380468" cy="261610"/>
          </a:xfrm>
          <a:prstGeom prst="rect">
            <a:avLst/>
          </a:prstGeom>
          <a:noFill/>
        </p:spPr>
        <p:txBody>
          <a:bodyPr wrap="square" rtlCol="0">
            <a:spAutoFit/>
          </a:bodyPr>
          <a:lstStyle/>
          <a:p>
            <a:r>
              <a:rPr lang="en-US" altLang="ko-KR" sz="1100" dirty="0"/>
              <a:t>A</a:t>
            </a:r>
            <a:r>
              <a:rPr lang="ko-KR" altLang="en-US" sz="1100" dirty="0"/>
              <a:t>문서                              </a:t>
            </a:r>
            <a:r>
              <a:rPr lang="en-US" altLang="ko-KR" sz="1100" dirty="0"/>
              <a:t>B</a:t>
            </a:r>
            <a:r>
              <a:rPr lang="ko-KR" altLang="en-US" sz="1100" dirty="0"/>
              <a:t>문서                           </a:t>
            </a:r>
            <a:r>
              <a:rPr lang="en-US" altLang="ko-KR" sz="1100" dirty="0"/>
              <a:t>C</a:t>
            </a:r>
            <a:r>
              <a:rPr lang="ko-KR" altLang="en-US" sz="1100" dirty="0"/>
              <a:t>문서</a:t>
            </a:r>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xmlns="" id="{A52B5B57-7B76-4D1B-BCC9-5E07EAC257FC}"/>
                  </a:ext>
                </a:extLst>
              </p:cNvPr>
              <p:cNvGraphicFramePr>
                <a:graphicFrameLocks noGrp="1"/>
              </p:cNvGraphicFramePr>
              <p:nvPr>
                <p:extLst>
                  <p:ext uri="{D42A27DB-BD31-4B8C-83A1-F6EECF244321}">
                    <p14:modId xmlns:p14="http://schemas.microsoft.com/office/powerpoint/2010/main" val="2682194280"/>
                  </p:ext>
                </p:extLst>
              </p:nvPr>
            </p:nvGraphicFramePr>
            <p:xfrm>
              <a:off x="2170404" y="3137068"/>
              <a:ext cx="4803192" cy="1298424"/>
            </p:xfrm>
            <a:graphic>
              <a:graphicData uri="http://schemas.openxmlformats.org/drawingml/2006/table">
                <a:tbl>
                  <a:tblPr firstRow="1" bandRow="1">
                    <a:tableStyleId>{5C22544A-7EE6-4342-B048-85BDC9FD1C3A}</a:tableStyleId>
                  </a:tblPr>
                  <a:tblGrid>
                    <a:gridCol w="597996">
                      <a:extLst>
                        <a:ext uri="{9D8B030D-6E8A-4147-A177-3AD203B41FA5}">
                          <a16:colId xmlns:a16="http://schemas.microsoft.com/office/drawing/2014/main" xmlns="" val="20001"/>
                        </a:ext>
                      </a:extLst>
                    </a:gridCol>
                    <a:gridCol w="1492888">
                      <a:extLst>
                        <a:ext uri="{9D8B030D-6E8A-4147-A177-3AD203B41FA5}">
                          <a16:colId xmlns:a16="http://schemas.microsoft.com/office/drawing/2014/main" xmlns="" val="3745532159"/>
                        </a:ext>
                      </a:extLst>
                    </a:gridCol>
                    <a:gridCol w="1692876">
                      <a:extLst>
                        <a:ext uri="{9D8B030D-6E8A-4147-A177-3AD203B41FA5}">
                          <a16:colId xmlns:a16="http://schemas.microsoft.com/office/drawing/2014/main" xmlns="" val="64736446"/>
                        </a:ext>
                      </a:extLst>
                    </a:gridCol>
                    <a:gridCol w="1019432">
                      <a:extLst>
                        <a:ext uri="{9D8B030D-6E8A-4147-A177-3AD203B41FA5}">
                          <a16:colId xmlns:a16="http://schemas.microsoft.com/office/drawing/2014/main" xmlns="" val="1129777200"/>
                        </a:ext>
                      </a:extLst>
                    </a:gridCol>
                  </a:tblGrid>
                  <a:tr h="24720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chemeClr val="tx1"/>
                              </a:solidFill>
                              <a:effectLst/>
                              <a:latin typeface="Arial" panose="020B0604020202020204" pitchFamily="34" charset="0"/>
                            </a:rPr>
                            <a:t> A</a:t>
                          </a:r>
                          <a:r>
                            <a:rPr kumimoji="0" lang="ko-KR" altLang="en-US" sz="1200" b="0" i="0" u="none" strike="noStrike" cap="none" normalizeH="0" baseline="0" dirty="0">
                              <a:ln>
                                <a:noFill/>
                              </a:ln>
                              <a:solidFill>
                                <a:schemeClr val="tx1"/>
                              </a:solidFill>
                              <a:effectLst/>
                              <a:latin typeface="Arial" panose="020B0604020202020204" pitchFamily="34" charset="0"/>
                            </a:rPr>
                            <a:t>문서</a:t>
                          </a: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err="1">
                              <a:ln>
                                <a:noFill/>
                              </a:ln>
                              <a:solidFill>
                                <a:schemeClr val="tx1"/>
                              </a:solidFill>
                              <a:effectLst/>
                              <a:latin typeface="Arial" panose="020B0604020202020204" pitchFamily="34" charset="0"/>
                            </a:rPr>
                            <a:t>Tf</a:t>
                          </a: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err="1">
                              <a:ln>
                                <a:noFill/>
                              </a:ln>
                              <a:solidFill>
                                <a:schemeClr val="tx1"/>
                              </a:solidFill>
                              <a:effectLst/>
                              <a:latin typeface="Arial" panose="020B0604020202020204" pitchFamily="34" charset="0"/>
                            </a:rPr>
                            <a:t>Idf</a:t>
                          </a: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err="1">
                              <a:ln>
                                <a:noFill/>
                              </a:ln>
                              <a:solidFill>
                                <a:schemeClr val="tx1"/>
                              </a:solidFill>
                              <a:effectLst/>
                              <a:latin typeface="Arial" panose="020B0604020202020204" pitchFamily="34" charset="0"/>
                            </a:rPr>
                            <a:t>Tf-Idf</a:t>
                          </a: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350807">
                    <a:tc>
                      <a:txBody>
                        <a:bodyPr/>
                        <a:lstStyle/>
                        <a:p>
                          <a:pPr marL="0" marR="0" lvl="0" indent="0" algn="ctr"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1" dirty="0">
                              <a:solidFill>
                                <a:schemeClr val="tx1"/>
                              </a:solidFill>
                              <a:latin typeface="굴림" panose="020B0600000101010101" pitchFamily="50" charset="-127"/>
                              <a:ea typeface="굴림" panose="020B0600000101010101" pitchFamily="50" charset="-127"/>
                              <a:cs typeface="Tahoma" panose="020B0604030504040204" pitchFamily="34" charset="0"/>
                            </a:rPr>
                            <a:t> The </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dirty="0"/>
                            <a:t> 3/7 = </a:t>
                          </a:r>
                          <a:r>
                            <a:rPr lang="en-US" altLang="ko-KR" sz="1200" b="0" dirty="0">
                              <a:solidFill>
                                <a:srgbClr val="D92A6E"/>
                              </a:solidFill>
                            </a:rPr>
                            <a:t>0.42857</a:t>
                          </a:r>
                          <a:endParaRPr lang="en-US" altLang="ko-KR" sz="1200" b="0" dirty="0">
                            <a:solidFill>
                              <a:srgbClr val="D92A6E"/>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dirty="0"/>
                            <a:t> log</a:t>
                          </a:r>
                          <a14:m>
                            <m:oMath xmlns:m="http://schemas.openxmlformats.org/officeDocument/2006/math">
                              <m:f>
                                <m:fPr>
                                  <m:ctrlPr>
                                    <a:rPr lang="en-US" altLang="ko-KR" sz="1200" b="0" i="1" smtClean="0">
                                      <a:latin typeface="Cambria Math" panose="02040503050406030204" pitchFamily="18" charset="0"/>
                                    </a:rPr>
                                  </m:ctrlPr>
                                </m:fPr>
                                <m:num>
                                  <m:r>
                                    <a:rPr lang="en-US" altLang="ko-KR" sz="1200" b="0" i="1" smtClean="0">
                                      <a:latin typeface="Cambria Math" panose="02040503050406030204" pitchFamily="18" charset="0"/>
                                    </a:rPr>
                                    <m:t>3+1</m:t>
                                  </m:r>
                                </m:num>
                                <m:den>
                                  <m:r>
                                    <a:rPr lang="en-US" altLang="ko-KR" sz="1200" b="0" i="1" smtClean="0">
                                      <a:latin typeface="Cambria Math" panose="02040503050406030204" pitchFamily="18" charset="0"/>
                                    </a:rPr>
                                    <m:t>3</m:t>
                                  </m:r>
                                </m:den>
                              </m:f>
                            </m:oMath>
                          </a14:m>
                          <a:r>
                            <a:rPr lang="en-US" altLang="ko-KR" sz="1200" b="0" dirty="0"/>
                            <a:t> = 0.28768</a:t>
                          </a:r>
                          <a:endParaRPr lang="en-US" altLang="ko-KR" sz="1200" b="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dirty="0">
                              <a:solidFill>
                                <a:schemeClr val="tx1"/>
                              </a:solidFill>
                              <a:latin typeface="+mn-lt"/>
                              <a:ea typeface="굴림" panose="020B0600000101010101" pitchFamily="50" charset="-127"/>
                              <a:cs typeface="Tahoma" panose="020B0604030504040204" pitchFamily="34" charset="0"/>
                            </a:rPr>
                            <a:t> 0.123292</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350807">
                    <a:tc>
                      <a:txBody>
                        <a:bodyPr/>
                        <a:lstStyle/>
                        <a:p>
                          <a:pPr marL="0" marR="0" lvl="0" indent="0" algn="ctr"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rPr>
                            <a:t> And</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dirty="0"/>
                            <a:t> 2/7 = 0.28571</a:t>
                          </a:r>
                          <a:endParaRPr lang="en-US" altLang="ko-KR" sz="1200" b="0"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dirty="0"/>
                            <a:t> log</a:t>
                          </a:r>
                          <a14:m>
                            <m:oMath xmlns:m="http://schemas.openxmlformats.org/officeDocument/2006/math">
                              <m:f>
                                <m:fPr>
                                  <m:ctrlPr>
                                    <a:rPr lang="en-US" altLang="ko-KR" sz="1200" b="0" i="1">
                                      <a:latin typeface="Cambria Math" panose="02040503050406030204" pitchFamily="18" charset="0"/>
                                    </a:rPr>
                                  </m:ctrlPr>
                                </m:fPr>
                                <m:num>
                                  <m:r>
                                    <a:rPr lang="en-US" altLang="ko-KR" sz="1200" b="0" i="1" smtClean="0">
                                      <a:latin typeface="Cambria Math" panose="02040503050406030204" pitchFamily="18" charset="0"/>
                                    </a:rPr>
                                    <m:t>3+1</m:t>
                                  </m:r>
                                </m:num>
                                <m:den>
                                  <m:r>
                                    <a:rPr lang="en-US" altLang="ko-KR" sz="1200" b="0" i="1" smtClean="0">
                                      <a:latin typeface="Cambria Math" panose="02040503050406030204" pitchFamily="18" charset="0"/>
                                    </a:rPr>
                                    <m:t>3</m:t>
                                  </m:r>
                                </m:den>
                              </m:f>
                            </m:oMath>
                          </a14:m>
                          <a:r>
                            <a:rPr lang="en-US" altLang="ko-KR" sz="1200" b="0" dirty="0"/>
                            <a:t> = 0.28768</a:t>
                          </a:r>
                          <a:endParaRPr lang="en-US" altLang="ko-KR" sz="1200" b="0"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i="0" dirty="0">
                              <a:solidFill>
                                <a:schemeClr val="tx1"/>
                              </a:solidFill>
                              <a:latin typeface="+mn-lt"/>
                              <a:ea typeface="굴림" panose="020B0600000101010101" pitchFamily="50" charset="-127"/>
                              <a:cs typeface="Tahoma" panose="020B0604030504040204" pitchFamily="34" charset="0"/>
                            </a:rPr>
                            <a:t> 0.082195</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349606">
                    <a:tc>
                      <a:txBody>
                        <a:bodyPr/>
                        <a:lstStyle/>
                        <a:p>
                          <a:pPr marL="0" marR="0" lvl="0" indent="0" algn="ctr"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en-US" altLang="ko-KR" sz="1200" b="1" dirty="0">
                              <a:solidFill>
                                <a:srgbClr val="FF0000"/>
                              </a:solidFill>
                              <a:latin typeface="굴림" panose="020B0600000101010101" pitchFamily="50" charset="-127"/>
                              <a:ea typeface="굴림" panose="020B0600000101010101" pitchFamily="50" charset="-127"/>
                              <a:cs typeface="Tahoma" panose="020B0604030504040204" pitchFamily="34" charset="0"/>
                            </a:rPr>
                            <a:t>Cat</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0" dirty="0"/>
                            <a:t> </a:t>
                          </a:r>
                          <a:r>
                            <a:rPr lang="en-US" altLang="ko-KR" sz="1200" b="0" dirty="0">
                              <a:solidFill>
                                <a:srgbClr val="FF0000"/>
                              </a:solidFill>
                            </a:rPr>
                            <a:t>2/7</a:t>
                          </a:r>
                          <a:r>
                            <a:rPr lang="en-US" altLang="ko-KR" sz="1200" b="0" dirty="0"/>
                            <a:t> = 0.28571</a:t>
                          </a:r>
                          <a:endParaRPr lang="en-US" altLang="ko-KR" sz="1200" b="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dirty="0"/>
                            <a:t> </a:t>
                          </a:r>
                          <a:r>
                            <a:rPr lang="en-US" altLang="ko-KR" sz="1200" b="0" dirty="0">
                              <a:solidFill>
                                <a:srgbClr val="FF0000"/>
                              </a:solidFill>
                            </a:rPr>
                            <a:t>log</a:t>
                          </a:r>
                          <a14:m>
                            <m:oMath xmlns:m="http://schemas.openxmlformats.org/officeDocument/2006/math">
                              <m:f>
                                <m:fPr>
                                  <m:ctrlPr>
                                    <a:rPr lang="en-US" altLang="ko-KR" sz="1200" b="0" i="1">
                                      <a:solidFill>
                                        <a:srgbClr val="FF0000"/>
                                      </a:solidFill>
                                      <a:latin typeface="Cambria Math" panose="02040503050406030204" pitchFamily="18" charset="0"/>
                                    </a:rPr>
                                  </m:ctrlPr>
                                </m:fPr>
                                <m:num>
                                  <m:r>
                                    <a:rPr lang="en-US" altLang="ko-KR" sz="1200" b="0" i="1" smtClean="0">
                                      <a:solidFill>
                                        <a:srgbClr val="FF0000"/>
                                      </a:solidFill>
                                      <a:latin typeface="Cambria Math" panose="02040503050406030204" pitchFamily="18" charset="0"/>
                                    </a:rPr>
                                    <m:t>3+1</m:t>
                                  </m:r>
                                </m:num>
                                <m:den>
                                  <m:r>
                                    <a:rPr lang="en-US" altLang="ko-KR" sz="1200" b="0" i="1" smtClean="0">
                                      <a:solidFill>
                                        <a:srgbClr val="FF0000"/>
                                      </a:solidFill>
                                      <a:latin typeface="Cambria Math" panose="02040503050406030204" pitchFamily="18" charset="0"/>
                                    </a:rPr>
                                    <m:t>1</m:t>
                                  </m:r>
                                </m:den>
                              </m:f>
                            </m:oMath>
                          </a14:m>
                          <a:r>
                            <a:rPr lang="en-US" altLang="ko-KR" sz="1200" b="0" dirty="0">
                              <a:solidFill>
                                <a:srgbClr val="FF0000"/>
                              </a:solidFill>
                            </a:rPr>
                            <a:t> </a:t>
                          </a:r>
                          <a:r>
                            <a:rPr lang="en-US" altLang="ko-KR" sz="1200" b="0" dirty="0"/>
                            <a:t>= </a:t>
                          </a:r>
                          <a:r>
                            <a:rPr lang="en-US" altLang="ko-KR" sz="1200" b="0" dirty="0">
                              <a:solidFill>
                                <a:srgbClr val="D92A6E"/>
                              </a:solidFill>
                            </a:rPr>
                            <a:t>1.38629</a:t>
                          </a:r>
                          <a:endParaRPr lang="en-US" altLang="ko-KR" sz="1200" b="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0" dirty="0">
                              <a:solidFill>
                                <a:srgbClr val="D92A6E"/>
                              </a:solidFill>
                              <a:latin typeface="+mn-lt"/>
                              <a:ea typeface="굴림" panose="020B0600000101010101" pitchFamily="50" charset="-127"/>
                              <a:cs typeface="Tahoma" panose="020B0604030504040204" pitchFamily="34" charset="0"/>
                            </a:rPr>
                            <a:t> 0.396084</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mc:Choice>
        <mc:Fallback xmlns="">
          <p:graphicFrame>
            <p:nvGraphicFramePr>
              <p:cNvPr id="9" name="표 8">
                <a:extLst>
                  <a:ext uri="{FF2B5EF4-FFF2-40B4-BE49-F238E27FC236}">
                    <a16:creationId xmlns:a16="http://schemas.microsoft.com/office/drawing/2014/main" id="{A52B5B57-7B76-4D1B-BCC9-5E07EAC257FC}"/>
                  </a:ext>
                </a:extLst>
              </p:cNvPr>
              <p:cNvGraphicFramePr>
                <a:graphicFrameLocks noGrp="1"/>
              </p:cNvGraphicFramePr>
              <p:nvPr>
                <p:extLst>
                  <p:ext uri="{D42A27DB-BD31-4B8C-83A1-F6EECF244321}">
                    <p14:modId xmlns:p14="http://schemas.microsoft.com/office/powerpoint/2010/main" val="2682194280"/>
                  </p:ext>
                </p:extLst>
              </p:nvPr>
            </p:nvGraphicFramePr>
            <p:xfrm>
              <a:off x="2170404" y="3137068"/>
              <a:ext cx="4803192" cy="1298424"/>
            </p:xfrm>
            <a:graphic>
              <a:graphicData uri="http://schemas.openxmlformats.org/drawingml/2006/table">
                <a:tbl>
                  <a:tblPr firstRow="1" bandRow="1">
                    <a:tableStyleId>{5C22544A-7EE6-4342-B048-85BDC9FD1C3A}</a:tableStyleId>
                  </a:tblPr>
                  <a:tblGrid>
                    <a:gridCol w="597996">
                      <a:extLst>
                        <a:ext uri="{9D8B030D-6E8A-4147-A177-3AD203B41FA5}">
                          <a16:colId xmlns:a16="http://schemas.microsoft.com/office/drawing/2014/main" val="20001"/>
                        </a:ext>
                      </a:extLst>
                    </a:gridCol>
                    <a:gridCol w="1492888">
                      <a:extLst>
                        <a:ext uri="{9D8B030D-6E8A-4147-A177-3AD203B41FA5}">
                          <a16:colId xmlns:a16="http://schemas.microsoft.com/office/drawing/2014/main" val="3745532159"/>
                        </a:ext>
                      </a:extLst>
                    </a:gridCol>
                    <a:gridCol w="1692876">
                      <a:extLst>
                        <a:ext uri="{9D8B030D-6E8A-4147-A177-3AD203B41FA5}">
                          <a16:colId xmlns:a16="http://schemas.microsoft.com/office/drawing/2014/main" val="64736446"/>
                        </a:ext>
                      </a:extLst>
                    </a:gridCol>
                    <a:gridCol w="1019432">
                      <a:extLst>
                        <a:ext uri="{9D8B030D-6E8A-4147-A177-3AD203B41FA5}">
                          <a16:colId xmlns:a16="http://schemas.microsoft.com/office/drawing/2014/main" val="1129777200"/>
                        </a:ext>
                      </a:extLst>
                    </a:gridCol>
                  </a:tblGrid>
                  <a:tr h="24720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chemeClr val="tx1"/>
                              </a:solidFill>
                              <a:effectLst/>
                              <a:latin typeface="Arial" panose="020B0604020202020204" pitchFamily="34" charset="0"/>
                            </a:rPr>
                            <a:t> A</a:t>
                          </a:r>
                          <a:r>
                            <a:rPr kumimoji="0" lang="ko-KR" altLang="en-US" sz="1200" b="0" i="0" u="none" strike="noStrike" cap="none" normalizeH="0" baseline="0" dirty="0">
                              <a:ln>
                                <a:noFill/>
                              </a:ln>
                              <a:solidFill>
                                <a:schemeClr val="tx1"/>
                              </a:solidFill>
                              <a:effectLst/>
                              <a:latin typeface="Arial" panose="020B0604020202020204" pitchFamily="34" charset="0"/>
                            </a:rPr>
                            <a:t>문서</a:t>
                          </a: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err="1">
                              <a:ln>
                                <a:noFill/>
                              </a:ln>
                              <a:solidFill>
                                <a:schemeClr val="tx1"/>
                              </a:solidFill>
                              <a:effectLst/>
                              <a:latin typeface="Arial" panose="020B0604020202020204" pitchFamily="34" charset="0"/>
                            </a:rPr>
                            <a:t>Tf</a:t>
                          </a: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err="1">
                              <a:ln>
                                <a:noFill/>
                              </a:ln>
                              <a:solidFill>
                                <a:schemeClr val="tx1"/>
                              </a:solidFill>
                              <a:effectLst/>
                              <a:latin typeface="Arial" panose="020B0604020202020204" pitchFamily="34" charset="0"/>
                            </a:rPr>
                            <a:t>Idf</a:t>
                          </a: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err="1">
                              <a:ln>
                                <a:noFill/>
                              </a:ln>
                              <a:solidFill>
                                <a:schemeClr val="tx1"/>
                              </a:solidFill>
                              <a:effectLst/>
                              <a:latin typeface="Arial" panose="020B0604020202020204" pitchFamily="34" charset="0"/>
                            </a:rPr>
                            <a:t>Tf-Idf</a:t>
                          </a: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0807">
                    <a:tc>
                      <a:txBody>
                        <a:bodyPr/>
                        <a:lstStyle/>
                        <a:p>
                          <a:pPr marL="0" marR="0" lvl="0" indent="0" algn="ctr"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1" dirty="0">
                              <a:solidFill>
                                <a:schemeClr val="tx1"/>
                              </a:solidFill>
                              <a:latin typeface="굴림" panose="020B0600000101010101" pitchFamily="50" charset="-127"/>
                              <a:ea typeface="굴림" panose="020B0600000101010101" pitchFamily="50" charset="-127"/>
                              <a:cs typeface="Tahoma" panose="020B0604030504040204" pitchFamily="34" charset="0"/>
                            </a:rPr>
                            <a:t> The </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dirty="0"/>
                            <a:t> 3/7 = </a:t>
                          </a:r>
                          <a:r>
                            <a:rPr lang="en-US" altLang="ko-KR" sz="1200" b="0" dirty="0">
                              <a:solidFill>
                                <a:srgbClr val="D92A6E"/>
                              </a:solidFill>
                            </a:rPr>
                            <a:t>0.42857</a:t>
                          </a:r>
                          <a:endParaRPr lang="en-US" altLang="ko-KR" sz="1200" b="0" dirty="0">
                            <a:solidFill>
                              <a:srgbClr val="D92A6E"/>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blipFill>
                          <a:blip r:embed="rId3"/>
                          <a:stretch>
                            <a:fillRect l="-123741" t="-75862" r="-60791" b="-206897"/>
                          </a:stretch>
                        </a:blipFill>
                      </a:tcPr>
                    </a:tc>
                    <a:tc>
                      <a:txBody>
                        <a:bodyPr/>
                        <a:lstStyle/>
                        <a:p>
                          <a:pPr algn="ctr"/>
                          <a:r>
                            <a:rPr lang="en-US" altLang="ko-KR" sz="1200" b="0" dirty="0">
                              <a:solidFill>
                                <a:schemeClr val="tx1"/>
                              </a:solidFill>
                              <a:latin typeface="+mn-lt"/>
                              <a:ea typeface="굴림" panose="020B0600000101010101" pitchFamily="50" charset="-127"/>
                              <a:cs typeface="Tahoma" panose="020B0604030504040204" pitchFamily="34" charset="0"/>
                            </a:rPr>
                            <a:t> 0.123292</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0807">
                    <a:tc>
                      <a:txBody>
                        <a:bodyPr/>
                        <a:lstStyle/>
                        <a:p>
                          <a:pPr marL="0" marR="0" lvl="0" indent="0" algn="ctr" defTabSz="914400"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1" i="0" dirty="0">
                              <a:solidFill>
                                <a:schemeClr val="tx1"/>
                              </a:solidFill>
                              <a:latin typeface="굴림" panose="020B0600000101010101" pitchFamily="50" charset="-127"/>
                              <a:ea typeface="굴림" panose="020B0600000101010101" pitchFamily="50" charset="-127"/>
                              <a:cs typeface="Tahoma" panose="020B0604030504040204" pitchFamily="34" charset="0"/>
                            </a:rPr>
                            <a:t> And</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ko-KR" sz="1200" b="0" dirty="0"/>
                            <a:t> 2/7 = 0.28571</a:t>
                          </a:r>
                          <a:endParaRPr lang="en-US" altLang="ko-KR" sz="1200" b="0"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blipFill>
                          <a:blip r:embed="rId3"/>
                          <a:stretch>
                            <a:fillRect l="-123741" t="-178947" r="-60791" b="-110526"/>
                          </a:stretch>
                        </a:blipFill>
                      </a:tcPr>
                    </a:tc>
                    <a:tc>
                      <a:txBody>
                        <a:bodyPr/>
                        <a:lstStyle/>
                        <a:p>
                          <a:pPr algn="ctr"/>
                          <a:r>
                            <a:rPr lang="en-US" altLang="ko-KR" sz="1200" b="0" i="0" dirty="0">
                              <a:solidFill>
                                <a:schemeClr val="tx1"/>
                              </a:solidFill>
                              <a:latin typeface="+mn-lt"/>
                              <a:ea typeface="굴림" panose="020B0600000101010101" pitchFamily="50" charset="-127"/>
                              <a:cs typeface="Tahoma" panose="020B0604030504040204" pitchFamily="34" charset="0"/>
                            </a:rPr>
                            <a:t> 0.082195</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49606">
                    <a:tc>
                      <a:txBody>
                        <a:bodyPr/>
                        <a:lstStyle/>
                        <a:p>
                          <a:pPr marL="0" marR="0" lvl="0" indent="0" algn="ctr"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en-US" altLang="ko-KR" sz="1200" b="1" dirty="0">
                              <a:solidFill>
                                <a:srgbClr val="FF0000"/>
                              </a:solidFill>
                              <a:latin typeface="굴림" panose="020B0600000101010101" pitchFamily="50" charset="-127"/>
                              <a:ea typeface="굴림" panose="020B0600000101010101" pitchFamily="50" charset="-127"/>
                              <a:cs typeface="Tahoma" panose="020B0604030504040204" pitchFamily="34" charset="0"/>
                            </a:rPr>
                            <a:t>Cat</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0" dirty="0"/>
                            <a:t> </a:t>
                          </a:r>
                          <a:r>
                            <a:rPr lang="en-US" altLang="ko-KR" sz="1200" b="0" dirty="0">
                              <a:solidFill>
                                <a:srgbClr val="FF0000"/>
                              </a:solidFill>
                            </a:rPr>
                            <a:t>2/7</a:t>
                          </a:r>
                          <a:r>
                            <a:rPr lang="en-US" altLang="ko-KR" sz="1200" b="0" dirty="0"/>
                            <a:t> = 0.28571</a:t>
                          </a:r>
                          <a:endParaRPr lang="en-US" altLang="ko-KR" sz="1200" b="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blipFill>
                          <a:blip r:embed="rId3"/>
                          <a:stretch>
                            <a:fillRect l="-123741" t="-274138" r="-60791" b="-8621"/>
                          </a:stretch>
                        </a:blipFill>
                      </a:tcPr>
                    </a:tc>
                    <a:tc>
                      <a:txBody>
                        <a:bodyPr/>
                        <a:lstStyle/>
                        <a:p>
                          <a:pPr marL="0" marR="0" lvl="0" indent="0" algn="ctr"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200" b="0" dirty="0">
                              <a:solidFill>
                                <a:srgbClr val="D92A6E"/>
                              </a:solidFill>
                              <a:latin typeface="+mn-lt"/>
                              <a:ea typeface="굴림" panose="020B0600000101010101" pitchFamily="50" charset="-127"/>
                              <a:cs typeface="Tahoma" panose="020B0604030504040204" pitchFamily="34" charset="0"/>
                            </a:rPr>
                            <a:t> 0.396084</a:t>
                          </a:r>
                        </a:p>
                      </a:txBody>
                      <a:tcPr marL="0" marR="90000" marT="0" marB="0" anchor="ctr">
                        <a:lnL w="9525" cap="flat" cmpd="sng" algn="ctr">
                          <a:solidFill>
                            <a:srgbClr val="893DF9"/>
                          </a:solidFill>
                          <a:prstDash val="solid"/>
                          <a:round/>
                          <a:headEnd type="none" w="med" len="med"/>
                          <a:tailEnd type="none" w="med" len="med"/>
                        </a:lnL>
                        <a:lnR w="9525" cap="flat" cmpd="sng" algn="ctr">
                          <a:solidFill>
                            <a:srgbClr val="893DF9"/>
                          </a:solidFill>
                          <a:prstDash val="solid"/>
                          <a:round/>
                          <a:headEnd type="none" w="med" len="med"/>
                          <a:tailEnd type="none" w="med" len="med"/>
                        </a:lnR>
                        <a:lnT w="9525" cap="flat" cmpd="sng" algn="ctr">
                          <a:solidFill>
                            <a:srgbClr val="893DF9"/>
                          </a:solidFill>
                          <a:prstDash val="solid"/>
                          <a:round/>
                          <a:headEnd type="none" w="med" len="med"/>
                          <a:tailEnd type="none" w="med" len="med"/>
                        </a:lnT>
                        <a:lnB w="9525" cap="flat" cmpd="sng" algn="ctr">
                          <a:solidFill>
                            <a:srgbClr val="893DF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mc:Fallback>
      </mc:AlternateContent>
      <p:sp>
        <p:nvSpPr>
          <p:cNvPr id="10" name="TextBox 9">
            <a:extLst>
              <a:ext uri="{FF2B5EF4-FFF2-40B4-BE49-F238E27FC236}">
                <a16:creationId xmlns:a16="http://schemas.microsoft.com/office/drawing/2014/main" xmlns="" id="{F51761B4-9454-42A2-B2FC-2FF15B255436}"/>
              </a:ext>
            </a:extLst>
          </p:cNvPr>
          <p:cNvSpPr txBox="1"/>
          <p:nvPr/>
        </p:nvSpPr>
        <p:spPr>
          <a:xfrm>
            <a:off x="607216" y="417924"/>
            <a:ext cx="6104238" cy="338554"/>
          </a:xfrm>
          <a:prstGeom prst="rect">
            <a:avLst/>
          </a:prstGeom>
          <a:noFill/>
        </p:spPr>
        <p:txBody>
          <a:bodyPr wrap="square" rtlCol="0">
            <a:spAutoFit/>
          </a:bodyPr>
          <a:lstStyle/>
          <a:p>
            <a:r>
              <a:rPr lang="en-US" altLang="ko-KR" sz="1600" b="1" dirty="0">
                <a:solidFill>
                  <a:srgbClr val="D92A6E"/>
                </a:solidFill>
                <a:latin typeface="Helvetica Neue"/>
              </a:rPr>
              <a:t>TF-IDF  </a:t>
            </a:r>
            <a:r>
              <a:rPr lang="en-US" altLang="ko-KR" sz="1600" dirty="0">
                <a:solidFill>
                  <a:srgbClr val="D92A6E"/>
                </a:solidFill>
                <a:latin typeface="Arial" panose="020B0604020202020204" pitchFamily="34" charset="0"/>
              </a:rPr>
              <a:t>(Term Frequency - Inverse Document Frequency)</a:t>
            </a:r>
            <a:endParaRPr lang="ko-KR" altLang="en-US" sz="1400" dirty="0"/>
          </a:p>
        </p:txBody>
      </p:sp>
    </p:spTree>
    <p:extLst>
      <p:ext uri="{BB962C8B-B14F-4D97-AF65-F5344CB8AC3E}">
        <p14:creationId xmlns:p14="http://schemas.microsoft.com/office/powerpoint/2010/main" val="37269031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31CAD454-D4A5-4EC5-B27D-65A8B0F2367E}"/>
              </a:ext>
            </a:extLst>
          </p:cNvPr>
          <p:cNvSpPr txBox="1"/>
          <p:nvPr/>
        </p:nvSpPr>
        <p:spPr>
          <a:xfrm>
            <a:off x="403460" y="562240"/>
            <a:ext cx="1852575" cy="531364"/>
          </a:xfrm>
          <a:prstGeom prst="rect">
            <a:avLst/>
          </a:prstGeom>
          <a:solidFill>
            <a:schemeClr val="bg1"/>
          </a:solidFill>
        </p:spPr>
        <p:txBody>
          <a:bodyPr wrap="square" rtlCol="0">
            <a:spAutoFit/>
          </a:bodyPr>
          <a:lstStyle/>
          <a:p>
            <a:pPr>
              <a:buClr>
                <a:srgbClr val="6600FF"/>
              </a:buClr>
            </a:pPr>
            <a:r>
              <a:rPr lang="en-US" altLang="ko-KR"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TestData</a:t>
            </a:r>
            <a:endParaRPr lang="en-US" altLang="ko-KR" sz="2000" dirty="0">
              <a:solidFill>
                <a:srgbClr val="D92A6E"/>
              </a:solidFill>
            </a:endParaRPr>
          </a:p>
          <a:p>
            <a:endParaRPr lang="ko-KR" altLang="en-US" sz="853" dirty="0">
              <a:solidFill>
                <a:srgbClr val="D92A6E"/>
              </a:solidFill>
            </a:endParaRPr>
          </a:p>
        </p:txBody>
      </p:sp>
      <p:sp>
        <p:nvSpPr>
          <p:cNvPr id="7" name="TextBox 6">
            <a:extLst>
              <a:ext uri="{FF2B5EF4-FFF2-40B4-BE49-F238E27FC236}">
                <a16:creationId xmlns:a16="http://schemas.microsoft.com/office/drawing/2014/main" xmlns="" id="{A2EE243E-0F22-4C8D-AE0B-1967F08DF548}"/>
              </a:ext>
            </a:extLst>
          </p:cNvPr>
          <p:cNvSpPr txBox="1"/>
          <p:nvPr/>
        </p:nvSpPr>
        <p:spPr>
          <a:xfrm>
            <a:off x="3041466" y="3886187"/>
            <a:ext cx="5668182" cy="738664"/>
          </a:xfrm>
          <a:prstGeom prst="rect">
            <a:avLst/>
          </a:prstGeom>
          <a:solidFill>
            <a:schemeClr val="bg1"/>
          </a:solidFill>
        </p:spPr>
        <p:txBody>
          <a:bodyPr wrap="square" rtlCol="0">
            <a:spAutoFit/>
          </a:bodyPr>
          <a:lstStyle/>
          <a:p>
            <a:pPr marL="173572" indent="-173572">
              <a:buClr>
                <a:srgbClr val="6600FF"/>
              </a:buClr>
              <a:buFont typeface="Wingdings" panose="05000000000000000000" pitchFamily="2" charset="2"/>
              <a:buChar char="§"/>
            </a:pP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25,000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건의 </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IMDB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영화 리뷰 데이터</a:t>
            </a:r>
            <a:endPar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endParaRPr>
          </a:p>
          <a:p>
            <a:pPr marL="173572" indent="-173572">
              <a:buClr>
                <a:srgbClr val="6600FF"/>
              </a:buClr>
              <a:buFont typeface="Wingdings" panose="05000000000000000000" pitchFamily="2" charset="2"/>
              <a:buChar char="§"/>
            </a:pP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id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 </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review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로 구성 </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 </a:t>
            </a:r>
            <a:r>
              <a:rPr lang="en-US" altLang="ko-KR" sz="1400" b="1" u="sng" dirty="0">
                <a:solidFill>
                  <a:srgbClr val="D92A6E"/>
                </a:solidFill>
                <a:latin typeface="굴림" panose="020B0600000101010101" pitchFamily="50" charset="-127"/>
                <a:ea typeface="굴림" panose="020B0600000101010101" pitchFamily="50" charset="-127"/>
                <a:cs typeface="Tahoma" panose="020B0604030504040204" pitchFamily="34" charset="0"/>
              </a:rPr>
              <a:t>sentiment(</a:t>
            </a:r>
            <a:r>
              <a:rPr lang="ko-KR" altLang="en-US" sz="1400" b="1" u="sng" dirty="0">
                <a:solidFill>
                  <a:srgbClr val="D92A6E"/>
                </a:solidFill>
                <a:latin typeface="굴림" panose="020B0600000101010101" pitchFamily="50" charset="-127"/>
                <a:ea typeface="굴림" panose="020B0600000101010101" pitchFamily="50" charset="-127"/>
                <a:cs typeface="Tahoma" panose="020B0604030504040204" pitchFamily="34" charset="0"/>
              </a:rPr>
              <a:t>감정</a:t>
            </a:r>
            <a:r>
              <a:rPr lang="en-US" altLang="ko-KR" sz="1400" b="1" u="sng"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ko-KR" altLang="en-US" sz="1400" b="1" u="sng" dirty="0">
                <a:solidFill>
                  <a:srgbClr val="D92A6E"/>
                </a:solidFill>
                <a:latin typeface="굴림" panose="020B0600000101010101" pitchFamily="50" charset="-127"/>
                <a:ea typeface="굴림" panose="020B0600000101010101" pitchFamily="50" charset="-127"/>
                <a:cs typeface="Tahoma" panose="020B0604030504040204" pitchFamily="34" charset="0"/>
              </a:rPr>
              <a:t>데이터가 없음</a:t>
            </a:r>
            <a:endParaRPr lang="en-US" altLang="ko-KR" sz="1400" b="1" u="sng"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marL="173572" indent="-173572">
              <a:buClr>
                <a:srgbClr val="6600FF"/>
              </a:buClr>
              <a:buFont typeface="Wingdings" panose="05000000000000000000" pitchFamily="2" charset="2"/>
              <a:buChar char="§"/>
            </a:pP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html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태그 </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&lt;</a:t>
            </a:r>
            <a:r>
              <a:rPr lang="en-US" altLang="ko-KR" sz="1400" b="1" dirty="0" err="1">
                <a:solidFill>
                  <a:srgbClr val="611CA1"/>
                </a:solidFill>
                <a:latin typeface="굴림" panose="020B0600000101010101" pitchFamily="50" charset="-127"/>
                <a:ea typeface="굴림" panose="020B0600000101010101" pitchFamily="50" charset="-127"/>
                <a:cs typeface="Tahoma" panose="020B0604030504040204" pitchFamily="34" charset="0"/>
              </a:rPr>
              <a:t>br</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/&gt;, </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쉼표</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 마침표</a:t>
            </a:r>
            <a:r>
              <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r>
              <a:rPr lang="ko-KR" altLang="en-US" sz="1400" b="1" dirty="0">
                <a:solidFill>
                  <a:srgbClr val="611CA1"/>
                </a:solidFill>
                <a:latin typeface="굴림" panose="020B0600000101010101" pitchFamily="50" charset="-127"/>
                <a:ea typeface="굴림" panose="020B0600000101010101" pitchFamily="50" charset="-127"/>
                <a:cs typeface="Tahoma" panose="020B0604030504040204" pitchFamily="34" charset="0"/>
              </a:rPr>
              <a:t> 물음표 </a:t>
            </a:r>
            <a:endParaRPr lang="en-US" altLang="ko-KR" sz="1400" b="1" dirty="0">
              <a:solidFill>
                <a:srgbClr val="611CA1"/>
              </a:solidFill>
              <a:latin typeface="굴림" panose="020B0600000101010101" pitchFamily="50" charset="-127"/>
              <a:ea typeface="굴림" panose="020B0600000101010101" pitchFamily="50" charset="-127"/>
              <a:cs typeface="Tahoma" panose="020B0604030504040204" pitchFamily="34" charset="0"/>
            </a:endParaRPr>
          </a:p>
        </p:txBody>
      </p:sp>
      <p:sp>
        <p:nvSpPr>
          <p:cNvPr id="2" name="직사각형 1">
            <a:extLst>
              <a:ext uri="{FF2B5EF4-FFF2-40B4-BE49-F238E27FC236}">
                <a16:creationId xmlns:a16="http://schemas.microsoft.com/office/drawing/2014/main" xmlns="" id="{63B88B2C-36FE-4D80-BC33-39769EB6740A}"/>
              </a:ext>
            </a:extLst>
          </p:cNvPr>
          <p:cNvSpPr/>
          <p:nvPr/>
        </p:nvSpPr>
        <p:spPr>
          <a:xfrm>
            <a:off x="2330281" y="397762"/>
            <a:ext cx="6410259" cy="3323987"/>
          </a:xfrm>
          <a:prstGeom prst="rect">
            <a:avLst/>
          </a:prstGeom>
          <a:ln>
            <a:solidFill>
              <a:srgbClr val="020322"/>
            </a:solidFill>
          </a:ln>
        </p:spPr>
        <p:txBody>
          <a:bodyPr wrap="square">
            <a:spAutoFit/>
          </a:bodyPr>
          <a:lstStyle/>
          <a:p>
            <a:r>
              <a:rPr lang="ko-KR" altLang="en-US" sz="1400" dirty="0" err="1"/>
              <a:t>id</a:t>
            </a:r>
            <a:r>
              <a:rPr lang="ko-KR" altLang="en-US" sz="1400" dirty="0"/>
              <a:t>	                </a:t>
            </a:r>
            <a:r>
              <a:rPr lang="ko-KR" altLang="en-US" sz="1400" dirty="0" err="1"/>
              <a:t>review</a:t>
            </a:r>
            <a:endParaRPr lang="en-US" altLang="ko-KR" sz="1400" dirty="0"/>
          </a:p>
          <a:p>
            <a:r>
              <a:rPr lang="en-US" altLang="ko-KR" sz="1400" dirty="0"/>
              <a:t>"7186_2"	“Afraid of the Dark left me with the impression that several different screenplays were written, all too short for a feature length film, then spliced together clumsily into this Frankenstein's monster.&lt;</a:t>
            </a:r>
            <a:r>
              <a:rPr lang="en-US" altLang="ko-KR" sz="1400" dirty="0" err="1"/>
              <a:t>br</a:t>
            </a:r>
            <a:r>
              <a:rPr lang="en-US" altLang="ko-KR" sz="1400" dirty="0"/>
              <a:t> /&gt;&lt;</a:t>
            </a:r>
            <a:r>
              <a:rPr lang="en-US" altLang="ko-KR" sz="1400" dirty="0" err="1"/>
              <a:t>br</a:t>
            </a:r>
            <a:r>
              <a:rPr lang="en-US" altLang="ko-KR" sz="1400" dirty="0"/>
              <a:t> /&gt;At his best, the protagonist, Lucas, is creepy. As hard as it is to draw a bead on the secondary characters, they're far more sympathetic.&lt;</a:t>
            </a:r>
            <a:r>
              <a:rPr lang="en-US" altLang="ko-KR" sz="1400" dirty="0" err="1"/>
              <a:t>br</a:t>
            </a:r>
            <a:r>
              <a:rPr lang="en-US" altLang="ko-KR" sz="1400" dirty="0"/>
              <a:t> /&gt;&lt;</a:t>
            </a:r>
            <a:r>
              <a:rPr lang="en-US" altLang="ko-KR" sz="1400" dirty="0" err="1"/>
              <a:t>br</a:t>
            </a:r>
            <a:r>
              <a:rPr lang="en-US" altLang="ko-KR" sz="1400" dirty="0"/>
              <a:t> /&gt;Afraid of the Dark could have achieved mediocrity had it taken just one approach and seen it through -- and had it made Lucas simply psychotic and confused instead of ghoulish and off-putting. I wanted to see him packed off into an asylum so the rest of the characters could have a normal life.”</a:t>
            </a:r>
          </a:p>
          <a:p>
            <a:r>
              <a:rPr lang="en-US" altLang="ko-KR" sz="1400" dirty="0"/>
              <a:t>"4396_1"	“maybe Hollywood should remake this movie with some little better actors and better </a:t>
            </a:r>
            <a:r>
              <a:rPr lang="en-US" altLang="ko-KR" sz="1400" dirty="0" err="1"/>
              <a:t>director.sorry</a:t>
            </a:r>
            <a:r>
              <a:rPr lang="en-US" altLang="ko-KR" sz="1400" dirty="0"/>
              <a:t> guys for disappointment but the movie is bad.&lt;</a:t>
            </a:r>
            <a:r>
              <a:rPr lang="en-US" altLang="ko-KR" sz="1400" dirty="0" err="1"/>
              <a:t>br</a:t>
            </a:r>
            <a:r>
              <a:rPr lang="en-US" altLang="ko-KR" sz="1400" dirty="0"/>
              <a:t> /&gt;&lt;</a:t>
            </a:r>
            <a:r>
              <a:rPr lang="en-US" altLang="ko-KR" sz="1400" dirty="0" err="1"/>
              <a:t>br</a:t>
            </a:r>
            <a:r>
              <a:rPr lang="en-US" altLang="ko-KR" sz="1400" dirty="0"/>
              <a:t> /&gt;If </a:t>
            </a:r>
            <a:r>
              <a:rPr lang="en-US" altLang="ko-KR" sz="1400" dirty="0" err="1"/>
              <a:t>i</a:t>
            </a:r>
            <a:r>
              <a:rPr lang="en-US" altLang="ko-KR" sz="1400" dirty="0"/>
              <a:t> had to re-watch it </a:t>
            </a:r>
            <a:r>
              <a:rPr lang="en-US" altLang="ko-KR" sz="1400" dirty="0" err="1"/>
              <a:t>it</a:t>
            </a:r>
            <a:r>
              <a:rPr lang="en-US" altLang="ko-KR" sz="1400" dirty="0"/>
              <a:t> would be like torture. I don't want to spoil everyone's opinion with mine </a:t>
            </a:r>
            <a:r>
              <a:rPr lang="en-US" altLang="ko-KR" sz="1400" dirty="0" err="1"/>
              <a:t>so..my</a:t>
            </a:r>
            <a:r>
              <a:rPr lang="en-US" altLang="ko-KR" sz="1400" dirty="0"/>
              <a:t> advice is watch the movie </a:t>
            </a:r>
            <a:r>
              <a:rPr lang="en-US" altLang="ko-KR" sz="1400" dirty="0" err="1"/>
              <a:t>first..see</a:t>
            </a:r>
            <a:r>
              <a:rPr lang="en-US" altLang="ko-KR" sz="1400" dirty="0"/>
              <a:t> if u like it and after vote(do not vote before you watch it ! ) and by the way... Have fun watching it ! Don't just peek...watch it 'till the end :))))))))) !!”</a:t>
            </a:r>
          </a:p>
        </p:txBody>
      </p:sp>
      <p:cxnSp>
        <p:nvCxnSpPr>
          <p:cNvPr id="8" name="직선 연결선 7">
            <a:extLst>
              <a:ext uri="{FF2B5EF4-FFF2-40B4-BE49-F238E27FC236}">
                <a16:creationId xmlns:a16="http://schemas.microsoft.com/office/drawing/2014/main" xmlns="" id="{11453A6A-A36F-47E4-AA3B-711AC18EAD80}"/>
              </a:ext>
            </a:extLst>
          </p:cNvPr>
          <p:cNvCxnSpPr>
            <a:cxnSpLocks/>
          </p:cNvCxnSpPr>
          <p:nvPr/>
        </p:nvCxnSpPr>
        <p:spPr>
          <a:xfrm>
            <a:off x="1918358" y="129746"/>
            <a:ext cx="0" cy="4775974"/>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xmlns="" id="{66CA2F6C-113C-45FA-AA7D-0B62E7AE00CB}"/>
              </a:ext>
            </a:extLst>
          </p:cNvPr>
          <p:cNvSpPr/>
          <p:nvPr/>
        </p:nvSpPr>
        <p:spPr>
          <a:xfrm>
            <a:off x="2370325" y="463921"/>
            <a:ext cx="1994767" cy="413816"/>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xmlns="" id="{8431F29F-7E73-4A9A-BBE9-84FBCF8ED922}"/>
              </a:ext>
            </a:extLst>
          </p:cNvPr>
          <p:cNvSpPr/>
          <p:nvPr/>
        </p:nvSpPr>
        <p:spPr>
          <a:xfrm>
            <a:off x="2389451" y="2376105"/>
            <a:ext cx="1994767" cy="20691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012385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xmlns="" id="{38E6FCB0-0EF8-4CF3-B94A-3EC06A5AC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84" y="3157723"/>
            <a:ext cx="1019965" cy="1510650"/>
          </a:xfrm>
          <a:prstGeom prst="rect">
            <a:avLst/>
          </a:prstGeom>
          <a:ln>
            <a:solidFill>
              <a:srgbClr val="6600FF"/>
            </a:solidFill>
          </a:ln>
        </p:spPr>
      </p:pic>
      <p:pic>
        <p:nvPicPr>
          <p:cNvPr id="13" name="그림 12">
            <a:extLst>
              <a:ext uri="{FF2B5EF4-FFF2-40B4-BE49-F238E27FC236}">
                <a16:creationId xmlns:a16="http://schemas.microsoft.com/office/drawing/2014/main" xmlns="" id="{5BC31419-8D35-4922-80E4-C3603EF7F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87" y="1150838"/>
            <a:ext cx="2473256" cy="1432142"/>
          </a:xfrm>
          <a:prstGeom prst="rect">
            <a:avLst/>
          </a:prstGeom>
          <a:ln>
            <a:solidFill>
              <a:srgbClr val="6600FF"/>
            </a:solidFill>
          </a:ln>
        </p:spPr>
      </p:pic>
      <p:sp>
        <p:nvSpPr>
          <p:cNvPr id="14" name="TextBox 13">
            <a:extLst>
              <a:ext uri="{FF2B5EF4-FFF2-40B4-BE49-F238E27FC236}">
                <a16:creationId xmlns:a16="http://schemas.microsoft.com/office/drawing/2014/main" xmlns="" id="{B7078C16-6D56-46C4-9F60-34E7CC31D466}"/>
              </a:ext>
            </a:extLst>
          </p:cNvPr>
          <p:cNvSpPr txBox="1"/>
          <p:nvPr/>
        </p:nvSpPr>
        <p:spPr>
          <a:xfrm>
            <a:off x="3396898" y="2641947"/>
            <a:ext cx="622300" cy="286873"/>
          </a:xfrm>
          <a:prstGeom prst="rect">
            <a:avLst/>
          </a:prstGeom>
          <a:noFill/>
          <a:ln w="19050">
            <a:solidFill>
              <a:srgbClr val="6600FF"/>
            </a:solidFill>
          </a:ln>
        </p:spPr>
        <p:txBody>
          <a:bodyPr wrap="square" rtlCol="0">
            <a:spAutoFit/>
          </a:bodyPr>
          <a:lstStyle/>
          <a:p>
            <a:pPr algn="ctr"/>
            <a:r>
              <a:rPr lang="en-US" altLang="ko-KR" dirty="0"/>
              <a:t>forest</a:t>
            </a:r>
            <a:endParaRPr lang="ko-KR" altLang="en-US" dirty="0"/>
          </a:p>
        </p:txBody>
      </p:sp>
      <p:sp>
        <p:nvSpPr>
          <p:cNvPr id="15" name="TextBox 14">
            <a:extLst>
              <a:ext uri="{FF2B5EF4-FFF2-40B4-BE49-F238E27FC236}">
                <a16:creationId xmlns:a16="http://schemas.microsoft.com/office/drawing/2014/main" xmlns="" id="{6C5A0103-39A4-4F2A-BC2C-55F1718C5D89}"/>
              </a:ext>
            </a:extLst>
          </p:cNvPr>
          <p:cNvSpPr txBox="1"/>
          <p:nvPr/>
        </p:nvSpPr>
        <p:spPr>
          <a:xfrm>
            <a:off x="192152" y="863965"/>
            <a:ext cx="1492250" cy="286873"/>
          </a:xfrm>
          <a:prstGeom prst="rect">
            <a:avLst/>
          </a:prstGeom>
          <a:noFill/>
        </p:spPr>
        <p:txBody>
          <a:bodyPr wrap="square" rtlCol="0">
            <a:spAutoFit/>
          </a:bodyPr>
          <a:lstStyle/>
          <a:p>
            <a:r>
              <a:rPr lang="en-US" altLang="ko-KR" sz="1200" dirty="0" err="1"/>
              <a:t>X_train_tfidf_vector</a:t>
            </a:r>
            <a:endParaRPr lang="ko-KR" altLang="en-US" sz="1200" dirty="0"/>
          </a:p>
        </p:txBody>
      </p:sp>
      <p:sp>
        <p:nvSpPr>
          <p:cNvPr id="17" name="TextBox 16">
            <a:extLst>
              <a:ext uri="{FF2B5EF4-FFF2-40B4-BE49-F238E27FC236}">
                <a16:creationId xmlns:a16="http://schemas.microsoft.com/office/drawing/2014/main" xmlns="" id="{7BEEAC2A-09CA-4A10-B949-F5F9FA2C8757}"/>
              </a:ext>
            </a:extLst>
          </p:cNvPr>
          <p:cNvSpPr txBox="1"/>
          <p:nvPr/>
        </p:nvSpPr>
        <p:spPr>
          <a:xfrm>
            <a:off x="222338" y="2876434"/>
            <a:ext cx="1301750" cy="276999"/>
          </a:xfrm>
          <a:prstGeom prst="rect">
            <a:avLst/>
          </a:prstGeom>
          <a:noFill/>
        </p:spPr>
        <p:txBody>
          <a:bodyPr wrap="square" rtlCol="0">
            <a:spAutoFit/>
          </a:bodyPr>
          <a:lstStyle/>
          <a:p>
            <a:r>
              <a:rPr lang="ko-KR" altLang="ko-KR" sz="1200" dirty="0" err="1">
                <a:ea typeface="굴림체" panose="020B0609000101010101" pitchFamily="49" charset="-127"/>
              </a:rPr>
              <a:t>train</a:t>
            </a:r>
            <a:r>
              <a:rPr lang="ko-KR" altLang="ko-KR" sz="1200" dirty="0">
                <a:ea typeface="굴림체" panose="020B0609000101010101" pitchFamily="49" charset="-127"/>
              </a:rPr>
              <a:t>[</a:t>
            </a:r>
            <a:r>
              <a:rPr lang="ko-KR" altLang="ko-KR" sz="1200" dirty="0" err="1">
                <a:ea typeface="굴림체" panose="020B0609000101010101" pitchFamily="49" charset="-127"/>
              </a:rPr>
              <a:t>sentiment</a:t>
            </a:r>
            <a:r>
              <a:rPr lang="ko-KR" altLang="ko-KR" sz="1200" dirty="0">
                <a:ea typeface="굴림체" panose="020B0609000101010101" pitchFamily="49" charset="-127"/>
              </a:rPr>
              <a:t>]</a:t>
            </a:r>
            <a:endParaRPr lang="ko-KR" altLang="en-US" sz="1200" dirty="0"/>
          </a:p>
        </p:txBody>
      </p:sp>
      <p:graphicFrame>
        <p:nvGraphicFramePr>
          <p:cNvPr id="20" name="표 19">
            <a:extLst>
              <a:ext uri="{FF2B5EF4-FFF2-40B4-BE49-F238E27FC236}">
                <a16:creationId xmlns:a16="http://schemas.microsoft.com/office/drawing/2014/main" xmlns="" id="{DD995069-2400-4883-8E01-7EC3A4C48D83}"/>
              </a:ext>
            </a:extLst>
          </p:cNvPr>
          <p:cNvGraphicFramePr>
            <a:graphicFrameLocks noGrp="1"/>
          </p:cNvGraphicFramePr>
          <p:nvPr>
            <p:extLst>
              <p:ext uri="{D42A27DB-BD31-4B8C-83A1-F6EECF244321}">
                <p14:modId xmlns:p14="http://schemas.microsoft.com/office/powerpoint/2010/main" val="2808786385"/>
              </p:ext>
            </p:extLst>
          </p:nvPr>
        </p:nvGraphicFramePr>
        <p:xfrm>
          <a:off x="311487" y="272853"/>
          <a:ext cx="3822700" cy="609600"/>
        </p:xfrm>
        <a:graphic>
          <a:graphicData uri="http://schemas.openxmlformats.org/drawingml/2006/table">
            <a:tbl>
              <a:tblPr firstRow="1" bandRow="1">
                <a:tableStyleId>{5C22544A-7EE6-4342-B048-85BDC9FD1C3A}</a:tableStyleId>
              </a:tblPr>
              <a:tblGrid>
                <a:gridCol w="3822700">
                  <a:extLst>
                    <a:ext uri="{9D8B030D-6E8A-4147-A177-3AD203B41FA5}">
                      <a16:colId xmlns:a16="http://schemas.microsoft.com/office/drawing/2014/main" xmlns="" val="20001"/>
                    </a:ext>
                  </a:extLst>
                </a:gridCol>
              </a:tblGrid>
              <a:tr h="89923">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forest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fit</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err="1" smtClean="0">
                          <a:ln>
                            <a:noFill/>
                          </a:ln>
                          <a:solidFill>
                            <a:srgbClr val="F8F8F2"/>
                          </a:solidFill>
                          <a:effectLst/>
                          <a:latin typeface="굴림체" panose="020B0609000101010101" pitchFamily="49" charset="-127"/>
                          <a:ea typeface="굴림체" panose="020B0609000101010101" pitchFamily="49" charset="-127"/>
                        </a:rPr>
                        <a:t>X_train_tfidf_vector</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endParaRPr kumimoji="0" lang="en-US"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train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'sentiment'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0" marT="0" marB="0" anchor="ctr">
                    <a:lnL w="6350" cap="flat" cmpd="sng" algn="ctr">
                      <a:solidFill>
                        <a:srgbClr val="893DF9"/>
                      </a:solidFill>
                      <a:prstDash val="solid"/>
                      <a:round/>
                      <a:headEnd type="none" w="med" len="med"/>
                      <a:tailEnd type="none" w="med" len="med"/>
                    </a:lnL>
                    <a:lnR w="6350" cap="flat" cmpd="sng" algn="ctr">
                      <a:solidFill>
                        <a:srgbClr val="893DF9"/>
                      </a:solidFill>
                      <a:prstDash val="solid"/>
                      <a:round/>
                      <a:headEnd type="none" w="med" len="med"/>
                      <a:tailEnd type="none" w="med" len="med"/>
                    </a:lnR>
                    <a:lnT w="6350" cap="flat" cmpd="sng" algn="ctr">
                      <a:solidFill>
                        <a:srgbClr val="893DF9"/>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0">
                <a:tc>
                  <a:txBody>
                    <a:bodyPr/>
                    <a:lstStyle/>
                    <a:p>
                      <a:pPr marL="171450" marR="0" lvl="0" indent="-171450" algn="l" defTabSz="685793" rtl="0" eaLnBrk="1" fontAlgn="auto" latinLnBrk="1" hangingPunct="1">
                        <a:lnSpc>
                          <a:spcPct val="100000"/>
                        </a:lnSpc>
                        <a:spcBef>
                          <a:spcPts val="0"/>
                        </a:spcBef>
                        <a:spcAft>
                          <a:spcPts val="0"/>
                        </a:spcAft>
                        <a:buClr>
                          <a:srgbClr val="6600FF"/>
                        </a:buClr>
                        <a:buSzTx/>
                        <a:buFont typeface="Wingdings" panose="05000000000000000000" pitchFamily="2" charset="2"/>
                        <a:buChar char="§"/>
                        <a:tabLst/>
                        <a:defRPr/>
                      </a:pPr>
                      <a:r>
                        <a:rPr lang="en-US" altLang="ko-KR" sz="1000" b="1" dirty="0" smtClean="0">
                          <a:solidFill>
                            <a:schemeClr val="tx1"/>
                          </a:solidFill>
                          <a:latin typeface="굴림" panose="020B0600000101010101" pitchFamily="50" charset="-127"/>
                          <a:ea typeface="굴림" panose="020B0600000101010101" pitchFamily="50" charset="-127"/>
                          <a:cs typeface="Tahoma" panose="020B0604030504040204" pitchFamily="34" charset="0"/>
                        </a:rPr>
                        <a:t>[</a:t>
                      </a:r>
                      <a:r>
                        <a:rPr kumimoji="0" lang="en-US" altLang="ko-KR" sz="1000" b="1" i="0" u="none" strike="noStrike" cap="none" normalizeH="0" baseline="0" dirty="0" err="1" smtClean="0">
                          <a:ln>
                            <a:noFill/>
                          </a:ln>
                          <a:solidFill>
                            <a:schemeClr val="tx1"/>
                          </a:solidFill>
                          <a:effectLst/>
                          <a:latin typeface="굴림체" panose="020B0609000101010101" pitchFamily="49" charset="-127"/>
                          <a:ea typeface="굴림체" panose="020B0609000101010101" pitchFamily="49" charset="-127"/>
                        </a:rPr>
                        <a:t>X_train_tfidf_vector</a:t>
                      </a:r>
                      <a:r>
                        <a:rPr kumimoji="0" lang="en-US" altLang="ko-KR" sz="1000" b="1" i="0" u="none" strike="noStrike" cap="none" normalizeH="0" baseline="0" dirty="0" smtClean="0">
                          <a:ln>
                            <a:noFill/>
                          </a:ln>
                          <a:solidFill>
                            <a:schemeClr val="tx1"/>
                          </a:solidFill>
                          <a:effectLst/>
                          <a:latin typeface="굴림체" panose="020B0609000101010101" pitchFamily="49" charset="-127"/>
                          <a:ea typeface="굴림체" panose="020B0609000101010101" pitchFamily="49" charset="-127"/>
                        </a:rPr>
                        <a: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와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ko-KR" sz="1000" b="1" i="0" u="none" strike="noStrike" cap="none" normalizeH="0" baseline="0" dirty="0" err="1">
                          <a:ln>
                            <a:noFill/>
                          </a:ln>
                          <a:solidFill>
                            <a:schemeClr val="tx1"/>
                          </a:solidFill>
                          <a:effectLst/>
                          <a:latin typeface="굴림체" panose="020B0609000101010101" pitchFamily="49" charset="-127"/>
                          <a:ea typeface="굴림체" panose="020B0609000101010101" pitchFamily="49" charset="-127"/>
                        </a:rPr>
                        <a:t>sentiment</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을 넣어서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[forest]</a:t>
                      </a:r>
                      <a:r>
                        <a:rPr kumimoji="0" lang="ko-KR" altLang="en-US"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 모델에 학습을 시킴 </a:t>
                      </a:r>
                      <a:r>
                        <a:rPr kumimoji="0" lang="en-US" altLang="ko-KR" sz="1000" b="1" i="0" u="none" strike="noStrike" cap="none" normalizeH="0" baseline="0" dirty="0">
                          <a:ln>
                            <a:noFill/>
                          </a:ln>
                          <a:solidFill>
                            <a:schemeClr val="tx1"/>
                          </a:solidFill>
                          <a:effectLst/>
                          <a:latin typeface="굴림체" panose="020B0609000101010101" pitchFamily="49" charset="-127"/>
                          <a:ea typeface="굴림체" panose="020B0609000101010101" pitchFamily="49" charset="-127"/>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a:t>
                      </a: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12700" cap="flat" cmpd="sng" algn="ctr">
                      <a:solidFill>
                        <a:srgbClr val="6600FF"/>
                      </a:solidFill>
                      <a:prstDash val="solid"/>
                      <a:round/>
                      <a:headEnd type="none" w="med" len="med"/>
                      <a:tailEnd type="none" w="med" len="med"/>
                    </a:lnL>
                    <a:lnR w="12700" cap="flat" cmpd="sng" algn="ctr">
                      <a:solidFill>
                        <a:srgbClr val="6600FF"/>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6600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graphicFrame>
        <p:nvGraphicFramePr>
          <p:cNvPr id="21" name="표 20">
            <a:extLst>
              <a:ext uri="{FF2B5EF4-FFF2-40B4-BE49-F238E27FC236}">
                <a16:creationId xmlns:a16="http://schemas.microsoft.com/office/drawing/2014/main" xmlns="" id="{70CD4A93-0BA4-4394-8532-A222FC0D63DF}"/>
              </a:ext>
            </a:extLst>
          </p:cNvPr>
          <p:cNvGraphicFramePr>
            <a:graphicFrameLocks noGrp="1"/>
          </p:cNvGraphicFramePr>
          <p:nvPr>
            <p:extLst>
              <p:ext uri="{D42A27DB-BD31-4B8C-83A1-F6EECF244321}">
                <p14:modId xmlns:p14="http://schemas.microsoft.com/office/powerpoint/2010/main" val="1407529181"/>
              </p:ext>
            </p:extLst>
          </p:nvPr>
        </p:nvGraphicFramePr>
        <p:xfrm>
          <a:off x="4794518" y="254268"/>
          <a:ext cx="4047531" cy="475785"/>
        </p:xfrm>
        <a:graphic>
          <a:graphicData uri="http://schemas.openxmlformats.org/drawingml/2006/table">
            <a:tbl>
              <a:tblPr firstRow="1" bandRow="1">
                <a:tableStyleId>{5C22544A-7EE6-4342-B048-85BDC9FD1C3A}</a:tableStyleId>
              </a:tblPr>
              <a:tblGrid>
                <a:gridCol w="4047531">
                  <a:extLst>
                    <a:ext uri="{9D8B030D-6E8A-4147-A177-3AD203B41FA5}">
                      <a16:colId xmlns:a16="http://schemas.microsoft.com/office/drawing/2014/main" xmlns="" val="20001"/>
                    </a:ext>
                  </a:extLst>
                </a:gridCol>
              </a:tblGrid>
              <a:tr h="133815">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result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forest.</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predict</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err="1" smtClean="0">
                          <a:ln>
                            <a:noFill/>
                          </a:ln>
                          <a:solidFill>
                            <a:srgbClr val="F8F8F2"/>
                          </a:solidFill>
                          <a:effectLst/>
                          <a:latin typeface="굴림체" panose="020B0609000101010101" pitchFamily="49" charset="-127"/>
                          <a:ea typeface="굴림체" panose="020B0609000101010101" pitchFamily="49" charset="-127"/>
                        </a:rPr>
                        <a:t>X_test_tfidf_vector</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90000" marT="0" marB="0" anchor="ctr">
                    <a:lnL w="6350" cap="flat" cmpd="sng" algn="ctr">
                      <a:solidFill>
                        <a:srgbClr val="D92A6E"/>
                      </a:solidFill>
                      <a:prstDash val="solid"/>
                      <a:round/>
                      <a:headEnd type="none" w="med" len="med"/>
                      <a:tailEnd type="none" w="med" len="med"/>
                    </a:lnL>
                    <a:lnR w="6350" cap="flat" cmpd="sng" algn="ctr">
                      <a:solidFill>
                        <a:srgbClr val="D92A6E"/>
                      </a:solidFill>
                      <a:prstDash val="solid"/>
                      <a:round/>
                      <a:headEnd type="none" w="med" len="med"/>
                      <a:tailEnd type="none" w="med" len="med"/>
                    </a:lnR>
                    <a:lnT w="6350" cap="flat" cmpd="sng" algn="ctr">
                      <a:solidFill>
                        <a:srgbClr val="D92A6E"/>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2"/>
                  </a:ext>
                </a:extLst>
              </a:tr>
              <a:tr h="323385">
                <a:tc>
                  <a:txBody>
                    <a:bodyPr/>
                    <a:lstStyle/>
                    <a:p>
                      <a:pPr marL="171450" marR="0" lvl="0" indent="-171450" algn="l" defTabSz="685793" rtl="0" eaLnBrk="1" fontAlgn="auto" latinLnBrk="1" hangingPunct="1">
                        <a:lnSpc>
                          <a:spcPct val="100000"/>
                        </a:lnSpc>
                        <a:spcBef>
                          <a:spcPts val="0"/>
                        </a:spcBef>
                        <a:spcAft>
                          <a:spcPts val="0"/>
                        </a:spcAft>
                        <a:buClr>
                          <a:srgbClr val="D92A6E"/>
                        </a:buClr>
                        <a:buSzTx/>
                        <a:buFont typeface="Wingdings" panose="05000000000000000000" pitchFamily="2" charset="2"/>
                        <a:buChar char="§"/>
                        <a:tabLst/>
                        <a:defRPr/>
                      </a:pPr>
                      <a:r>
                        <a:rPr lang="en-US" altLang="ko-KR" sz="1000" b="1" dirty="0" smtClean="0">
                          <a:solidFill>
                            <a:schemeClr val="tx1"/>
                          </a:solidFill>
                          <a:latin typeface="굴림" panose="020B0600000101010101" pitchFamily="50" charset="-127"/>
                          <a:ea typeface="굴림" panose="020B0600000101010101" pitchFamily="50" charset="-127"/>
                          <a:cs typeface="Tahoma" panose="020B0604030504040204" pitchFamily="34" charset="0"/>
                        </a:rPr>
                        <a:t>[</a:t>
                      </a:r>
                      <a:r>
                        <a:rPr lang="en-US" altLang="ko-KR" sz="1000" b="1" dirty="0" err="1" smtClean="0">
                          <a:solidFill>
                            <a:schemeClr val="tx1"/>
                          </a:solidFill>
                          <a:latin typeface="굴림" panose="020B0600000101010101" pitchFamily="50" charset="-127"/>
                          <a:ea typeface="굴림" panose="020B0600000101010101" pitchFamily="50" charset="-127"/>
                          <a:cs typeface="Tahoma" panose="020B0604030504040204" pitchFamily="34" charset="0"/>
                        </a:rPr>
                        <a:t>X_test_tfidf_vector</a:t>
                      </a:r>
                      <a:r>
                        <a:rPr kumimoji="0" lang="en-US" altLang="ko-KR" sz="1000" b="1" i="0" u="none" strike="noStrike" cap="none" normalizeH="0" baseline="0" dirty="0" smtClean="0">
                          <a:ln>
                            <a:noFill/>
                          </a:ln>
                          <a:solidFill>
                            <a:schemeClr val="tx1"/>
                          </a:solidFill>
                          <a:effectLst/>
                          <a:latin typeface="굴림체" panose="020B0609000101010101" pitchFamily="49" charset="-127"/>
                          <a:ea typeface="굴림체" panose="020B0609000101010101" pitchFamily="49" charset="-127"/>
                        </a:rPr>
                        <a:t>]</a:t>
                      </a:r>
                      <a:r>
                        <a:rPr lang="ko-KR" altLang="en-US" sz="1000" b="1" dirty="0" smtClean="0">
                          <a:solidFill>
                            <a:schemeClr val="tx1"/>
                          </a:solidFill>
                          <a:latin typeface="굴림" panose="020B0600000101010101" pitchFamily="50" charset="-127"/>
                          <a:ea typeface="굴림" panose="020B0600000101010101" pitchFamily="50" charset="-127"/>
                          <a:cs typeface="Tahoma" panose="020B0604030504040204" pitchFamily="34" charset="0"/>
                        </a:rPr>
                        <a:t> </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넣고</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 학습이 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forest </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모델로 </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sentiment</a:t>
                      </a:r>
                      <a:r>
                        <a:rPr lang="ko-KR" altLang="en-US" sz="1000" b="1" dirty="0">
                          <a:solidFill>
                            <a:schemeClr val="tx1"/>
                          </a:solidFill>
                          <a:latin typeface="굴림" panose="020B0600000101010101" pitchFamily="50" charset="-127"/>
                          <a:ea typeface="굴림" panose="020B0600000101010101" pitchFamily="50" charset="-127"/>
                          <a:cs typeface="Tahoma" panose="020B0604030504040204" pitchFamily="34" charset="0"/>
                        </a:rPr>
                        <a:t>를 예측을 함</a:t>
                      </a:r>
                      <a:r>
                        <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rPr>
                        <a:t>.</a:t>
                      </a:r>
                    </a:p>
                  </a:txBody>
                  <a:tcPr marL="0" marR="90000" marT="0" marB="0" anchor="ctr">
                    <a:lnL w="12700" cap="flat" cmpd="sng" algn="ctr">
                      <a:solidFill>
                        <a:srgbClr val="D92A6E"/>
                      </a:solidFill>
                      <a:prstDash val="solid"/>
                      <a:round/>
                      <a:headEnd type="none" w="med" len="med"/>
                      <a:tailEnd type="none" w="med" len="med"/>
                    </a:lnL>
                    <a:lnR w="12700" cap="flat" cmpd="sng" algn="ctr">
                      <a:solidFill>
                        <a:srgbClr val="D92A6E"/>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cxnSp>
        <p:nvCxnSpPr>
          <p:cNvPr id="23" name="직선 화살표 연결선 22">
            <a:extLst>
              <a:ext uri="{FF2B5EF4-FFF2-40B4-BE49-F238E27FC236}">
                <a16:creationId xmlns:a16="http://schemas.microsoft.com/office/drawing/2014/main" xmlns="" id="{F35DFD23-7306-475F-9E83-F71B57E87586}"/>
              </a:ext>
            </a:extLst>
          </p:cNvPr>
          <p:cNvCxnSpPr/>
          <p:nvPr/>
        </p:nvCxnSpPr>
        <p:spPr>
          <a:xfrm>
            <a:off x="2882548" y="2241550"/>
            <a:ext cx="355600" cy="285750"/>
          </a:xfrm>
          <a:prstGeom prst="straightConnector1">
            <a:avLst/>
          </a:prstGeom>
          <a:ln w="19050">
            <a:solidFill>
              <a:srgbClr val="66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D542C55C-D798-4328-BB43-B8E9BBAF9A76}"/>
              </a:ext>
            </a:extLst>
          </p:cNvPr>
          <p:cNvCxnSpPr>
            <a:cxnSpLocks/>
          </p:cNvCxnSpPr>
          <p:nvPr/>
        </p:nvCxnSpPr>
        <p:spPr>
          <a:xfrm flipV="1">
            <a:off x="1587148" y="3076226"/>
            <a:ext cx="1620490" cy="916436"/>
          </a:xfrm>
          <a:prstGeom prst="straightConnector1">
            <a:avLst/>
          </a:prstGeom>
          <a:ln w="19050">
            <a:solidFill>
              <a:srgbClr val="6600FF"/>
            </a:solidFill>
            <a:tailEnd type="triangle"/>
          </a:ln>
        </p:spPr>
        <p:style>
          <a:lnRef idx="1">
            <a:schemeClr val="accent1"/>
          </a:lnRef>
          <a:fillRef idx="0">
            <a:schemeClr val="accent1"/>
          </a:fillRef>
          <a:effectRef idx="0">
            <a:schemeClr val="accent1"/>
          </a:effectRef>
          <a:fontRef idx="minor">
            <a:schemeClr val="tx1"/>
          </a:fontRef>
        </p:style>
      </p:cxnSp>
      <p:pic>
        <p:nvPicPr>
          <p:cNvPr id="26" name="그림 25">
            <a:extLst>
              <a:ext uri="{FF2B5EF4-FFF2-40B4-BE49-F238E27FC236}">
                <a16:creationId xmlns:a16="http://schemas.microsoft.com/office/drawing/2014/main" xmlns="" id="{9DA841C5-0C08-4B43-9B4E-D2CE631E1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518" y="2069312"/>
            <a:ext cx="2473256" cy="1432142"/>
          </a:xfrm>
          <a:prstGeom prst="rect">
            <a:avLst/>
          </a:prstGeom>
          <a:ln>
            <a:solidFill>
              <a:srgbClr val="D92A6E"/>
            </a:solidFill>
          </a:ln>
        </p:spPr>
      </p:pic>
      <p:pic>
        <p:nvPicPr>
          <p:cNvPr id="27" name="그림 26">
            <a:extLst>
              <a:ext uri="{FF2B5EF4-FFF2-40B4-BE49-F238E27FC236}">
                <a16:creationId xmlns:a16="http://schemas.microsoft.com/office/drawing/2014/main" xmlns="" id="{0373A85D-F79B-4D63-B2B0-9093F4930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877" y="2038522"/>
            <a:ext cx="979172" cy="1450232"/>
          </a:xfrm>
          <a:prstGeom prst="rect">
            <a:avLst/>
          </a:prstGeom>
          <a:ln>
            <a:solidFill>
              <a:srgbClr val="D92A6E"/>
            </a:solidFill>
          </a:ln>
        </p:spPr>
      </p:pic>
      <p:sp>
        <p:nvSpPr>
          <p:cNvPr id="28" name="TextBox 27">
            <a:extLst>
              <a:ext uri="{FF2B5EF4-FFF2-40B4-BE49-F238E27FC236}">
                <a16:creationId xmlns:a16="http://schemas.microsoft.com/office/drawing/2014/main" xmlns="" id="{037F6298-199D-4AAF-8B7A-10844C77A436}"/>
              </a:ext>
            </a:extLst>
          </p:cNvPr>
          <p:cNvSpPr txBox="1"/>
          <p:nvPr/>
        </p:nvSpPr>
        <p:spPr>
          <a:xfrm>
            <a:off x="2533298" y="2658326"/>
            <a:ext cx="863600" cy="286873"/>
          </a:xfrm>
          <a:prstGeom prst="rect">
            <a:avLst/>
          </a:prstGeom>
          <a:noFill/>
        </p:spPr>
        <p:txBody>
          <a:bodyPr wrap="square" rtlCol="0">
            <a:spAutoFit/>
          </a:bodyPr>
          <a:lstStyle/>
          <a:p>
            <a:r>
              <a:rPr lang="ko-KR" altLang="en-US" sz="1200" b="1" dirty="0">
                <a:solidFill>
                  <a:srgbClr val="6600FF"/>
                </a:solidFill>
                <a:latin typeface="굴림" panose="020B0600000101010101" pitchFamily="50" charset="-127"/>
                <a:ea typeface="굴림" panose="020B0600000101010101" pitchFamily="50" charset="-127"/>
              </a:rPr>
              <a:t>학습 </a:t>
            </a:r>
            <a:r>
              <a:rPr lang="en-US" altLang="ko-KR" sz="1200" b="1" dirty="0">
                <a:solidFill>
                  <a:srgbClr val="6600FF"/>
                </a:solidFill>
                <a:latin typeface="굴림" panose="020B0600000101010101" pitchFamily="50" charset="-127"/>
                <a:ea typeface="굴림" panose="020B0600000101010101" pitchFamily="50" charset="-127"/>
              </a:rPr>
              <a:t>(fit)</a:t>
            </a:r>
            <a:endParaRPr lang="ko-KR" altLang="en-US" sz="1200" b="1" dirty="0">
              <a:solidFill>
                <a:srgbClr val="6600FF"/>
              </a:solidFill>
              <a:latin typeface="굴림" panose="020B0600000101010101" pitchFamily="50" charset="-127"/>
              <a:ea typeface="굴림" panose="020B0600000101010101" pitchFamily="50" charset="-127"/>
            </a:endParaRPr>
          </a:p>
        </p:txBody>
      </p:sp>
      <p:sp>
        <p:nvSpPr>
          <p:cNvPr id="30" name="TextBox 29">
            <a:extLst>
              <a:ext uri="{FF2B5EF4-FFF2-40B4-BE49-F238E27FC236}">
                <a16:creationId xmlns:a16="http://schemas.microsoft.com/office/drawing/2014/main" xmlns="" id="{21D18974-8856-4376-ABB2-86EE1C216A2D}"/>
              </a:ext>
            </a:extLst>
          </p:cNvPr>
          <p:cNvSpPr txBox="1"/>
          <p:nvPr/>
        </p:nvSpPr>
        <p:spPr>
          <a:xfrm>
            <a:off x="4709344" y="1782804"/>
            <a:ext cx="1492250" cy="286873"/>
          </a:xfrm>
          <a:prstGeom prst="rect">
            <a:avLst/>
          </a:prstGeom>
          <a:noFill/>
        </p:spPr>
        <p:txBody>
          <a:bodyPr wrap="square" rtlCol="0">
            <a:spAutoFit/>
          </a:bodyPr>
          <a:lstStyle/>
          <a:p>
            <a:r>
              <a:rPr lang="en-US" altLang="ko-KR" sz="1200" dirty="0" err="1"/>
              <a:t>X_test_tfidf_vector</a:t>
            </a:r>
            <a:endParaRPr lang="ko-KR" altLang="en-US" sz="1200" dirty="0"/>
          </a:p>
        </p:txBody>
      </p:sp>
      <p:sp>
        <p:nvSpPr>
          <p:cNvPr id="31" name="TextBox 30">
            <a:extLst>
              <a:ext uri="{FF2B5EF4-FFF2-40B4-BE49-F238E27FC236}">
                <a16:creationId xmlns:a16="http://schemas.microsoft.com/office/drawing/2014/main" xmlns="" id="{38582759-C2A4-4B27-84EB-19E4A7D0208F}"/>
              </a:ext>
            </a:extLst>
          </p:cNvPr>
          <p:cNvSpPr txBox="1"/>
          <p:nvPr/>
        </p:nvSpPr>
        <p:spPr>
          <a:xfrm>
            <a:off x="7738322" y="1755891"/>
            <a:ext cx="1301750" cy="276999"/>
          </a:xfrm>
          <a:prstGeom prst="rect">
            <a:avLst/>
          </a:prstGeom>
          <a:noFill/>
        </p:spPr>
        <p:txBody>
          <a:bodyPr wrap="square" rtlCol="0">
            <a:spAutoFit/>
          </a:bodyPr>
          <a:lstStyle/>
          <a:p>
            <a:r>
              <a:rPr lang="en-US" altLang="ko-KR" sz="1200" dirty="0">
                <a:ea typeface="굴림체" panose="020B0609000101010101" pitchFamily="49" charset="-127"/>
              </a:rPr>
              <a:t>test</a:t>
            </a:r>
            <a:r>
              <a:rPr lang="ko-KR" altLang="ko-KR" sz="1200" dirty="0">
                <a:ea typeface="굴림체" panose="020B0609000101010101" pitchFamily="49" charset="-127"/>
              </a:rPr>
              <a:t>[</a:t>
            </a:r>
            <a:r>
              <a:rPr lang="ko-KR" altLang="ko-KR" sz="1200" dirty="0" err="1">
                <a:ea typeface="굴림체" panose="020B0609000101010101" pitchFamily="49" charset="-127"/>
              </a:rPr>
              <a:t>sentiment</a:t>
            </a:r>
            <a:r>
              <a:rPr lang="ko-KR" altLang="ko-KR" sz="1200" dirty="0">
                <a:ea typeface="굴림체" panose="020B0609000101010101" pitchFamily="49" charset="-127"/>
              </a:rPr>
              <a:t>]</a:t>
            </a:r>
            <a:endParaRPr lang="ko-KR" altLang="en-US" sz="1200" dirty="0"/>
          </a:p>
        </p:txBody>
      </p:sp>
      <p:cxnSp>
        <p:nvCxnSpPr>
          <p:cNvPr id="32" name="직선 화살표 연결선 31">
            <a:extLst>
              <a:ext uri="{FF2B5EF4-FFF2-40B4-BE49-F238E27FC236}">
                <a16:creationId xmlns:a16="http://schemas.microsoft.com/office/drawing/2014/main" xmlns="" id="{5F1F599B-1D8B-41BE-9156-16B40D9327E7}"/>
              </a:ext>
            </a:extLst>
          </p:cNvPr>
          <p:cNvCxnSpPr>
            <a:cxnSpLocks/>
          </p:cNvCxnSpPr>
          <p:nvPr/>
        </p:nvCxnSpPr>
        <p:spPr>
          <a:xfrm>
            <a:off x="4162073" y="2801762"/>
            <a:ext cx="547271" cy="0"/>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xmlns="" id="{FE431CCC-8E37-4554-82F5-A51613E70F1D}"/>
              </a:ext>
            </a:extLst>
          </p:cNvPr>
          <p:cNvCxnSpPr>
            <a:cxnSpLocks/>
          </p:cNvCxnSpPr>
          <p:nvPr/>
        </p:nvCxnSpPr>
        <p:spPr>
          <a:xfrm>
            <a:off x="7383115" y="2774095"/>
            <a:ext cx="365125" cy="0"/>
          </a:xfrm>
          <a:prstGeom prst="straightConnector1">
            <a:avLst/>
          </a:prstGeom>
          <a:ln w="28575">
            <a:solidFill>
              <a:srgbClr val="D92A6E"/>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B8918FC5-F23C-4833-883C-BB9D1117C597}"/>
              </a:ext>
            </a:extLst>
          </p:cNvPr>
          <p:cNvSpPr txBox="1"/>
          <p:nvPr/>
        </p:nvSpPr>
        <p:spPr>
          <a:xfrm>
            <a:off x="4057517" y="2241550"/>
            <a:ext cx="692813" cy="461665"/>
          </a:xfrm>
          <a:prstGeom prst="rect">
            <a:avLst/>
          </a:prstGeom>
          <a:noFill/>
        </p:spPr>
        <p:txBody>
          <a:bodyPr wrap="square" rtlCol="0">
            <a:spAutoFit/>
          </a:bodyPr>
          <a:lstStyle/>
          <a:p>
            <a:r>
              <a:rPr lang="ko-KR" altLang="en-US" sz="1200" b="1" dirty="0">
                <a:solidFill>
                  <a:srgbClr val="D92A6E"/>
                </a:solidFill>
                <a:latin typeface="굴림" panose="020B0600000101010101" pitchFamily="50" charset="-127"/>
                <a:ea typeface="굴림" panose="020B0600000101010101" pitchFamily="50" charset="-127"/>
              </a:rPr>
              <a:t>예측</a:t>
            </a:r>
            <a:r>
              <a:rPr lang="ko-KR" altLang="en-US" sz="1200" b="1" dirty="0">
                <a:solidFill>
                  <a:srgbClr val="D92A6E"/>
                </a:solidFill>
              </a:rPr>
              <a:t> </a:t>
            </a:r>
            <a:r>
              <a:rPr lang="en-US" altLang="ko-KR" sz="1200" b="1" dirty="0">
                <a:solidFill>
                  <a:srgbClr val="D92A6E"/>
                </a:solidFill>
              </a:rPr>
              <a:t>(predict)</a:t>
            </a:r>
            <a:endParaRPr lang="ko-KR" altLang="en-US" sz="1200" b="1" dirty="0">
              <a:solidFill>
                <a:srgbClr val="D92A6E"/>
              </a:solidFill>
            </a:endParaRPr>
          </a:p>
        </p:txBody>
      </p:sp>
      <p:sp>
        <p:nvSpPr>
          <p:cNvPr id="41" name="TextBox 40">
            <a:extLst>
              <a:ext uri="{FF2B5EF4-FFF2-40B4-BE49-F238E27FC236}">
                <a16:creationId xmlns:a16="http://schemas.microsoft.com/office/drawing/2014/main" xmlns="" id="{6833878C-343E-46EE-A8F5-2F0987AFAF30}"/>
              </a:ext>
            </a:extLst>
          </p:cNvPr>
          <p:cNvSpPr txBox="1"/>
          <p:nvPr/>
        </p:nvSpPr>
        <p:spPr>
          <a:xfrm>
            <a:off x="7303697" y="2394029"/>
            <a:ext cx="622300" cy="286873"/>
          </a:xfrm>
          <a:prstGeom prst="rect">
            <a:avLst/>
          </a:prstGeom>
          <a:noFill/>
        </p:spPr>
        <p:txBody>
          <a:bodyPr wrap="square" rtlCol="0">
            <a:spAutoFit/>
          </a:bodyPr>
          <a:lstStyle/>
          <a:p>
            <a:r>
              <a:rPr lang="ko-KR" altLang="en-US" dirty="0">
                <a:solidFill>
                  <a:srgbClr val="D92A6E"/>
                </a:solidFill>
              </a:rPr>
              <a:t>결과          </a:t>
            </a:r>
          </a:p>
        </p:txBody>
      </p:sp>
    </p:spTree>
    <p:extLst>
      <p:ext uri="{BB962C8B-B14F-4D97-AF65-F5344CB8AC3E}">
        <p14:creationId xmlns:p14="http://schemas.microsoft.com/office/powerpoint/2010/main" val="15301342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184133045"/>
              </p:ext>
            </p:extLst>
          </p:nvPr>
        </p:nvGraphicFramePr>
        <p:xfrm>
          <a:off x="370093" y="1941495"/>
          <a:ext cx="4292144" cy="1356360"/>
        </p:xfrm>
        <a:graphic>
          <a:graphicData uri="http://schemas.openxmlformats.org/drawingml/2006/table">
            <a:tbl>
              <a:tblPr firstRow="1" bandRow="1">
                <a:tableStyleId>{5C22544A-7EE6-4342-B048-85BDC9FD1C3A}</a:tableStyleId>
              </a:tblPr>
              <a:tblGrid>
                <a:gridCol w="4292144">
                  <a:extLst>
                    <a:ext uri="{9D8B030D-6E8A-4147-A177-3AD203B41FA5}">
                      <a16:colId xmlns:a16="http://schemas.microsoft.com/office/drawing/2014/main" xmlns="" val="20001"/>
                    </a:ext>
                  </a:extLst>
                </a:gridCol>
              </a:tblGrid>
              <a:tr h="3384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k_fold </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KFold</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n_splits</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AE81FF"/>
                          </a:solidFill>
                          <a:effectLst/>
                          <a:latin typeface="굴림체" panose="020B0609000101010101" pitchFamily="49" charset="-127"/>
                          <a:ea typeface="굴림체" panose="020B0609000101010101" pitchFamily="49" charset="-127"/>
                        </a:rPr>
                        <a:t>5</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shuffle</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True</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random_state</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AE81FF"/>
                          </a:solidFill>
                          <a:effectLst/>
                          <a:latin typeface="굴림체" panose="020B0609000101010101" pitchFamily="49" charset="-127"/>
                          <a:ea typeface="굴림체" panose="020B0609000101010101" pitchFamily="49" charset="-127"/>
                        </a:rPr>
                        <a:t>2018</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score </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np.</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mean</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cross_val_score</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forest, X_train_tfidf_vector, \</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train[</a:t>
                      </a:r>
                      <a:r>
                        <a:rPr kumimoji="0" lang="ko-KR" altLang="ko-KR" sz="1000" b="0" i="0" u="none" strike="noStrike" cap="none" normalizeH="0" baseline="0" dirty="0" smtClean="0">
                          <a:ln>
                            <a:noFill/>
                          </a:ln>
                          <a:solidFill>
                            <a:srgbClr val="E6DB74"/>
                          </a:solidFill>
                          <a:effectLst/>
                          <a:latin typeface="굴림체" panose="020B0609000101010101" pitchFamily="49" charset="-127"/>
                          <a:ea typeface="굴림체" panose="020B0609000101010101" pitchFamily="49" charset="-127"/>
                        </a:rPr>
                        <a:t>'sentiment'</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cv</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k_fold,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scoring</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E6DB74"/>
                          </a:solidFill>
                          <a:effectLst/>
                          <a:latin typeface="굴림체" panose="020B0609000101010101" pitchFamily="49" charset="-127"/>
                          <a:ea typeface="굴림체" panose="020B0609000101010101" pitchFamily="49" charset="-127"/>
                        </a:rPr>
                        <a:t>'roc_auc'</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AA4926"/>
                          </a:solidFill>
                          <a:effectLst/>
                          <a:latin typeface="굴림체" panose="020B0609000101010101" pitchFamily="49" charset="-127"/>
                          <a:ea typeface="굴림체" panose="020B0609000101010101" pitchFamily="49" charset="-127"/>
                        </a:rPr>
                        <a:t>n_jobs</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smtClean="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4"/>
                  </a:ext>
                </a:extLst>
              </a:tr>
              <a:tr h="134399">
                <a:tc>
                  <a:txBody>
                    <a:bodyPr/>
                    <a:lstStyle/>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000" b="1" i="0" dirty="0" smtClean="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r>
                        <a:rPr lang="en-US" altLang="ko-KR" sz="1000" b="1" i="0" dirty="0" smtClean="0">
                          <a:solidFill>
                            <a:schemeClr val="tx1"/>
                          </a:solidFill>
                          <a:latin typeface="굴림" panose="020B0600000101010101" pitchFamily="50" charset="-127"/>
                          <a:ea typeface="굴림" panose="020B0600000101010101" pitchFamily="50" charset="-127"/>
                          <a:cs typeface="Tahoma" panose="020B0604030504040204" pitchFamily="34" charset="0"/>
                        </a:rPr>
                        <a:t>0.93027</a:t>
                      </a:r>
                      <a:endParaRPr lang="en-US" altLang="ko-KR" sz="10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p>
                      <a:pPr marL="0" marR="0" lvl="0" indent="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None/>
                        <a:tabLst/>
                        <a:defRPr/>
                      </a:pPr>
                      <a:endParaRPr lang="en-US" altLang="ko-KR" sz="1000" b="1" i="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7611" y="427121"/>
            <a:ext cx="3564599" cy="4186989"/>
          </a:xfrm>
          <a:prstGeom prst="rect">
            <a:avLst/>
          </a:prstGeom>
          <a:ln w="3175">
            <a:solidFill>
              <a:schemeClr val="tx1"/>
            </a:solidFill>
          </a:ln>
        </p:spPr>
      </p:pic>
      <p:sp>
        <p:nvSpPr>
          <p:cNvPr id="4" name="TextBox 3">
            <a:extLst>
              <a:ext uri="{FF2B5EF4-FFF2-40B4-BE49-F238E27FC236}">
                <a16:creationId xmlns:a16="http://schemas.microsoft.com/office/drawing/2014/main" xmlns="" id="{38C704D2-AFEF-483D-AF96-9EE6471373DB}"/>
              </a:ext>
            </a:extLst>
          </p:cNvPr>
          <p:cNvSpPr txBox="1"/>
          <p:nvPr/>
        </p:nvSpPr>
        <p:spPr>
          <a:xfrm>
            <a:off x="242767" y="525459"/>
            <a:ext cx="1828800" cy="400110"/>
          </a:xfrm>
          <a:prstGeom prst="rect">
            <a:avLst/>
          </a:prstGeom>
          <a:noFill/>
        </p:spPr>
        <p:txBody>
          <a:bodyPr wrap="square" rtlCol="0">
            <a:spAutoFit/>
          </a:bodyPr>
          <a:lstStyle/>
          <a:p>
            <a:r>
              <a:rPr lang="ko-KR" altLang="en-US" sz="2000" b="1" dirty="0" smtClean="0">
                <a:solidFill>
                  <a:srgbClr val="D92A6E"/>
                </a:solidFill>
                <a:latin typeface="굴림" panose="020B0600000101010101" pitchFamily="50" charset="-127"/>
                <a:ea typeface="굴림" panose="020B0600000101010101" pitchFamily="50" charset="-127"/>
                <a:cs typeface="Tahoma" panose="020B0604030504040204" pitchFamily="34" charset="0"/>
              </a:rPr>
              <a:t>결과 출력</a:t>
            </a:r>
            <a:endParaRPr lang="ko-KR" altLang="en-US" dirty="0"/>
          </a:p>
        </p:txBody>
      </p:sp>
    </p:spTree>
    <p:extLst>
      <p:ext uri="{BB962C8B-B14F-4D97-AF65-F5344CB8AC3E}">
        <p14:creationId xmlns:p14="http://schemas.microsoft.com/office/powerpoint/2010/main" val="18621014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158602" y="807164"/>
            <a:ext cx="7456988" cy="720197"/>
          </a:xfrm>
          <a:prstGeom prst="rect">
            <a:avLst/>
          </a:prstGeom>
          <a:solidFill>
            <a:schemeClr val="bg1"/>
          </a:solidFill>
        </p:spPr>
        <p:txBody>
          <a:bodyPr wrap="square" rtlCol="0">
            <a:spAutoFit/>
          </a:bodyPr>
          <a:lstStyle/>
          <a:p>
            <a:endParaRPr lang="en-US" altLang="ko-KR" sz="1200" dirty="0">
              <a:solidFill>
                <a:srgbClr val="000000"/>
              </a:solidFill>
              <a:latin typeface="Helvetica Neue"/>
            </a:endParaRPr>
          </a:p>
          <a:p>
            <a:pPr marL="171450" lvl="0" indent="-171450" algn="just" fontAlgn="base">
              <a:lnSpc>
                <a:spcPct val="120000"/>
              </a:lnSpc>
              <a:buClr>
                <a:srgbClr val="6600FF"/>
              </a:buClr>
              <a:buFont typeface="Wingdings" panose="05000000000000000000" pitchFamily="2" charset="2"/>
              <a:buChar char="§"/>
            </a:pPr>
            <a:r>
              <a:rPr lang="en-US" altLang="ko-KR" sz="1200" b="1" kern="0" dirty="0">
                <a:solidFill>
                  <a:srgbClr val="893DF9"/>
                </a:solidFill>
                <a:latin typeface="굴림" panose="020B0600000101010101" pitchFamily="50" charset="-127"/>
                <a:ea typeface="굴림" panose="020B0600000101010101" pitchFamily="50" charset="-127"/>
              </a:rPr>
              <a:t>2015</a:t>
            </a:r>
            <a:r>
              <a:rPr lang="ko-KR" altLang="en-US" sz="1200" b="1" kern="0" dirty="0">
                <a:solidFill>
                  <a:srgbClr val="893DF9"/>
                </a:solidFill>
                <a:latin typeface="굴림" panose="020B0600000101010101" pitchFamily="50" charset="-127"/>
                <a:ea typeface="굴림" panose="020B0600000101010101" pitchFamily="50" charset="-127"/>
              </a:rPr>
              <a:t>년 </a:t>
            </a:r>
            <a:r>
              <a:rPr lang="en-US" altLang="ko-KR" sz="1200" b="1" kern="0" dirty="0" err="1">
                <a:solidFill>
                  <a:srgbClr val="893DF9"/>
                </a:solidFill>
                <a:latin typeface="굴림" panose="020B0600000101010101" pitchFamily="50" charset="-127"/>
                <a:ea typeface="굴림" panose="020B0600000101010101" pitchFamily="50" charset="-127"/>
              </a:rPr>
              <a:t>kaggle</a:t>
            </a:r>
            <a:r>
              <a:rPr lang="en-US" altLang="ko-KR" sz="1200" b="1" kern="0" dirty="0">
                <a:solidFill>
                  <a:srgbClr val="893DF9"/>
                </a:solidFill>
                <a:latin typeface="굴림" panose="020B0600000101010101" pitchFamily="50" charset="-127"/>
                <a:ea typeface="굴림" panose="020B0600000101010101" pitchFamily="50" charset="-127"/>
              </a:rPr>
              <a:t> </a:t>
            </a:r>
            <a:r>
              <a:rPr lang="ko-KR" altLang="en-US" sz="1200" b="1" kern="0" dirty="0">
                <a:solidFill>
                  <a:srgbClr val="893DF9"/>
                </a:solidFill>
                <a:latin typeface="굴림" panose="020B0600000101010101" pitchFamily="50" charset="-127"/>
                <a:ea typeface="굴림" panose="020B0600000101010101" pitchFamily="50" charset="-127"/>
              </a:rPr>
              <a:t>블로그에 올라온 우승 솔루션 </a:t>
            </a:r>
            <a:r>
              <a:rPr lang="en-US" altLang="ko-KR" sz="1200" b="1" kern="0" dirty="0">
                <a:solidFill>
                  <a:srgbClr val="893DF9"/>
                </a:solidFill>
                <a:latin typeface="굴림" panose="020B0600000101010101" pitchFamily="50" charset="-127"/>
                <a:ea typeface="굴림" panose="020B0600000101010101" pitchFamily="50" charset="-127"/>
              </a:rPr>
              <a:t>29</a:t>
            </a:r>
            <a:r>
              <a:rPr lang="ko-KR" altLang="en-US" sz="1200" b="1" kern="0" dirty="0">
                <a:solidFill>
                  <a:srgbClr val="893DF9"/>
                </a:solidFill>
                <a:latin typeface="굴림" panose="020B0600000101010101" pitchFamily="50" charset="-127"/>
                <a:ea typeface="굴림" panose="020B0600000101010101" pitchFamily="50" charset="-127"/>
              </a:rPr>
              <a:t>건 중</a:t>
            </a:r>
            <a:r>
              <a:rPr lang="en-US" altLang="ko-KR" sz="1200" b="1" kern="0" dirty="0">
                <a:solidFill>
                  <a:srgbClr val="893DF9"/>
                </a:solidFill>
                <a:latin typeface="굴림" panose="020B0600000101010101" pitchFamily="50" charset="-127"/>
                <a:ea typeface="굴림" panose="020B0600000101010101" pitchFamily="50" charset="-127"/>
              </a:rPr>
              <a:t>, 17</a:t>
            </a:r>
            <a:r>
              <a:rPr lang="ko-KR" altLang="en-US" sz="1200" b="1" kern="0" dirty="0">
                <a:solidFill>
                  <a:srgbClr val="893DF9"/>
                </a:solidFill>
                <a:latin typeface="굴림" panose="020B0600000101010101" pitchFamily="50" charset="-127"/>
                <a:ea typeface="굴림" panose="020B0600000101010101" pitchFamily="50" charset="-127"/>
              </a:rPr>
              <a:t>건이 </a:t>
            </a:r>
            <a:r>
              <a:rPr lang="en-US" altLang="ko-KR" sz="1200" b="1" kern="0" dirty="0" err="1">
                <a:solidFill>
                  <a:srgbClr val="893DF9"/>
                </a:solidFill>
                <a:latin typeface="굴림" panose="020B0600000101010101" pitchFamily="50" charset="-127"/>
                <a:ea typeface="굴림" panose="020B0600000101010101" pitchFamily="50" charset="-127"/>
                <a:hlinkClick r:id="rId2"/>
              </a:rPr>
              <a:t>XGboost</a:t>
            </a:r>
            <a:r>
              <a:rPr lang="ko-KR" altLang="en-US" sz="1200" b="1" kern="0" dirty="0">
                <a:solidFill>
                  <a:srgbClr val="893DF9"/>
                </a:solidFill>
                <a:latin typeface="굴림" panose="020B0600000101010101" pitchFamily="50" charset="-127"/>
                <a:ea typeface="굴림" panose="020B0600000101010101" pitchFamily="50" charset="-127"/>
              </a:rPr>
              <a:t>를 사용</a:t>
            </a:r>
            <a:r>
              <a:rPr lang="en-US" altLang="ko-KR" sz="1200" b="1" kern="0" dirty="0">
                <a:solidFill>
                  <a:srgbClr val="893DF9"/>
                </a:solidFill>
                <a:latin typeface="굴림" panose="020B0600000101010101" pitchFamily="50" charset="-127"/>
                <a:ea typeface="굴림" panose="020B0600000101010101" pitchFamily="50" charset="-127"/>
              </a:rPr>
              <a:t>. </a:t>
            </a:r>
            <a:endParaRPr lang="ko-KR" altLang="en-US" sz="1200" b="1" kern="0" dirty="0">
              <a:solidFill>
                <a:srgbClr val="893DF9"/>
              </a:solidFill>
              <a:latin typeface="굴림" panose="020B0600000101010101" pitchFamily="50" charset="-127"/>
              <a:ea typeface="굴림" panose="020B0600000101010101" pitchFamily="50" charset="-127"/>
            </a:endParaRPr>
          </a:p>
          <a:p>
            <a:pPr marL="171450" lvl="0" indent="-171450" algn="just" fontAlgn="base">
              <a:lnSpc>
                <a:spcPct val="120000"/>
              </a:lnSpc>
              <a:spcAft>
                <a:spcPts val="400"/>
              </a:spcAft>
              <a:buClr>
                <a:srgbClr val="6600FF"/>
              </a:buClr>
              <a:buFont typeface="Wingdings" panose="05000000000000000000" pitchFamily="2" charset="2"/>
              <a:buChar char="§"/>
            </a:pPr>
            <a:r>
              <a:rPr lang="en-US" altLang="ko-KR" sz="1200" b="1" kern="0" dirty="0">
                <a:solidFill>
                  <a:srgbClr val="893DF9"/>
                </a:solidFill>
                <a:latin typeface="굴림" panose="020B0600000101010101" pitchFamily="50" charset="-127"/>
                <a:ea typeface="굴림" panose="020B0600000101010101" pitchFamily="50" charset="-127"/>
              </a:rPr>
              <a:t>2015 </a:t>
            </a:r>
            <a:r>
              <a:rPr lang="en-US" altLang="ko-KR" sz="1200" b="1" kern="0" dirty="0" err="1">
                <a:solidFill>
                  <a:srgbClr val="893DF9"/>
                </a:solidFill>
                <a:latin typeface="굴림" panose="020B0600000101010101" pitchFamily="50" charset="-127"/>
                <a:ea typeface="굴림" panose="020B0600000101010101" pitchFamily="50" charset="-127"/>
              </a:rPr>
              <a:t>KDDCup</a:t>
            </a:r>
            <a:r>
              <a:rPr lang="ko-KR" altLang="en-US" sz="1200" b="1" kern="0" dirty="0">
                <a:solidFill>
                  <a:srgbClr val="893DF9"/>
                </a:solidFill>
                <a:latin typeface="굴림" panose="020B0600000101010101" pitchFamily="50" charset="-127"/>
                <a:ea typeface="굴림" panose="020B0600000101010101" pitchFamily="50" charset="-127"/>
              </a:rPr>
              <a:t>에서 </a:t>
            </a:r>
            <a:r>
              <a:rPr lang="en-US" altLang="ko-KR" sz="1200" b="1" kern="0" dirty="0">
                <a:solidFill>
                  <a:srgbClr val="893DF9"/>
                </a:solidFill>
                <a:latin typeface="굴림" panose="020B0600000101010101" pitchFamily="50" charset="-127"/>
                <a:ea typeface="굴림" panose="020B0600000101010101" pitchFamily="50" charset="-127"/>
              </a:rPr>
              <a:t>10</a:t>
            </a:r>
            <a:r>
              <a:rPr lang="ko-KR" altLang="en-US" sz="1200" b="1" kern="0" dirty="0">
                <a:solidFill>
                  <a:srgbClr val="893DF9"/>
                </a:solidFill>
                <a:latin typeface="굴림" panose="020B0600000101010101" pitchFamily="50" charset="-127"/>
                <a:ea typeface="굴림" panose="020B0600000101010101" pitchFamily="50" charset="-127"/>
              </a:rPr>
              <a:t>위 안에 든 모든 팀이 </a:t>
            </a:r>
            <a:r>
              <a:rPr lang="en-US" altLang="ko-KR" sz="1200" b="1" kern="0" dirty="0" err="1">
                <a:solidFill>
                  <a:srgbClr val="893DF9"/>
                </a:solidFill>
                <a:latin typeface="굴림" panose="020B0600000101010101" pitchFamily="50" charset="-127"/>
                <a:ea typeface="굴림" panose="020B0600000101010101" pitchFamily="50" charset="-127"/>
              </a:rPr>
              <a:t>XGboost</a:t>
            </a:r>
            <a:r>
              <a:rPr lang="ko-KR" altLang="en-US" sz="1200" b="1" kern="0" dirty="0">
                <a:solidFill>
                  <a:srgbClr val="893DF9"/>
                </a:solidFill>
                <a:latin typeface="굴림" panose="020B0600000101010101" pitchFamily="50" charset="-127"/>
                <a:ea typeface="굴림" panose="020B0600000101010101" pitchFamily="50" charset="-127"/>
              </a:rPr>
              <a:t>를 사용</a:t>
            </a:r>
            <a:r>
              <a:rPr lang="en-US" altLang="ko-KR" sz="1200" b="1" kern="0" dirty="0">
                <a:solidFill>
                  <a:srgbClr val="893DF9"/>
                </a:solidFill>
                <a:latin typeface="굴림" panose="020B0600000101010101" pitchFamily="50" charset="-127"/>
              </a:rPr>
              <a:t>. </a:t>
            </a:r>
          </a:p>
        </p:txBody>
      </p:sp>
      <p:sp>
        <p:nvSpPr>
          <p:cNvPr id="3" name="TextBox 2">
            <a:extLst>
              <a:ext uri="{FF2B5EF4-FFF2-40B4-BE49-F238E27FC236}">
                <a16:creationId xmlns:a16="http://schemas.microsoft.com/office/drawing/2014/main" xmlns="" id="{155512A4-93B8-48D4-BCA3-E12C517444CB}"/>
              </a:ext>
            </a:extLst>
          </p:cNvPr>
          <p:cNvSpPr txBox="1"/>
          <p:nvPr/>
        </p:nvSpPr>
        <p:spPr>
          <a:xfrm>
            <a:off x="556053" y="379036"/>
            <a:ext cx="4331043" cy="338554"/>
          </a:xfrm>
          <a:prstGeom prst="rect">
            <a:avLst/>
          </a:prstGeom>
          <a:noFill/>
        </p:spPr>
        <p:txBody>
          <a:bodyPr wrap="square" rtlCol="0">
            <a:spAutoFit/>
          </a:bodyPr>
          <a:lstStyle/>
          <a:p>
            <a:r>
              <a:rPr lang="en-US" altLang="ko-KR" sz="1600" b="1" kern="0" dirty="0" err="1" smtClean="0">
                <a:solidFill>
                  <a:srgbClr val="D92A6E"/>
                </a:solidFill>
                <a:latin typeface="굴림" panose="020B0600000101010101" pitchFamily="50" charset="-127"/>
              </a:rPr>
              <a:t>XGBoost</a:t>
            </a:r>
            <a:r>
              <a:rPr lang="en-US" altLang="ko-KR" sz="1600" b="1" kern="0" dirty="0" smtClean="0">
                <a:solidFill>
                  <a:srgbClr val="D92A6E"/>
                </a:solidFill>
                <a:latin typeface="굴림" panose="020B0600000101010101" pitchFamily="50" charset="-127"/>
              </a:rPr>
              <a:t> </a:t>
            </a:r>
            <a:r>
              <a:rPr lang="en-US" altLang="ko-KR" sz="1600" b="1" kern="0" dirty="0">
                <a:solidFill>
                  <a:srgbClr val="D92A6E"/>
                </a:solidFill>
                <a:latin typeface="굴림" panose="020B0600000101010101" pitchFamily="50" charset="-127"/>
              </a:rPr>
              <a:t>(</a:t>
            </a:r>
            <a:r>
              <a:rPr lang="en-US" altLang="ko-KR" sz="1600" b="1" kern="0" dirty="0" err="1">
                <a:solidFill>
                  <a:srgbClr val="D92A6E"/>
                </a:solidFill>
                <a:latin typeface="굴림" panose="020B0600000101010101" pitchFamily="50" charset="-127"/>
              </a:rPr>
              <a:t>eXtreme</a:t>
            </a:r>
            <a:r>
              <a:rPr lang="en-US" altLang="ko-KR" sz="1600" b="1" kern="0" dirty="0">
                <a:solidFill>
                  <a:srgbClr val="D92A6E"/>
                </a:solidFill>
                <a:latin typeface="굴림" panose="020B0600000101010101" pitchFamily="50" charset="-127"/>
              </a:rPr>
              <a:t> Gradient Boosting)</a:t>
            </a:r>
            <a:endParaRPr lang="ko-KR" altLang="en-US" b="1" dirty="0"/>
          </a:p>
        </p:txBody>
      </p:sp>
      <p:sp>
        <p:nvSpPr>
          <p:cNvPr id="4" name="TextBox 3"/>
          <p:cNvSpPr txBox="1"/>
          <p:nvPr/>
        </p:nvSpPr>
        <p:spPr>
          <a:xfrm>
            <a:off x="1158602" y="1684421"/>
            <a:ext cx="7107093" cy="2970044"/>
          </a:xfrm>
          <a:prstGeom prst="rect">
            <a:avLst/>
          </a:prstGeom>
          <a:noFill/>
          <a:ln w="12700">
            <a:solidFill>
              <a:srgbClr val="FFCCCC"/>
            </a:solidFill>
          </a:ln>
        </p:spPr>
        <p:txBody>
          <a:bodyPr wrap="square" rtlCol="0">
            <a:spAutoFit/>
          </a:bodyPr>
          <a:lstStyle/>
          <a:p>
            <a:pPr marL="171450" indent="-171450">
              <a:buClr>
                <a:srgbClr val="6600FF"/>
              </a:buClr>
              <a:buFont typeface="Wingdings" panose="05000000000000000000" pitchFamily="2" charset="2"/>
              <a:buChar char="§"/>
            </a:pPr>
            <a:r>
              <a:rPr lang="en-US" altLang="ko-KR" sz="1100" kern="0" dirty="0">
                <a:solidFill>
                  <a:srgbClr val="000000"/>
                </a:solidFill>
                <a:latin typeface="굴림" panose="020B0600000101010101" pitchFamily="50" charset="-127"/>
                <a:ea typeface="굴림" panose="020B0600000101010101" pitchFamily="50" charset="-127"/>
              </a:rPr>
              <a:t>As the winner of an increasing amount of </a:t>
            </a:r>
            <a:r>
              <a:rPr lang="en-US" altLang="ko-KR" sz="1100" kern="0" dirty="0" err="1">
                <a:solidFill>
                  <a:srgbClr val="000000"/>
                </a:solidFill>
                <a:latin typeface="굴림" panose="020B0600000101010101" pitchFamily="50" charset="-127"/>
                <a:ea typeface="굴림" panose="020B0600000101010101" pitchFamily="50" charset="-127"/>
              </a:rPr>
              <a:t>Kaggle</a:t>
            </a:r>
            <a:r>
              <a:rPr lang="en-US" altLang="ko-KR" sz="1100" kern="0" dirty="0">
                <a:solidFill>
                  <a:srgbClr val="000000"/>
                </a:solidFill>
                <a:latin typeface="굴림" panose="020B0600000101010101" pitchFamily="50" charset="-127"/>
                <a:ea typeface="굴림" panose="020B0600000101010101" pitchFamily="50" charset="-127"/>
              </a:rPr>
              <a:t> competitions, </a:t>
            </a:r>
            <a:r>
              <a:rPr lang="en-US" altLang="ko-KR" sz="1100" kern="0" dirty="0" err="1">
                <a:solidFill>
                  <a:srgbClr val="000000"/>
                </a:solidFill>
                <a:latin typeface="굴림" panose="020B0600000101010101" pitchFamily="50" charset="-127"/>
                <a:ea typeface="굴림" panose="020B0600000101010101" pitchFamily="50" charset="-127"/>
              </a:rPr>
              <a:t>XGBoost</a:t>
            </a:r>
            <a:r>
              <a:rPr lang="en-US" altLang="ko-KR" sz="1100" kern="0" dirty="0">
                <a:solidFill>
                  <a:srgbClr val="000000"/>
                </a:solidFill>
                <a:latin typeface="굴림" panose="020B0600000101010101" pitchFamily="50" charset="-127"/>
                <a:ea typeface="굴림" panose="020B0600000101010101" pitchFamily="50" charset="-127"/>
              </a:rPr>
              <a:t> showed us again to be a great all-round algorithm worth having in your toolbox.</a:t>
            </a:r>
            <a:br>
              <a:rPr lang="en-US" altLang="ko-KR" sz="1100" kern="0" dirty="0">
                <a:solidFill>
                  <a:srgbClr val="000000"/>
                </a:solidFill>
                <a:latin typeface="굴림" panose="020B0600000101010101" pitchFamily="50" charset="-127"/>
                <a:ea typeface="굴림" panose="020B0600000101010101" pitchFamily="50" charset="-127"/>
              </a:rPr>
            </a:br>
            <a:r>
              <a:rPr lang="en-US" altLang="ko-KR" sz="1100" dirty="0">
                <a:latin typeface="굴림" panose="020B0600000101010101" pitchFamily="50" charset="-127"/>
                <a:ea typeface="굴림" panose="020B0600000101010101" pitchFamily="50" charset="-127"/>
              </a:rPr>
              <a:t>— </a:t>
            </a:r>
            <a:r>
              <a:rPr lang="en-US" altLang="ko-KR" sz="1100" dirty="0" err="1">
                <a:latin typeface="굴림" panose="020B0600000101010101" pitchFamily="50" charset="-127"/>
                <a:ea typeface="굴림" panose="020B0600000101010101" pitchFamily="50" charset="-127"/>
              </a:rPr>
              <a:t>Dato</a:t>
            </a:r>
            <a:r>
              <a:rPr lang="en-US" altLang="ko-KR" sz="1100" dirty="0">
                <a:latin typeface="굴림" panose="020B0600000101010101" pitchFamily="50" charset="-127"/>
                <a:ea typeface="굴림" panose="020B0600000101010101" pitchFamily="50" charset="-127"/>
              </a:rPr>
              <a:t> Winners’ Interview: 1st place, Mad Professors</a:t>
            </a:r>
            <a:br>
              <a:rPr lang="en-US" altLang="ko-KR" sz="1100" dirty="0">
                <a:latin typeface="굴림" panose="020B0600000101010101" pitchFamily="50" charset="-127"/>
                <a:ea typeface="굴림" panose="020B0600000101010101" pitchFamily="50" charset="-127"/>
              </a:rPr>
            </a:br>
            <a:endParaRPr lang="en-US" altLang="ko-KR" sz="1100" dirty="0">
              <a:latin typeface="굴림" panose="020B0600000101010101" pitchFamily="50" charset="-127"/>
              <a:ea typeface="굴림" panose="020B0600000101010101" pitchFamily="50" charset="-127"/>
            </a:endParaRPr>
          </a:p>
          <a:p>
            <a:pPr marL="171450" indent="-171450">
              <a:buClr>
                <a:srgbClr val="6600FF"/>
              </a:buClr>
              <a:buFont typeface="Wingdings" panose="05000000000000000000" pitchFamily="2" charset="2"/>
              <a:buChar char="§"/>
            </a:pPr>
            <a:r>
              <a:rPr lang="en-US" altLang="ko-KR" sz="1100" dirty="0">
                <a:latin typeface="굴림" panose="020B0600000101010101" pitchFamily="50" charset="-127"/>
                <a:ea typeface="굴림" panose="020B0600000101010101" pitchFamily="50" charset="-127"/>
              </a:rPr>
              <a:t>When in doubt, use </a:t>
            </a:r>
            <a:r>
              <a:rPr lang="en-US" altLang="ko-KR" sz="1100" dirty="0" err="1">
                <a:latin typeface="굴림" panose="020B0600000101010101" pitchFamily="50" charset="-127"/>
                <a:ea typeface="굴림" panose="020B0600000101010101" pitchFamily="50" charset="-127"/>
              </a:rPr>
              <a:t>xgboost</a:t>
            </a:r>
            <a:r>
              <a:rPr lang="en-US" altLang="ko-KR" sz="1100" dirty="0">
                <a:latin typeface="굴림" panose="020B0600000101010101" pitchFamily="50" charset="-127"/>
                <a:ea typeface="굴림" panose="020B0600000101010101" pitchFamily="50" charset="-127"/>
              </a:rPr>
              <a:t>.</a:t>
            </a:r>
            <a:br>
              <a:rPr lang="en-US" altLang="ko-KR" sz="1100" dirty="0">
                <a:latin typeface="굴림" panose="020B0600000101010101" pitchFamily="50" charset="-127"/>
                <a:ea typeface="굴림" panose="020B0600000101010101" pitchFamily="50" charset="-127"/>
              </a:rPr>
            </a:br>
            <a:r>
              <a:rPr lang="en-US" altLang="ko-KR" sz="1100" dirty="0">
                <a:latin typeface="굴림" panose="020B0600000101010101" pitchFamily="50" charset="-127"/>
                <a:ea typeface="굴림" panose="020B0600000101010101" pitchFamily="50" charset="-127"/>
              </a:rPr>
              <a:t>— </a:t>
            </a:r>
            <a:r>
              <a:rPr lang="en-US" altLang="ko-KR" sz="1100" dirty="0" err="1">
                <a:latin typeface="굴림" panose="020B0600000101010101" pitchFamily="50" charset="-127"/>
                <a:ea typeface="굴림" panose="020B0600000101010101" pitchFamily="50" charset="-127"/>
              </a:rPr>
              <a:t>Avito</a:t>
            </a:r>
            <a:r>
              <a:rPr lang="en-US" altLang="ko-KR" sz="1100" dirty="0">
                <a:latin typeface="굴림" panose="020B0600000101010101" pitchFamily="50" charset="-127"/>
                <a:ea typeface="굴림" panose="020B0600000101010101" pitchFamily="50" charset="-127"/>
              </a:rPr>
              <a:t> Winner’s Interview: 1st place, Owen Zhang</a:t>
            </a:r>
            <a:br>
              <a:rPr lang="en-US" altLang="ko-KR" sz="1100" dirty="0">
                <a:latin typeface="굴림" panose="020B0600000101010101" pitchFamily="50" charset="-127"/>
                <a:ea typeface="굴림" panose="020B0600000101010101" pitchFamily="50" charset="-127"/>
              </a:rPr>
            </a:br>
            <a:endParaRPr lang="en-US" altLang="ko-KR" sz="1100" dirty="0">
              <a:latin typeface="굴림" panose="020B0600000101010101" pitchFamily="50" charset="-127"/>
              <a:ea typeface="굴림" panose="020B0600000101010101" pitchFamily="50" charset="-127"/>
            </a:endParaRPr>
          </a:p>
          <a:p>
            <a:pPr marL="171450" indent="-171450">
              <a:buClr>
                <a:srgbClr val="6600FF"/>
              </a:buClr>
              <a:buFont typeface="Wingdings" panose="05000000000000000000" pitchFamily="2" charset="2"/>
              <a:buChar char="§"/>
            </a:pPr>
            <a:r>
              <a:rPr lang="en-US" altLang="ko-KR" sz="1100" dirty="0">
                <a:latin typeface="굴림" panose="020B0600000101010101" pitchFamily="50" charset="-127"/>
                <a:ea typeface="굴림" panose="020B0600000101010101" pitchFamily="50" charset="-127"/>
              </a:rPr>
              <a:t>I love single models that do well, and my best single model was an </a:t>
            </a:r>
            <a:r>
              <a:rPr lang="en-US" altLang="ko-KR" sz="1100" dirty="0" err="1">
                <a:latin typeface="굴림" panose="020B0600000101010101" pitchFamily="50" charset="-127"/>
                <a:ea typeface="굴림" panose="020B0600000101010101" pitchFamily="50" charset="-127"/>
              </a:rPr>
              <a:t>XGBoost</a:t>
            </a:r>
            <a:r>
              <a:rPr lang="en-US" altLang="ko-KR" sz="1100" dirty="0">
                <a:latin typeface="굴림" panose="020B0600000101010101" pitchFamily="50" charset="-127"/>
                <a:ea typeface="굴림" panose="020B0600000101010101" pitchFamily="50" charset="-127"/>
              </a:rPr>
              <a:t> that could get the 10th place by itself.</a:t>
            </a:r>
            <a:br>
              <a:rPr lang="en-US" altLang="ko-KR" sz="1100" dirty="0">
                <a:latin typeface="굴림" panose="020B0600000101010101" pitchFamily="50" charset="-127"/>
                <a:ea typeface="굴림" panose="020B0600000101010101" pitchFamily="50" charset="-127"/>
              </a:rPr>
            </a:br>
            <a:r>
              <a:rPr lang="en-US" altLang="ko-KR" sz="1100" dirty="0">
                <a:latin typeface="굴림" panose="020B0600000101010101" pitchFamily="50" charset="-127"/>
                <a:ea typeface="굴림" panose="020B0600000101010101" pitchFamily="50" charset="-127"/>
              </a:rPr>
              <a:t>— Caterpillar Winners’ Interview: 1st place</a:t>
            </a:r>
          </a:p>
          <a:p>
            <a:pPr marL="171450" indent="-171450">
              <a:buClr>
                <a:srgbClr val="6600FF"/>
              </a:buClr>
              <a:buFont typeface="Wingdings" panose="05000000000000000000" pitchFamily="2" charset="2"/>
              <a:buChar char="§"/>
            </a:pPr>
            <a:endParaRPr lang="en-US" altLang="ko-KR" sz="1100" dirty="0">
              <a:latin typeface="굴림" panose="020B0600000101010101" pitchFamily="50" charset="-127"/>
              <a:ea typeface="굴림" panose="020B0600000101010101" pitchFamily="50" charset="-127"/>
            </a:endParaRPr>
          </a:p>
          <a:p>
            <a:pPr marL="171450" indent="-171450">
              <a:buClr>
                <a:srgbClr val="6600FF"/>
              </a:buClr>
              <a:buFont typeface="Wingdings" panose="05000000000000000000" pitchFamily="2" charset="2"/>
              <a:buChar char="§"/>
            </a:pPr>
            <a:r>
              <a:rPr lang="en-US" altLang="ko-KR" sz="1100" dirty="0">
                <a:latin typeface="굴림" panose="020B0600000101010101" pitchFamily="50" charset="-127"/>
                <a:ea typeface="굴림" panose="020B0600000101010101" pitchFamily="50" charset="-127"/>
              </a:rPr>
              <a:t>I only used </a:t>
            </a:r>
            <a:r>
              <a:rPr lang="en-US" altLang="ko-KR" sz="1100" dirty="0" err="1">
                <a:latin typeface="굴림" panose="020B0600000101010101" pitchFamily="50" charset="-127"/>
                <a:ea typeface="굴림" panose="020B0600000101010101" pitchFamily="50" charset="-127"/>
              </a:rPr>
              <a:t>XGBoost</a:t>
            </a:r>
            <a:r>
              <a:rPr lang="en-US" altLang="ko-KR" sz="1100" dirty="0">
                <a:latin typeface="굴림" panose="020B0600000101010101" pitchFamily="50" charset="-127"/>
                <a:ea typeface="굴림" panose="020B0600000101010101" pitchFamily="50" charset="-127"/>
              </a:rPr>
              <a:t>.</a:t>
            </a:r>
            <a:br>
              <a:rPr lang="en-US" altLang="ko-KR" sz="1100" dirty="0">
                <a:latin typeface="굴림" panose="020B0600000101010101" pitchFamily="50" charset="-127"/>
                <a:ea typeface="굴림" panose="020B0600000101010101" pitchFamily="50" charset="-127"/>
              </a:rPr>
            </a:br>
            <a:r>
              <a:rPr lang="en-US" altLang="ko-KR" sz="1100" dirty="0">
                <a:latin typeface="굴림" panose="020B0600000101010101" pitchFamily="50" charset="-127"/>
                <a:ea typeface="굴림" panose="020B0600000101010101" pitchFamily="50" charset="-127"/>
              </a:rPr>
              <a:t>— Liberty Mutual Property Inspection, Winner’s Interview: 1st place, </a:t>
            </a:r>
            <a:r>
              <a:rPr lang="en-US" altLang="ko-KR" sz="1100" dirty="0" err="1">
                <a:latin typeface="굴림" panose="020B0600000101010101" pitchFamily="50" charset="-127"/>
                <a:ea typeface="굴림" panose="020B0600000101010101" pitchFamily="50" charset="-127"/>
              </a:rPr>
              <a:t>Qingchen</a:t>
            </a:r>
            <a:r>
              <a:rPr lang="en-US" altLang="ko-KR" sz="1100" dirty="0">
                <a:latin typeface="굴림" panose="020B0600000101010101" pitchFamily="50" charset="-127"/>
                <a:ea typeface="굴림" panose="020B0600000101010101" pitchFamily="50" charset="-127"/>
              </a:rPr>
              <a:t> Wang</a:t>
            </a:r>
            <a:br>
              <a:rPr lang="en-US" altLang="ko-KR" sz="1100" dirty="0">
                <a:latin typeface="굴림" panose="020B0600000101010101" pitchFamily="50" charset="-127"/>
                <a:ea typeface="굴림" panose="020B0600000101010101" pitchFamily="50" charset="-127"/>
              </a:rPr>
            </a:br>
            <a:endParaRPr lang="en-US" altLang="ko-KR" sz="1100" dirty="0">
              <a:latin typeface="굴림" panose="020B0600000101010101" pitchFamily="50" charset="-127"/>
              <a:ea typeface="굴림" panose="020B0600000101010101" pitchFamily="50" charset="-127"/>
            </a:endParaRPr>
          </a:p>
          <a:p>
            <a:pPr marL="171450" indent="-171450">
              <a:buClr>
                <a:srgbClr val="6600FF"/>
              </a:buClr>
              <a:buFont typeface="Wingdings" panose="05000000000000000000" pitchFamily="2" charset="2"/>
              <a:buChar char="§"/>
            </a:pPr>
            <a:r>
              <a:rPr lang="en-US" altLang="ko-KR" sz="1100" dirty="0">
                <a:latin typeface="굴림" panose="020B0600000101010101" pitchFamily="50" charset="-127"/>
                <a:ea typeface="굴림" panose="020B0600000101010101" pitchFamily="50" charset="-127"/>
              </a:rPr>
              <a:t>The only supervised learning method I used was gradient boosting, as implemented in the excellent </a:t>
            </a:r>
            <a:r>
              <a:rPr lang="en-US" altLang="ko-KR" sz="1100" dirty="0" err="1">
                <a:latin typeface="굴림" panose="020B0600000101010101" pitchFamily="50" charset="-127"/>
                <a:ea typeface="굴림" panose="020B0600000101010101" pitchFamily="50" charset="-127"/>
              </a:rPr>
              <a:t>xgboost</a:t>
            </a:r>
            <a:r>
              <a:rPr lang="en-US" altLang="ko-KR" sz="1100" dirty="0">
                <a:latin typeface="굴림" panose="020B0600000101010101" pitchFamily="50" charset="-127"/>
                <a:ea typeface="굴림" panose="020B0600000101010101" pitchFamily="50" charset="-127"/>
              </a:rPr>
              <a:t> package.</a:t>
            </a:r>
            <a:br>
              <a:rPr lang="en-US" altLang="ko-KR" sz="1100" dirty="0">
                <a:latin typeface="굴림" panose="020B0600000101010101" pitchFamily="50" charset="-127"/>
                <a:ea typeface="굴림" panose="020B0600000101010101" pitchFamily="50" charset="-127"/>
              </a:rPr>
            </a:br>
            <a:r>
              <a:rPr lang="en-US" altLang="ko-KR" sz="1100" dirty="0">
                <a:latin typeface="굴림" panose="020B0600000101010101" pitchFamily="50" charset="-127"/>
                <a:ea typeface="굴림" panose="020B0600000101010101" pitchFamily="50" charset="-127"/>
              </a:rPr>
              <a:t>— Recruit Coupon Purchase Winner’s Interview: 2nd place, </a:t>
            </a:r>
            <a:r>
              <a:rPr lang="en-US" altLang="ko-KR" sz="1100" dirty="0" err="1">
                <a:latin typeface="굴림" panose="020B0600000101010101" pitchFamily="50" charset="-127"/>
                <a:ea typeface="굴림" panose="020B0600000101010101" pitchFamily="50" charset="-127"/>
              </a:rPr>
              <a:t>Halla</a:t>
            </a:r>
            <a:r>
              <a:rPr lang="en-US" altLang="ko-KR" sz="1100" dirty="0">
                <a:latin typeface="굴림" panose="020B0600000101010101" pitchFamily="50" charset="-127"/>
                <a:ea typeface="굴림" panose="020B0600000101010101" pitchFamily="50" charset="-127"/>
              </a:rPr>
              <a:t> </a:t>
            </a:r>
            <a:r>
              <a:rPr lang="en-US" altLang="ko-KR" sz="1100" dirty="0" smtClean="0">
                <a:latin typeface="굴림" panose="020B0600000101010101" pitchFamily="50" charset="-127"/>
                <a:ea typeface="굴림" panose="020B0600000101010101" pitchFamily="50" charset="-127"/>
              </a:rPr>
              <a:t>Yang</a:t>
            </a:r>
            <a:endParaRPr lang="ko-KR" altLang="en-US" sz="1100" dirty="0"/>
          </a:p>
        </p:txBody>
      </p:sp>
    </p:spTree>
    <p:extLst>
      <p:ext uri="{BB962C8B-B14F-4D97-AF65-F5344CB8AC3E}">
        <p14:creationId xmlns:p14="http://schemas.microsoft.com/office/powerpoint/2010/main" val="27228470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432402" y="552990"/>
            <a:ext cx="4233961" cy="3881191"/>
          </a:xfrm>
          <a:prstGeom prst="rect">
            <a:avLst/>
          </a:prstGeom>
          <a:solidFill>
            <a:schemeClr val="bg1"/>
          </a:solidFill>
        </p:spPr>
        <p:txBody>
          <a:bodyPr wrap="square" rtlCol="0">
            <a:spAutoFit/>
          </a:bodyPr>
          <a:lstStyle/>
          <a:p>
            <a:pPr fontAlgn="base"/>
            <a:r>
              <a:rPr lang="en-US" altLang="ko-KR" dirty="0" err="1">
                <a:solidFill>
                  <a:srgbClr val="6600FF"/>
                </a:solidFill>
              </a:rPr>
              <a:t>XGBoost</a:t>
            </a:r>
            <a:r>
              <a:rPr lang="ko-KR" altLang="en-US" dirty="0">
                <a:solidFill>
                  <a:srgbClr val="6600FF"/>
                </a:solidFill>
              </a:rPr>
              <a:t>를 사용하는 두가지 이유</a:t>
            </a:r>
            <a:endParaRPr lang="en-US" altLang="ko-KR" dirty="0">
              <a:solidFill>
                <a:srgbClr val="6600FF"/>
              </a:solidFill>
            </a:endParaRPr>
          </a:p>
          <a:p>
            <a:pPr fontAlgn="base"/>
            <a:endParaRPr lang="ko-KR" altLang="en-US" dirty="0"/>
          </a:p>
          <a:p>
            <a:pPr marL="285750" indent="-285750" fontAlgn="base">
              <a:lnSpc>
                <a:spcPct val="150000"/>
              </a:lnSpc>
              <a:buClr>
                <a:srgbClr val="6600FF"/>
              </a:buClr>
              <a:buFont typeface="Wingdings" panose="05000000000000000000" pitchFamily="2" charset="2"/>
              <a:buChar char="§"/>
            </a:pPr>
            <a:r>
              <a:rPr lang="ko-KR" altLang="en-US" dirty="0"/>
              <a:t>실행 속도</a:t>
            </a:r>
          </a:p>
          <a:p>
            <a:pPr marL="285750" indent="-285750" fontAlgn="base">
              <a:lnSpc>
                <a:spcPct val="150000"/>
              </a:lnSpc>
              <a:buClr>
                <a:srgbClr val="6600FF"/>
              </a:buClr>
              <a:buFont typeface="Wingdings" panose="05000000000000000000" pitchFamily="2" charset="2"/>
              <a:buChar char="§"/>
            </a:pPr>
            <a:r>
              <a:rPr lang="ko-KR" altLang="en-US" dirty="0"/>
              <a:t>성능 향상 </a:t>
            </a:r>
            <a:endParaRPr lang="en-US" altLang="ko-KR" dirty="0"/>
          </a:p>
          <a:p>
            <a:pPr marL="285750" indent="-285750" fontAlgn="base">
              <a:buClr>
                <a:srgbClr val="6600FF"/>
              </a:buClr>
              <a:buFont typeface="Wingdings" panose="05000000000000000000" pitchFamily="2" charset="2"/>
              <a:buChar char="§"/>
            </a:pPr>
            <a:endParaRPr lang="en-US" altLang="ko-KR" sz="1200" b="1" cap="all" dirty="0">
              <a:solidFill>
                <a:srgbClr val="000000"/>
              </a:solidFill>
              <a:latin typeface="Open Sans"/>
            </a:endParaRPr>
          </a:p>
          <a:p>
            <a:pPr marL="285750" indent="-285750" fontAlgn="base">
              <a:buClr>
                <a:srgbClr val="6600FF"/>
              </a:buClr>
              <a:buFont typeface="Wingdings" panose="05000000000000000000" pitchFamily="2" charset="2"/>
              <a:buChar char="§"/>
            </a:pPr>
            <a:endParaRPr lang="en-US" altLang="ko-KR" sz="1200" b="1" cap="all" dirty="0">
              <a:solidFill>
                <a:srgbClr val="000000"/>
              </a:solidFill>
              <a:latin typeface="Open Sans"/>
            </a:endParaRPr>
          </a:p>
          <a:p>
            <a:pPr marL="285750" indent="-285750" fontAlgn="base">
              <a:buClr>
                <a:srgbClr val="6600FF"/>
              </a:buClr>
              <a:buFont typeface="Wingdings" panose="05000000000000000000" pitchFamily="2" charset="2"/>
              <a:buChar char="§"/>
            </a:pPr>
            <a:endParaRPr lang="en-US" altLang="ko-KR" sz="1200" b="1" cap="all" dirty="0">
              <a:solidFill>
                <a:srgbClr val="000000"/>
              </a:solidFill>
              <a:latin typeface="Open Sans"/>
            </a:endParaRPr>
          </a:p>
          <a:p>
            <a:pPr algn="just"/>
            <a:endParaRPr lang="en-US" altLang="ko-KR" sz="1200" dirty="0" smtClean="0"/>
          </a:p>
          <a:p>
            <a:pPr algn="just"/>
            <a:endParaRPr lang="en-US" altLang="ko-KR" sz="1200" dirty="0"/>
          </a:p>
          <a:p>
            <a:pPr fontAlgn="base">
              <a:buClr>
                <a:srgbClr val="6600FF"/>
              </a:buClr>
            </a:pPr>
            <a:r>
              <a:rPr lang="en-US" altLang="ko-KR" sz="1500" dirty="0">
                <a:solidFill>
                  <a:srgbClr val="893DF9"/>
                </a:solidFill>
              </a:rPr>
              <a:t>Benchmarking </a:t>
            </a:r>
            <a:r>
              <a:rPr lang="en-US" altLang="ko-KR" sz="1500" dirty="0" err="1">
                <a:solidFill>
                  <a:srgbClr val="893DF9"/>
                </a:solidFill>
              </a:rPr>
              <a:t>Randomforest</a:t>
            </a:r>
            <a:r>
              <a:rPr lang="en-US" altLang="ko-KR" sz="1500" dirty="0">
                <a:solidFill>
                  <a:srgbClr val="893DF9"/>
                </a:solidFill>
              </a:rPr>
              <a:t> </a:t>
            </a:r>
            <a:r>
              <a:rPr lang="en-US" altLang="ko-KR" sz="1500" dirty="0" smtClean="0">
                <a:solidFill>
                  <a:srgbClr val="893DF9"/>
                </a:solidFill>
              </a:rPr>
              <a:t>Implementations</a:t>
            </a:r>
            <a:endParaRPr lang="en-US" altLang="ko-KR" sz="1200" b="1" dirty="0">
              <a:solidFill>
                <a:srgbClr val="D92A6E"/>
              </a:solidFill>
              <a:latin typeface="굴림" panose="020B0600000101010101" pitchFamily="50" charset="-127"/>
              <a:ea typeface="굴림" panose="020B0600000101010101" pitchFamily="50" charset="-127"/>
            </a:endParaRPr>
          </a:p>
          <a:p>
            <a:pPr marL="171450" indent="-171450" algn="just">
              <a:buClr>
                <a:srgbClr val="6600FF"/>
              </a:buClr>
              <a:buFont typeface="Wingdings" panose="05000000000000000000" pitchFamily="2" charset="2"/>
              <a:buChar char="§"/>
            </a:pPr>
            <a:endParaRPr lang="en-US" altLang="ko-KR" sz="1000" dirty="0">
              <a:solidFill>
                <a:srgbClr val="212121"/>
              </a:solidFill>
              <a:latin typeface="굴림" panose="020B0600000101010101" pitchFamily="50" charset="-127"/>
              <a:ea typeface="굴림" panose="020B0600000101010101" pitchFamily="50" charset="-127"/>
            </a:endParaRPr>
          </a:p>
          <a:p>
            <a:pPr marL="171450" indent="-171450">
              <a:buClr>
                <a:srgbClr val="6600FF"/>
              </a:buClr>
              <a:buFont typeface="Wingdings" panose="05000000000000000000" pitchFamily="2" charset="2"/>
              <a:buChar char="§"/>
            </a:pPr>
            <a:r>
              <a:rPr lang="en-US" altLang="ko-KR" sz="1000" b="1" dirty="0">
                <a:solidFill>
                  <a:srgbClr val="212121"/>
                </a:solidFill>
                <a:latin typeface="굴림" panose="020B0600000101010101" pitchFamily="50" charset="-127"/>
                <a:ea typeface="굴림" panose="020B0600000101010101" pitchFamily="50" charset="-127"/>
              </a:rPr>
              <a:t>Time : training time</a:t>
            </a:r>
            <a:r>
              <a:rPr lang="en-US" altLang="ko-KR" sz="1000" b="1" dirty="0">
                <a:solidFill>
                  <a:srgbClr val="777777"/>
                </a:solidFill>
                <a:latin typeface="굴림" panose="020B0600000101010101" pitchFamily="50" charset="-127"/>
                <a:ea typeface="굴림" panose="020B0600000101010101" pitchFamily="50" charset="-127"/>
              </a:rPr>
              <a:t> </a:t>
            </a:r>
            <a:br>
              <a:rPr lang="en-US" altLang="ko-KR" sz="1000" b="1" dirty="0">
                <a:solidFill>
                  <a:srgbClr val="777777"/>
                </a:solidFill>
                <a:latin typeface="굴림" panose="020B0600000101010101" pitchFamily="50" charset="-127"/>
                <a:ea typeface="굴림" panose="020B0600000101010101" pitchFamily="50" charset="-127"/>
              </a:rPr>
            </a:br>
            <a:r>
              <a:rPr lang="en-US" altLang="ko-KR" sz="1000" b="1" dirty="0">
                <a:solidFill>
                  <a:srgbClr val="777777"/>
                </a:solidFill>
                <a:latin typeface="굴림" panose="020B0600000101010101" pitchFamily="50" charset="-127"/>
                <a:ea typeface="굴림" panose="020B0600000101010101" pitchFamily="50" charset="-127"/>
              </a:rPr>
              <a:t>         (</a:t>
            </a:r>
            <a:r>
              <a:rPr lang="en-US" altLang="ko-KR" sz="1000" b="1" dirty="0">
                <a:latin typeface="굴림" panose="020B0600000101010101" pitchFamily="50" charset="-127"/>
                <a:ea typeface="굴림" panose="020B0600000101010101" pitchFamily="50" charset="-127"/>
              </a:rPr>
              <a:t>read the data, pre-process the data, score the test data)</a:t>
            </a:r>
          </a:p>
          <a:p>
            <a:pPr marL="171450" indent="-171450" algn="just">
              <a:buClr>
                <a:srgbClr val="6600FF"/>
              </a:buClr>
              <a:buFont typeface="Wingdings" panose="05000000000000000000" pitchFamily="2" charset="2"/>
              <a:buChar char="§"/>
            </a:pPr>
            <a:r>
              <a:rPr lang="en-US" altLang="ko-KR" sz="1000" b="1" dirty="0">
                <a:solidFill>
                  <a:srgbClr val="212121"/>
                </a:solidFill>
                <a:latin typeface="굴림" panose="020B0600000101010101" pitchFamily="50" charset="-127"/>
                <a:ea typeface="굴림" panose="020B0600000101010101" pitchFamily="50" charset="-127"/>
              </a:rPr>
              <a:t>AUC : </a:t>
            </a:r>
            <a:r>
              <a:rPr lang="ko-KR" altLang="en-US" sz="1000" b="1" dirty="0">
                <a:solidFill>
                  <a:srgbClr val="212121"/>
                </a:solidFill>
                <a:latin typeface="굴림" panose="020B0600000101010101" pitchFamily="50" charset="-127"/>
                <a:ea typeface="굴림" panose="020B0600000101010101" pitchFamily="50" charset="-127"/>
              </a:rPr>
              <a:t>예측 </a:t>
            </a:r>
            <a:r>
              <a:rPr lang="ko-KR" altLang="ko-KR" sz="1000" b="1" dirty="0">
                <a:solidFill>
                  <a:srgbClr val="212121"/>
                </a:solidFill>
                <a:latin typeface="굴림" panose="020B0600000101010101" pitchFamily="50" charset="-127"/>
                <a:ea typeface="굴림" panose="020B0600000101010101" pitchFamily="50" charset="-127"/>
              </a:rPr>
              <a:t>정확도</a:t>
            </a:r>
            <a:r>
              <a:rPr lang="en-US" altLang="ko-KR" sz="1000" b="1" dirty="0">
                <a:solidFill>
                  <a:srgbClr val="212121"/>
                </a:solidFill>
                <a:latin typeface="굴림" panose="020B0600000101010101" pitchFamily="50" charset="-127"/>
                <a:ea typeface="굴림" panose="020B0600000101010101" pitchFamily="50" charset="-127"/>
              </a:rPr>
              <a:t>. </a:t>
            </a:r>
            <a:r>
              <a:rPr lang="ko-KR" altLang="ko-KR" sz="1000" b="1" dirty="0">
                <a:solidFill>
                  <a:srgbClr val="212121"/>
                </a:solidFill>
                <a:latin typeface="굴림" panose="020B0600000101010101" pitchFamily="50" charset="-127"/>
                <a:ea typeface="굴림" panose="020B0600000101010101" pitchFamily="50" charset="-127"/>
              </a:rPr>
              <a:t> ROC 곡선 </a:t>
            </a:r>
            <a:r>
              <a:rPr lang="ko-KR" altLang="en-US" sz="1000" b="1" dirty="0">
                <a:solidFill>
                  <a:srgbClr val="212121"/>
                </a:solidFill>
                <a:latin typeface="굴림" panose="020B0600000101010101" pitchFamily="50" charset="-127"/>
                <a:ea typeface="굴림" panose="020B0600000101010101" pitchFamily="50" charset="-127"/>
              </a:rPr>
              <a:t>아</a:t>
            </a:r>
            <a:r>
              <a:rPr lang="ko-KR" altLang="ko-KR" sz="1000" b="1" dirty="0">
                <a:solidFill>
                  <a:srgbClr val="212121"/>
                </a:solidFill>
                <a:latin typeface="굴림" panose="020B0600000101010101" pitchFamily="50" charset="-127"/>
                <a:ea typeface="굴림" panose="020B0600000101010101" pitchFamily="50" charset="-127"/>
              </a:rPr>
              <a:t>래 면적으로 측정</a:t>
            </a:r>
            <a:r>
              <a:rPr lang="ko-KR" altLang="en-US" sz="1000" b="1" dirty="0">
                <a:solidFill>
                  <a:srgbClr val="212121"/>
                </a:solidFill>
                <a:latin typeface="굴림" panose="020B0600000101010101" pitchFamily="50" charset="-127"/>
                <a:ea typeface="굴림" panose="020B0600000101010101" pitchFamily="50" charset="-127"/>
              </a:rPr>
              <a:t>됨</a:t>
            </a:r>
            <a:r>
              <a:rPr lang="en-US" altLang="ko-KR" sz="1000" b="1" dirty="0">
                <a:solidFill>
                  <a:srgbClr val="212121"/>
                </a:solidFill>
                <a:latin typeface="굴림" panose="020B0600000101010101" pitchFamily="50" charset="-127"/>
                <a:ea typeface="굴림" panose="020B0600000101010101" pitchFamily="50" charset="-127"/>
              </a:rPr>
              <a:t>.</a:t>
            </a:r>
          </a:p>
          <a:p>
            <a:pPr marL="171450" indent="-171450" algn="just">
              <a:buClr>
                <a:srgbClr val="6600FF"/>
              </a:buClr>
              <a:buFont typeface="Wingdings" panose="05000000000000000000" pitchFamily="2" charset="2"/>
              <a:buChar char="§"/>
            </a:pPr>
            <a:r>
              <a:rPr lang="en-US" altLang="ko-KR" sz="1000" b="1" dirty="0">
                <a:latin typeface="굴림" panose="020B0600000101010101" pitchFamily="50" charset="-127"/>
                <a:ea typeface="굴림" panose="020B0600000101010101" pitchFamily="50" charset="-127"/>
              </a:rPr>
              <a:t>n : datasets of sizes 10K, 100K, 1M, 10M</a:t>
            </a:r>
          </a:p>
          <a:p>
            <a:pPr marL="171450" indent="-171450" algn="just">
              <a:buClr>
                <a:srgbClr val="6600FF"/>
              </a:buClr>
              <a:buFont typeface="Wingdings" panose="05000000000000000000" pitchFamily="2" charset="2"/>
              <a:buChar char="§"/>
            </a:pPr>
            <a:endParaRPr lang="en-US" altLang="ko-KR" sz="1000" dirty="0">
              <a:latin typeface="굴림" panose="020B0600000101010101" pitchFamily="50" charset="-127"/>
              <a:ea typeface="굴림" panose="020B0600000101010101" pitchFamily="50" charset="-127"/>
            </a:endParaRPr>
          </a:p>
          <a:p>
            <a:pPr marL="171450" indent="-171450" algn="just">
              <a:buClr>
                <a:srgbClr val="6600FF"/>
              </a:buClr>
              <a:buFont typeface="Wingdings" panose="05000000000000000000" pitchFamily="2" charset="2"/>
              <a:buChar char="§"/>
            </a:pPr>
            <a:endParaRPr lang="ko-KR" altLang="en-US" sz="1200" dirty="0"/>
          </a:p>
          <a:p>
            <a:pPr algn="just">
              <a:buClr>
                <a:srgbClr val="6600FF"/>
              </a:buClr>
            </a:pPr>
            <a:r>
              <a:rPr lang="en-US" altLang="ko-KR" sz="1200" b="1" dirty="0">
                <a:solidFill>
                  <a:srgbClr val="D92A6E"/>
                </a:solidFill>
                <a:latin typeface="굴림" panose="020B0600000101010101" pitchFamily="50" charset="-127"/>
                <a:ea typeface="굴림" panose="020B0600000101010101" pitchFamily="50" charset="-127"/>
              </a:rPr>
              <a:t>=&gt;  </a:t>
            </a:r>
            <a:r>
              <a:rPr lang="ko-KR" altLang="ko-KR" sz="1200" b="1" dirty="0" err="1">
                <a:solidFill>
                  <a:srgbClr val="D92A6E"/>
                </a:solidFill>
                <a:latin typeface="굴림" panose="020B0600000101010101" pitchFamily="50" charset="-127"/>
                <a:ea typeface="굴림" panose="020B0600000101010101" pitchFamily="50" charset="-127"/>
              </a:rPr>
              <a:t>XGBoost가</a:t>
            </a:r>
            <a:r>
              <a:rPr lang="ko-KR" altLang="ko-KR" sz="1200" b="1" dirty="0">
                <a:solidFill>
                  <a:srgbClr val="D92A6E"/>
                </a:solidFill>
                <a:latin typeface="굴림" panose="020B0600000101010101" pitchFamily="50" charset="-127"/>
                <a:ea typeface="굴림" panose="020B0600000101010101" pitchFamily="50" charset="-127"/>
              </a:rPr>
              <a:t> </a:t>
            </a:r>
            <a:r>
              <a:rPr lang="ko-KR" altLang="ko-KR" sz="1200" b="1" dirty="0" err="1">
                <a:solidFill>
                  <a:srgbClr val="D92A6E"/>
                </a:solidFill>
                <a:latin typeface="굴림" panose="020B0600000101010101" pitchFamily="50" charset="-127"/>
                <a:ea typeface="굴림" panose="020B0600000101010101" pitchFamily="50" charset="-127"/>
              </a:rPr>
              <a:t>R</a:t>
            </a:r>
            <a:r>
              <a:rPr lang="ko-KR" altLang="ko-KR" sz="1200" b="1" dirty="0">
                <a:solidFill>
                  <a:srgbClr val="D92A6E"/>
                </a:solidFill>
                <a:latin typeface="굴림" panose="020B0600000101010101" pitchFamily="50" charset="-127"/>
                <a:ea typeface="굴림" panose="020B0600000101010101" pitchFamily="50" charset="-127"/>
              </a:rPr>
              <a:t>, </a:t>
            </a:r>
            <a:r>
              <a:rPr lang="ko-KR" altLang="ko-KR" sz="1200" b="1" dirty="0" err="1">
                <a:solidFill>
                  <a:srgbClr val="D92A6E"/>
                </a:solidFill>
                <a:latin typeface="굴림" panose="020B0600000101010101" pitchFamily="50" charset="-127"/>
                <a:ea typeface="굴림" panose="020B0600000101010101" pitchFamily="50" charset="-127"/>
              </a:rPr>
              <a:t>Python</a:t>
            </a:r>
            <a:r>
              <a:rPr lang="en-US" altLang="ko-KR" sz="1200" b="1" dirty="0">
                <a:solidFill>
                  <a:srgbClr val="D92A6E"/>
                </a:solidFill>
                <a:latin typeface="굴림" panose="020B0600000101010101" pitchFamily="50" charset="-127"/>
                <a:ea typeface="굴림" panose="020B0600000101010101" pitchFamily="50" charset="-127"/>
              </a:rPr>
              <a:t>,</a:t>
            </a:r>
            <a:r>
              <a:rPr lang="ko-KR" altLang="ko-KR" sz="1200" b="1" dirty="0">
                <a:solidFill>
                  <a:srgbClr val="D92A6E"/>
                </a:solidFill>
                <a:latin typeface="굴림" panose="020B0600000101010101" pitchFamily="50" charset="-127"/>
                <a:ea typeface="굴림" panose="020B0600000101010101" pitchFamily="50" charset="-127"/>
              </a:rPr>
              <a:t> </a:t>
            </a:r>
            <a:r>
              <a:rPr lang="ko-KR" altLang="ko-KR" sz="1200" b="1" dirty="0" err="1">
                <a:solidFill>
                  <a:srgbClr val="D92A6E"/>
                </a:solidFill>
                <a:latin typeface="굴림" panose="020B0600000101010101" pitchFamily="50" charset="-127"/>
                <a:ea typeface="굴림" panose="020B0600000101010101" pitchFamily="50" charset="-127"/>
              </a:rPr>
              <a:t>Spark</a:t>
            </a:r>
            <a:r>
              <a:rPr lang="en-US" altLang="ko-KR" sz="1200" b="1" dirty="0">
                <a:solidFill>
                  <a:srgbClr val="D92A6E"/>
                </a:solidFill>
                <a:latin typeface="굴림" panose="020B0600000101010101" pitchFamily="50" charset="-127"/>
                <a:ea typeface="굴림" panose="020B0600000101010101" pitchFamily="50" charset="-127"/>
              </a:rPr>
              <a:t>,</a:t>
            </a:r>
            <a:r>
              <a:rPr lang="ko-KR" altLang="ko-KR" sz="1200" b="1" dirty="0">
                <a:solidFill>
                  <a:srgbClr val="D92A6E"/>
                </a:solidFill>
                <a:latin typeface="굴림" panose="020B0600000101010101" pitchFamily="50" charset="-127"/>
                <a:ea typeface="굴림" panose="020B0600000101010101" pitchFamily="50" charset="-127"/>
              </a:rPr>
              <a:t> H2O의 구현보다 빠르</a:t>
            </a:r>
            <a:r>
              <a:rPr lang="ko-KR" altLang="en-US" sz="1200" b="1" dirty="0">
                <a:solidFill>
                  <a:srgbClr val="D92A6E"/>
                </a:solidFill>
                <a:latin typeface="굴림" panose="020B0600000101010101" pitchFamily="50" charset="-127"/>
                <a:ea typeface="굴림" panose="020B0600000101010101" pitchFamily="50" charset="-127"/>
              </a:rPr>
              <a:t>고</a:t>
            </a:r>
            <a:r>
              <a:rPr lang="en-US" altLang="ko-KR" sz="1200" b="1" dirty="0">
                <a:solidFill>
                  <a:srgbClr val="D92A6E"/>
                </a:solidFill>
                <a:latin typeface="굴림" panose="020B0600000101010101" pitchFamily="50" charset="-127"/>
                <a:ea typeface="굴림" panose="020B0600000101010101" pitchFamily="50" charset="-127"/>
              </a:rPr>
              <a:t>, </a:t>
            </a:r>
            <a:r>
              <a:rPr lang="ko-KR" altLang="en-US" sz="1200" b="1" dirty="0">
                <a:solidFill>
                  <a:srgbClr val="D92A6E"/>
                </a:solidFill>
                <a:latin typeface="굴림" panose="020B0600000101010101" pitchFamily="50" charset="-127"/>
                <a:ea typeface="굴림" panose="020B0600000101010101" pitchFamily="50" charset="-127"/>
              </a:rPr>
              <a:t>메모리 효율적이며</a:t>
            </a:r>
            <a:r>
              <a:rPr lang="en-US" altLang="ko-KR" sz="1200" b="1" dirty="0">
                <a:solidFill>
                  <a:srgbClr val="D92A6E"/>
                </a:solidFill>
                <a:latin typeface="굴림" panose="020B0600000101010101" pitchFamily="50" charset="-127"/>
                <a:ea typeface="굴림" panose="020B0600000101010101" pitchFamily="50" charset="-127"/>
              </a:rPr>
              <a:t>, </a:t>
            </a:r>
            <a:r>
              <a:rPr lang="ko-KR" altLang="en-US" sz="1200" b="1" dirty="0">
                <a:solidFill>
                  <a:srgbClr val="D92A6E"/>
                </a:solidFill>
                <a:latin typeface="굴림" panose="020B0600000101010101" pitchFamily="50" charset="-127"/>
                <a:ea typeface="굴림" panose="020B0600000101010101" pitchFamily="50" charset="-127"/>
              </a:rPr>
              <a:t>정확도가 높다는 것을 </a:t>
            </a:r>
            <a:r>
              <a:rPr lang="ko-KR" altLang="ko-KR" sz="1200" b="1" dirty="0">
                <a:solidFill>
                  <a:srgbClr val="D92A6E"/>
                </a:solidFill>
                <a:latin typeface="굴림" panose="020B0600000101010101" pitchFamily="50" charset="-127"/>
                <a:ea typeface="굴림" panose="020B0600000101010101" pitchFamily="50" charset="-127"/>
              </a:rPr>
              <a:t> 보여</a:t>
            </a:r>
            <a:r>
              <a:rPr lang="ko-KR" altLang="en-US" sz="1200" b="1" dirty="0">
                <a:solidFill>
                  <a:srgbClr val="D92A6E"/>
                </a:solidFill>
                <a:latin typeface="굴림" panose="020B0600000101010101" pitchFamily="50" charset="-127"/>
                <a:ea typeface="굴림" panose="020B0600000101010101" pitchFamily="50" charset="-127"/>
              </a:rPr>
              <a:t>준다</a:t>
            </a:r>
            <a:r>
              <a:rPr lang="en-US" altLang="ko-KR" sz="1200" b="1" dirty="0">
                <a:solidFill>
                  <a:srgbClr val="D92A6E"/>
                </a:solidFill>
                <a:latin typeface="굴림" panose="020B0600000101010101" pitchFamily="50" charset="-127"/>
                <a:ea typeface="굴림" panose="020B0600000101010101" pitchFamily="50" charset="-127"/>
              </a:rPr>
              <a:t>.</a:t>
            </a:r>
          </a:p>
          <a:p>
            <a:pPr marL="171450" indent="-171450" algn="just">
              <a:buClr>
                <a:srgbClr val="6600FF"/>
              </a:buClr>
              <a:buFont typeface="Wingdings" panose="05000000000000000000" pitchFamily="2" charset="2"/>
              <a:buChar char="§"/>
            </a:pPr>
            <a:endParaRPr lang="en-US" altLang="ko-KR" sz="1200" dirty="0"/>
          </a:p>
        </p:txBody>
      </p:sp>
      <p:pic>
        <p:nvPicPr>
          <p:cNvPr id="5" name="그림 4">
            <a:extLst>
              <a:ext uri="{FF2B5EF4-FFF2-40B4-BE49-F238E27FC236}">
                <a16:creationId xmlns:a16="http://schemas.microsoft.com/office/drawing/2014/main" xmlns="" id="{EAF26223-8B7F-4BBE-A02A-B2FF1039A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137" y="257858"/>
            <a:ext cx="3836073" cy="2320070"/>
          </a:xfrm>
          <a:prstGeom prst="rect">
            <a:avLst/>
          </a:prstGeom>
        </p:spPr>
      </p:pic>
      <p:pic>
        <p:nvPicPr>
          <p:cNvPr id="7" name="그림 6">
            <a:extLst>
              <a:ext uri="{FF2B5EF4-FFF2-40B4-BE49-F238E27FC236}">
                <a16:creationId xmlns:a16="http://schemas.microsoft.com/office/drawing/2014/main" xmlns="" id="{8DA47468-6BC0-4F78-89FE-C31A91357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137" y="2624238"/>
            <a:ext cx="3739073" cy="2261404"/>
          </a:xfrm>
          <a:prstGeom prst="rect">
            <a:avLst/>
          </a:prstGeom>
        </p:spPr>
      </p:pic>
      <p:cxnSp>
        <p:nvCxnSpPr>
          <p:cNvPr id="6" name="직선 연결선 5">
            <a:extLst>
              <a:ext uri="{FF2B5EF4-FFF2-40B4-BE49-F238E27FC236}">
                <a16:creationId xmlns:a16="http://schemas.microsoft.com/office/drawing/2014/main" xmlns="" id="{3567D5E1-9FB2-4608-A399-475AD3C7DB03}"/>
              </a:ext>
            </a:extLst>
          </p:cNvPr>
          <p:cNvCxnSpPr>
            <a:cxnSpLocks/>
          </p:cNvCxnSpPr>
          <p:nvPr/>
        </p:nvCxnSpPr>
        <p:spPr>
          <a:xfrm>
            <a:off x="4796248"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381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55512A4-93B8-48D4-BCA3-E12C517444CB}"/>
              </a:ext>
            </a:extLst>
          </p:cNvPr>
          <p:cNvSpPr txBox="1"/>
          <p:nvPr/>
        </p:nvSpPr>
        <p:spPr>
          <a:xfrm>
            <a:off x="622226" y="812173"/>
            <a:ext cx="5489816" cy="400110"/>
          </a:xfrm>
          <a:prstGeom prst="rect">
            <a:avLst/>
          </a:prstGeom>
          <a:noFill/>
        </p:spPr>
        <p:txBody>
          <a:bodyPr wrap="square" rtlCol="0">
            <a:spAutoFit/>
          </a:bodyPr>
          <a:lstStyle/>
          <a:p>
            <a:r>
              <a:rPr lang="en-US" altLang="ko-KR" sz="2000" b="1" kern="0" dirty="0" err="1" smtClean="0">
                <a:solidFill>
                  <a:srgbClr val="D92A6E"/>
                </a:solidFill>
                <a:latin typeface="굴림" panose="020B0600000101010101" pitchFamily="50" charset="-127"/>
              </a:rPr>
              <a:t>XGBoost</a:t>
            </a:r>
            <a:r>
              <a:rPr lang="en-US" altLang="ko-KR" sz="2000" b="1" kern="0" dirty="0" smtClean="0">
                <a:solidFill>
                  <a:srgbClr val="D92A6E"/>
                </a:solidFill>
                <a:latin typeface="굴림" panose="020B0600000101010101" pitchFamily="50" charset="-127"/>
              </a:rPr>
              <a:t> </a:t>
            </a:r>
            <a:r>
              <a:rPr lang="en-US" altLang="ko-KR" sz="2000" b="1" kern="0" dirty="0">
                <a:solidFill>
                  <a:srgbClr val="D92A6E"/>
                </a:solidFill>
                <a:latin typeface="굴림" panose="020B0600000101010101" pitchFamily="50" charset="-127"/>
              </a:rPr>
              <a:t>(</a:t>
            </a:r>
            <a:r>
              <a:rPr lang="en-US" altLang="ko-KR" sz="2000" b="1" kern="0" dirty="0" err="1">
                <a:solidFill>
                  <a:srgbClr val="D92A6E"/>
                </a:solidFill>
                <a:latin typeface="굴림" panose="020B0600000101010101" pitchFamily="50" charset="-127"/>
              </a:rPr>
              <a:t>eXtreme</a:t>
            </a:r>
            <a:r>
              <a:rPr lang="en-US" altLang="ko-KR" sz="2000" b="1" kern="0" dirty="0">
                <a:solidFill>
                  <a:srgbClr val="D92A6E"/>
                </a:solidFill>
                <a:latin typeface="굴림" panose="020B0600000101010101" pitchFamily="50" charset="-127"/>
              </a:rPr>
              <a:t> Gradient Boosting)</a:t>
            </a:r>
            <a:endParaRPr lang="ko-KR" altLang="en-US" sz="2000" b="1" dirty="0"/>
          </a:p>
        </p:txBody>
      </p:sp>
      <p:sp>
        <p:nvSpPr>
          <p:cNvPr id="4" name="TextBox 3"/>
          <p:cNvSpPr txBox="1"/>
          <p:nvPr/>
        </p:nvSpPr>
        <p:spPr>
          <a:xfrm>
            <a:off x="1603772" y="1786688"/>
            <a:ext cx="6282930" cy="1785104"/>
          </a:xfrm>
          <a:prstGeom prst="rect">
            <a:avLst/>
          </a:prstGeom>
          <a:noFill/>
          <a:ln w="12700">
            <a:solidFill>
              <a:srgbClr val="FFCCCC"/>
            </a:solidFill>
          </a:ln>
        </p:spPr>
        <p:txBody>
          <a:bodyPr wrap="square" rtlCol="0">
            <a:spAutoFit/>
          </a:bodyPr>
          <a:lstStyle/>
          <a:p>
            <a:pPr fontAlgn="base">
              <a:buClr>
                <a:srgbClr val="893DF9"/>
              </a:buClr>
            </a:pPr>
            <a:r>
              <a:rPr lang="en-US" altLang="ko-KR" sz="1100" b="1" dirty="0" err="1" smtClean="0">
                <a:latin typeface="굴림" panose="020B0600000101010101" pitchFamily="50" charset="-127"/>
                <a:ea typeface="굴림" panose="020B0600000101010101" pitchFamily="50" charset="-127"/>
              </a:rPr>
              <a:t>XGBoost</a:t>
            </a:r>
            <a:r>
              <a:rPr lang="en-US" altLang="ko-KR" sz="1100" b="1" dirty="0" smtClean="0">
                <a:latin typeface="굴림" panose="020B0600000101010101" pitchFamily="50" charset="-127"/>
                <a:ea typeface="굴림" panose="020B0600000101010101" pitchFamily="50" charset="-127"/>
              </a:rPr>
              <a:t> </a:t>
            </a:r>
            <a:r>
              <a:rPr lang="ko-KR" altLang="en-US" sz="1100" b="1" dirty="0">
                <a:latin typeface="굴림" panose="020B0600000101010101" pitchFamily="50" charset="-127"/>
                <a:ea typeface="굴림" panose="020B0600000101010101" pitchFamily="50" charset="-127"/>
              </a:rPr>
              <a:t>라이브러리는 </a:t>
            </a:r>
            <a:r>
              <a:rPr lang="en-US" altLang="ko-KR" sz="1100" b="1" dirty="0">
                <a:latin typeface="굴림" panose="020B0600000101010101" pitchFamily="50" charset="-127"/>
                <a:ea typeface="굴림" panose="020B0600000101010101" pitchFamily="50" charset="-127"/>
              </a:rPr>
              <a:t>gradient boosting decision tree </a:t>
            </a:r>
            <a:r>
              <a:rPr lang="ko-KR" altLang="en-US" sz="1100" b="1" dirty="0">
                <a:latin typeface="굴림" panose="020B0600000101010101" pitchFamily="50" charset="-127"/>
                <a:ea typeface="굴림" panose="020B0600000101010101" pitchFamily="50" charset="-127"/>
              </a:rPr>
              <a:t>알고리즘을 </a:t>
            </a:r>
            <a:r>
              <a:rPr lang="ko-KR" altLang="en-US" sz="1100" b="1" dirty="0" smtClean="0">
                <a:latin typeface="굴림" panose="020B0600000101010101" pitchFamily="50" charset="-127"/>
                <a:ea typeface="굴림" panose="020B0600000101010101" pitchFamily="50" charset="-127"/>
              </a:rPr>
              <a:t>구현함</a:t>
            </a:r>
            <a:r>
              <a:rPr lang="en-US" altLang="ko-KR" sz="1100" b="1" dirty="0" smtClean="0">
                <a:latin typeface="굴림" panose="020B0600000101010101" pitchFamily="50" charset="-127"/>
                <a:ea typeface="굴림" panose="020B0600000101010101" pitchFamily="50" charset="-127"/>
              </a:rPr>
              <a:t>.</a:t>
            </a:r>
            <a:br>
              <a:rPr lang="en-US" altLang="ko-KR" sz="1100" b="1" dirty="0" smtClean="0">
                <a:latin typeface="굴림" panose="020B0600000101010101" pitchFamily="50" charset="-127"/>
                <a:ea typeface="굴림" panose="020B0600000101010101" pitchFamily="50" charset="-127"/>
              </a:rPr>
            </a:br>
            <a:endParaRPr lang="en-US" altLang="ko-KR" sz="1100" b="1" dirty="0" smtClean="0">
              <a:latin typeface="굴림" panose="020B0600000101010101" pitchFamily="50" charset="-127"/>
              <a:ea typeface="굴림" panose="020B0600000101010101" pitchFamily="50" charset="-127"/>
            </a:endParaRPr>
          </a:p>
          <a:p>
            <a:pPr marL="171450" indent="-171450" fontAlgn="base">
              <a:buClr>
                <a:srgbClr val="893DF9"/>
              </a:buClr>
              <a:buFont typeface="Wingdings" panose="05000000000000000000" pitchFamily="2" charset="2"/>
              <a:buChar char="§"/>
            </a:pPr>
            <a:r>
              <a:rPr lang="en-US" altLang="ko-KR" sz="1100" b="1" dirty="0" smtClean="0">
                <a:latin typeface="굴림" panose="020B0600000101010101" pitchFamily="50" charset="-127"/>
                <a:ea typeface="굴림" panose="020B0600000101010101" pitchFamily="50" charset="-127"/>
              </a:rPr>
              <a:t>Boosting</a:t>
            </a:r>
            <a:r>
              <a:rPr lang="ko-KR" altLang="en-US" sz="1100" b="1" dirty="0">
                <a:latin typeface="굴림" panose="020B0600000101010101" pitchFamily="50" charset="-127"/>
                <a:ea typeface="굴림" panose="020B0600000101010101" pitchFamily="50" charset="-127"/>
              </a:rPr>
              <a:t> </a:t>
            </a:r>
            <a:r>
              <a:rPr lang="ko-KR" altLang="en-US" sz="1100" b="1" dirty="0" smtClean="0">
                <a:latin typeface="굴림" panose="020B0600000101010101" pitchFamily="50" charset="-127"/>
                <a:ea typeface="굴림" panose="020B0600000101010101" pitchFamily="50" charset="-127"/>
              </a:rPr>
              <a:t> </a:t>
            </a:r>
            <a:r>
              <a:rPr lang="en-US" altLang="ko-KR" sz="1100" b="1" dirty="0" smtClean="0">
                <a:latin typeface="굴림" panose="020B0600000101010101" pitchFamily="50" charset="-127"/>
                <a:ea typeface="굴림" panose="020B0600000101010101" pitchFamily="50" charset="-127"/>
              </a:rPr>
              <a:t>: </a:t>
            </a:r>
            <a:r>
              <a:rPr lang="ko-KR" altLang="en-US" sz="1100" b="1" dirty="0" smtClean="0">
                <a:latin typeface="굴림" panose="020B0600000101010101" pitchFamily="50" charset="-127"/>
                <a:ea typeface="굴림" panose="020B0600000101010101" pitchFamily="50" charset="-127"/>
              </a:rPr>
              <a:t> </a:t>
            </a:r>
            <a:r>
              <a:rPr lang="ko-KR" altLang="en-US" sz="1100" b="1" dirty="0">
                <a:latin typeface="굴림" panose="020B0600000101010101" pitchFamily="50" charset="-127"/>
                <a:ea typeface="굴림" panose="020B0600000101010101" pitchFamily="50" charset="-127"/>
              </a:rPr>
              <a:t>기존 모델의 오류를 수정하기 위해 새로운 모델이 추가되는 앙상블 </a:t>
            </a:r>
            <a:r>
              <a:rPr lang="ko-KR" altLang="en-US" sz="1100" b="1" dirty="0" smtClean="0">
                <a:latin typeface="굴림" panose="020B0600000101010101" pitchFamily="50" charset="-127"/>
                <a:ea typeface="굴림" panose="020B0600000101010101" pitchFamily="50" charset="-127"/>
              </a:rPr>
              <a:t>기술</a:t>
            </a:r>
            <a:r>
              <a:rPr lang="en-US" altLang="ko-KR" sz="1100" b="1" dirty="0" smtClean="0">
                <a:latin typeface="굴림" panose="020B0600000101010101" pitchFamily="50" charset="-127"/>
                <a:ea typeface="굴림" panose="020B0600000101010101" pitchFamily="50" charset="-127"/>
              </a:rPr>
              <a:t/>
            </a:r>
            <a:br>
              <a:rPr lang="en-US" altLang="ko-KR" sz="1100" b="1" dirty="0" smtClean="0">
                <a:latin typeface="굴림" panose="020B0600000101010101" pitchFamily="50" charset="-127"/>
                <a:ea typeface="굴림" panose="020B0600000101010101" pitchFamily="50" charset="-127"/>
              </a:rPr>
            </a:br>
            <a:r>
              <a:rPr lang="ko-KR" altLang="en-US" sz="1100" b="1" dirty="0" smtClean="0">
                <a:latin typeface="굴림" panose="020B0600000101010101" pitchFamily="50" charset="-127"/>
                <a:ea typeface="굴림" panose="020B0600000101010101" pitchFamily="50" charset="-127"/>
              </a:rPr>
              <a:t>모델은 </a:t>
            </a:r>
            <a:r>
              <a:rPr lang="ko-KR" altLang="en-US" sz="1100" b="1" dirty="0">
                <a:latin typeface="굴림" panose="020B0600000101010101" pitchFamily="50" charset="-127"/>
                <a:ea typeface="굴림" panose="020B0600000101010101" pitchFamily="50" charset="-127"/>
              </a:rPr>
              <a:t>더 이상의 개선이 필요 없을 때까지 순차적으로 </a:t>
            </a:r>
            <a:r>
              <a:rPr lang="ko-KR" altLang="en-US" sz="1100" b="1" dirty="0" smtClean="0">
                <a:latin typeface="굴림" panose="020B0600000101010101" pitchFamily="50" charset="-127"/>
                <a:ea typeface="굴림" panose="020B0600000101010101" pitchFamily="50" charset="-127"/>
              </a:rPr>
              <a:t>추가됨</a:t>
            </a:r>
            <a:r>
              <a:rPr lang="en-US" altLang="ko-KR" sz="1100" b="1" dirty="0" smtClean="0">
                <a:latin typeface="굴림" panose="020B0600000101010101" pitchFamily="50" charset="-127"/>
                <a:ea typeface="굴림" panose="020B0600000101010101" pitchFamily="50" charset="-127"/>
              </a:rPr>
              <a:t/>
            </a:r>
            <a:br>
              <a:rPr lang="en-US" altLang="ko-KR" sz="1100" b="1" dirty="0" smtClean="0">
                <a:latin typeface="굴림" panose="020B0600000101010101" pitchFamily="50" charset="-127"/>
                <a:ea typeface="굴림" panose="020B0600000101010101" pitchFamily="50" charset="-127"/>
              </a:rPr>
            </a:br>
            <a:endParaRPr lang="en-US" altLang="ko-KR" sz="1100" b="1" dirty="0" smtClean="0">
              <a:latin typeface="굴림" panose="020B0600000101010101" pitchFamily="50" charset="-127"/>
              <a:ea typeface="굴림" panose="020B0600000101010101" pitchFamily="50" charset="-127"/>
            </a:endParaRPr>
          </a:p>
          <a:p>
            <a:pPr marL="171450" indent="-171450" fontAlgn="base">
              <a:buClr>
                <a:srgbClr val="893DF9"/>
              </a:buClr>
              <a:buFont typeface="Wingdings" panose="05000000000000000000" pitchFamily="2" charset="2"/>
              <a:buChar char="§"/>
            </a:pPr>
            <a:r>
              <a:rPr lang="en-US" altLang="ko-KR" sz="1100" b="1" dirty="0" smtClean="0">
                <a:latin typeface="굴림" panose="020B0600000101010101" pitchFamily="50" charset="-127"/>
                <a:ea typeface="굴림" panose="020B0600000101010101" pitchFamily="50" charset="-127"/>
              </a:rPr>
              <a:t>Gradient boosting  : </a:t>
            </a:r>
            <a:r>
              <a:rPr lang="ko-KR" altLang="en-US" sz="1100" b="1" dirty="0" smtClean="0">
                <a:latin typeface="굴림" panose="020B0600000101010101" pitchFamily="50" charset="-127"/>
                <a:ea typeface="굴림" panose="020B0600000101010101" pitchFamily="50" charset="-127"/>
              </a:rPr>
              <a:t> </a:t>
            </a:r>
            <a:r>
              <a:rPr lang="ko-KR" altLang="en-US" sz="1100" b="1" dirty="0">
                <a:latin typeface="굴림" panose="020B0600000101010101" pitchFamily="50" charset="-127"/>
                <a:ea typeface="굴림" panose="020B0600000101010101" pitchFamily="50" charset="-127"/>
              </a:rPr>
              <a:t>이전 모델의 </a:t>
            </a:r>
            <a:r>
              <a:rPr lang="ko-KR" altLang="en-US" sz="1100" b="1" dirty="0" err="1">
                <a:latin typeface="굴림" panose="020B0600000101010101" pitchFamily="50" charset="-127"/>
                <a:ea typeface="굴림" panose="020B0600000101010101" pitchFamily="50" charset="-127"/>
              </a:rPr>
              <a:t>잔차</a:t>
            </a:r>
            <a:r>
              <a:rPr lang="ko-KR" altLang="en-US" sz="1100" b="1" dirty="0">
                <a:latin typeface="굴림" panose="020B0600000101010101" pitchFamily="50" charset="-127"/>
                <a:ea typeface="굴림" panose="020B0600000101010101" pitchFamily="50" charset="-127"/>
              </a:rPr>
              <a:t> 또는 오류를 예측하고 모델을 함께 추가하여 최종 예측을 수행하는 새 모델을 만드는 </a:t>
            </a:r>
            <a:r>
              <a:rPr lang="ko-KR" altLang="en-US" sz="1100" b="1" dirty="0" smtClean="0">
                <a:latin typeface="굴림" panose="020B0600000101010101" pitchFamily="50" charset="-127"/>
                <a:ea typeface="굴림" panose="020B0600000101010101" pitchFamily="50" charset="-127"/>
              </a:rPr>
              <a:t>방식</a:t>
            </a:r>
            <a:r>
              <a:rPr lang="en-US" altLang="ko-KR" sz="1100" b="1" dirty="0" smtClean="0">
                <a:latin typeface="굴림" panose="020B0600000101010101" pitchFamily="50" charset="-127"/>
                <a:ea typeface="굴림" panose="020B0600000101010101" pitchFamily="50" charset="-127"/>
              </a:rPr>
              <a:t/>
            </a:r>
            <a:br>
              <a:rPr lang="en-US" altLang="ko-KR" sz="1100" b="1" dirty="0" smtClean="0">
                <a:latin typeface="굴림" panose="020B0600000101010101" pitchFamily="50" charset="-127"/>
                <a:ea typeface="굴림" panose="020B0600000101010101" pitchFamily="50" charset="-127"/>
              </a:rPr>
            </a:br>
            <a:endParaRPr lang="en-US" altLang="ko-KR" sz="1100" b="1" dirty="0" smtClean="0">
              <a:latin typeface="굴림" panose="020B0600000101010101" pitchFamily="50" charset="-127"/>
              <a:ea typeface="굴림" panose="020B0600000101010101" pitchFamily="50" charset="-127"/>
            </a:endParaRPr>
          </a:p>
          <a:p>
            <a:pPr marL="171450" indent="-171450" fontAlgn="base">
              <a:buClr>
                <a:srgbClr val="893DF9"/>
              </a:buClr>
              <a:buFont typeface="Wingdings" panose="05000000000000000000" pitchFamily="2" charset="2"/>
              <a:buChar char="§"/>
            </a:pPr>
            <a:r>
              <a:rPr lang="ko-KR" altLang="en-US" sz="1100" b="1" dirty="0" smtClean="0">
                <a:latin typeface="굴림" panose="020B0600000101010101" pitchFamily="50" charset="-127"/>
                <a:ea typeface="굴림" panose="020B0600000101010101" pitchFamily="50" charset="-127"/>
              </a:rPr>
              <a:t>새로운 </a:t>
            </a:r>
            <a:r>
              <a:rPr lang="ko-KR" altLang="en-US" sz="1100" b="1" dirty="0">
                <a:latin typeface="굴림" panose="020B0600000101010101" pitchFamily="50" charset="-127"/>
                <a:ea typeface="굴림" panose="020B0600000101010101" pitchFamily="50" charset="-127"/>
              </a:rPr>
              <a:t>모델을 추가 할 때 손실을 최소화하기 위해 </a:t>
            </a:r>
            <a:r>
              <a:rPr lang="en-US" altLang="ko-KR" sz="1100" b="1" dirty="0">
                <a:latin typeface="굴림" panose="020B0600000101010101" pitchFamily="50" charset="-127"/>
                <a:ea typeface="굴림" panose="020B0600000101010101" pitchFamily="50" charset="-127"/>
              </a:rPr>
              <a:t>gradient descent </a:t>
            </a:r>
            <a:r>
              <a:rPr lang="ko-KR" altLang="en-US" sz="1100" b="1" dirty="0">
                <a:latin typeface="굴림" panose="020B0600000101010101" pitchFamily="50" charset="-127"/>
                <a:ea typeface="굴림" panose="020B0600000101010101" pitchFamily="50" charset="-127"/>
              </a:rPr>
              <a:t>알고리즘을 사용하기 때문에 </a:t>
            </a:r>
            <a:r>
              <a:rPr lang="en-US" altLang="ko-KR" sz="1100" b="1" dirty="0">
                <a:latin typeface="굴림" panose="020B0600000101010101" pitchFamily="50" charset="-127"/>
                <a:ea typeface="굴림" panose="020B0600000101010101" pitchFamily="50" charset="-127"/>
              </a:rPr>
              <a:t>gradient </a:t>
            </a:r>
            <a:r>
              <a:rPr lang="en-US" altLang="ko-KR" sz="1100" b="1" dirty="0" smtClean="0">
                <a:latin typeface="굴림" panose="020B0600000101010101" pitchFamily="50" charset="-127"/>
                <a:ea typeface="굴림" panose="020B0600000101010101" pitchFamily="50" charset="-127"/>
              </a:rPr>
              <a:t>boostin</a:t>
            </a:r>
            <a:r>
              <a:rPr lang="en-US" altLang="ko-KR" sz="1100" b="1" dirty="0">
                <a:latin typeface="굴림" panose="020B0600000101010101" pitchFamily="50" charset="-127"/>
                <a:ea typeface="굴림" panose="020B0600000101010101" pitchFamily="50" charset="-127"/>
              </a:rPr>
              <a:t>g</a:t>
            </a:r>
            <a:r>
              <a:rPr lang="ko-KR" altLang="en-US" sz="1100" b="1" dirty="0" smtClean="0">
                <a:latin typeface="굴림" panose="020B0600000101010101" pitchFamily="50" charset="-127"/>
                <a:ea typeface="굴림" panose="020B0600000101010101" pitchFamily="50" charset="-127"/>
              </a:rPr>
              <a:t>이라고 한다</a:t>
            </a:r>
            <a:r>
              <a:rPr lang="en-US" altLang="ko-KR" sz="1100" b="1" dirty="0" smtClean="0">
                <a:latin typeface="굴림" panose="020B0600000101010101" pitchFamily="50" charset="-127"/>
                <a:ea typeface="굴림" panose="020B0600000101010101" pitchFamily="50" charset="-127"/>
              </a:rPr>
              <a:t>. </a:t>
            </a:r>
            <a:endParaRPr lang="ko-KR" altLang="en-US" sz="1100" dirty="0"/>
          </a:p>
        </p:txBody>
      </p:sp>
    </p:spTree>
    <p:extLst>
      <p:ext uri="{BB962C8B-B14F-4D97-AF65-F5344CB8AC3E}">
        <p14:creationId xmlns:p14="http://schemas.microsoft.com/office/powerpoint/2010/main" val="38890618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D32EA6-6DB3-46E9-9D09-34328E4E94B7}"/>
              </a:ext>
            </a:extLst>
          </p:cNvPr>
          <p:cNvSpPr txBox="1"/>
          <p:nvPr/>
        </p:nvSpPr>
        <p:spPr>
          <a:xfrm>
            <a:off x="376266" y="739757"/>
            <a:ext cx="1490371" cy="793872"/>
          </a:xfrm>
          <a:prstGeom prst="rect">
            <a:avLst/>
          </a:prstGeom>
          <a:solidFill>
            <a:schemeClr val="bg1"/>
          </a:solidFill>
        </p:spPr>
        <p:txBody>
          <a:bodyPr wrap="square" rtlCol="0">
            <a:spAutoFit/>
          </a:bodyPr>
          <a:lstStyle/>
          <a:p>
            <a:pPr>
              <a:buClr>
                <a:srgbClr val="6600FF"/>
              </a:buClr>
            </a:pPr>
            <a:r>
              <a:rPr lang="en-US" altLang="ko-KR" sz="20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XGboost</a:t>
            </a:r>
            <a:endParaRPr lang="en-US" altLang="ko-KR" sz="2000" dirty="0">
              <a:solidFill>
                <a:srgbClr val="D92A6E"/>
              </a:solidFill>
            </a:endParaRPr>
          </a:p>
          <a:p>
            <a:endParaRPr lang="en-US" altLang="ko-KR" sz="853" dirty="0"/>
          </a:p>
          <a:p>
            <a:endParaRPr lang="en-US" altLang="ko-KR" sz="853" dirty="0"/>
          </a:p>
          <a:p>
            <a:endParaRPr lang="ko-KR" altLang="en-US" sz="853" dirty="0"/>
          </a:p>
        </p:txBody>
      </p:sp>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3550013857"/>
              </p:ext>
            </p:extLst>
          </p:nvPr>
        </p:nvGraphicFramePr>
        <p:xfrm>
          <a:off x="2256280" y="739757"/>
          <a:ext cx="6511454" cy="4638693"/>
        </p:xfrm>
        <a:graphic>
          <a:graphicData uri="http://schemas.openxmlformats.org/drawingml/2006/table">
            <a:tbl>
              <a:tblPr firstRow="1" bandRow="1">
                <a:tableStyleId>{5C22544A-7EE6-4342-B048-85BDC9FD1C3A}</a:tableStyleId>
              </a:tblPr>
              <a:tblGrid>
                <a:gridCol w="268051">
                  <a:extLst>
                    <a:ext uri="{9D8B030D-6E8A-4147-A177-3AD203B41FA5}">
                      <a16:colId xmlns:a16="http://schemas.microsoft.com/office/drawing/2014/main" xmlns="" val="20001"/>
                    </a:ext>
                  </a:extLst>
                </a:gridCol>
                <a:gridCol w="6243403">
                  <a:extLst>
                    <a:ext uri="{9D8B030D-6E8A-4147-A177-3AD203B41FA5}">
                      <a16:colId xmlns:a16="http://schemas.microsoft.com/office/drawing/2014/main" xmlns="" val="673822888"/>
                    </a:ext>
                  </a:extLst>
                </a:gridCol>
              </a:tblGrid>
              <a:tr h="2713561">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1 </a:t>
                      </a:r>
                      <a:r>
                        <a:rPr kumimoji="0" lang="en-US" altLang="ko-KR"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Xgboost</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임포트</a:t>
                      </a:r>
                      <a:endParaRPr kumimoji="0" lang="ko-KR" altLang="ko-KR" sz="1200" b="0" i="0" u="none" strike="noStrike" cap="none" normalizeH="0" baseline="0" dirty="0">
                        <a:ln>
                          <a:noFill/>
                        </a:ln>
                        <a:solidFill>
                          <a:srgbClr val="FFFF00"/>
                        </a:solidFill>
                        <a:effectLst/>
                        <a:latin typeface="Arial" panose="020B0604020202020204" pitchFamily="34" charset="0"/>
                      </a:endParaRPr>
                    </a:p>
                    <a:p>
                      <a:pPr latinLnBrk="1"/>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xgboost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as</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xgb</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latinLnBrk="1"/>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latinLnBrk="1"/>
                      <a:endParaRPr lang="ko-KR" alt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2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정제 및 </a:t>
                      </a:r>
                      <a:r>
                        <a:rPr kumimoji="0" lang="en-US" altLang="ko-KR"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tf_idf</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로 벡터화 한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train, test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데이터를</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endPar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xgb.D</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m</a:t>
                      </a:r>
                      <a:r>
                        <a:rPr kumimoji="0" lang="ko-KR" altLang="ko-KR"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atrix</a:t>
                      </a:r>
                      <a:r>
                        <a:rPr kumimoji="0" lang="ko-KR" altLang="en-US"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를</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이용해서 </a:t>
                      </a:r>
                      <a:r>
                        <a:rPr kumimoji="0" lang="en-US" altLang="ko-KR"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Xgboost</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에서 사용 가능한 형태로 행렬을 만듦</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ko-KR" altLang="ko-KR" sz="1200" b="0" i="0" u="none" strike="noStrike" cap="none" normalizeH="0" baseline="0" dirty="0">
                        <a:ln>
                          <a:noFill/>
                        </a:ln>
                        <a:solidFill>
                          <a:srgbClr val="FFFF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xg_train</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xgb.</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DMatrix</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train_data_features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label</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sentiment</a:t>
                      </a:r>
                      <a:r>
                        <a:rPr kumimoji="0" lang="en-US"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xg_test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xgb.</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DMatrix</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test_data_features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3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파라미터를 설정하고</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xg_train</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데이터를 넣어서 학습을 시킴</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ko-KR" altLang="ko-KR" sz="1200" b="0" i="0" u="none" strike="noStrike" cap="none" normalizeH="0" baseline="0" dirty="0">
                        <a:ln>
                          <a:noFill/>
                        </a:ln>
                        <a:solidFill>
                          <a:srgbClr val="FFFF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num_round</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300</a:t>
                      </a:r>
                      <a: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params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booster</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gbtree</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max_depth</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10</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objective</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binary:logistic</a:t>
                      </a:r>
                      <a:r>
                        <a:rPr kumimoji="0" lang="ko-KR" altLang="en-US"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eval_metric</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auc</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silent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bst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xgb.</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train</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params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xg_train</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num_round</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4 </a:t>
                      </a:r>
                      <a:r>
                        <a:rPr kumimoji="0" lang="ko-KR" altLang="en-US"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예측을 함</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ko-KR" altLang="ko-KR" sz="1200" b="0" i="0" u="none" strike="noStrike" cap="none" normalizeH="0" baseline="0" dirty="0">
                        <a:ln>
                          <a:noFill/>
                        </a:ln>
                        <a:solidFill>
                          <a:srgbClr val="FFFF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result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bst.</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predict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xg_test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endParaRPr kumimoji="0" lang="ko-KR" altLang="ko-KR" sz="12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latinLnBrk="1"/>
                      <a:endParaRPr lang="ko-KR" altLang="en-US"/>
                    </a:p>
                  </a:txBody>
                  <a:tcPr/>
                </a:tc>
                <a:extLst>
                  <a:ext uri="{0D108BD9-81ED-4DB2-BD59-A6C34878D82A}">
                    <a16:rowId xmlns:a16="http://schemas.microsoft.com/office/drawing/2014/main" xmlns="" val="10000"/>
                  </a:ext>
                </a:extLst>
              </a:tr>
              <a:tr h="119016">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81738075"/>
                  </a:ext>
                </a:extLst>
              </a:tr>
              <a:tr h="326146">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475553239"/>
                  </a:ext>
                </a:extLst>
              </a:tr>
              <a:tr h="21743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34209270"/>
                  </a:ext>
                </a:extLst>
              </a:tr>
              <a:tr h="119016">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329381359"/>
                  </a:ext>
                </a:extLst>
              </a:tr>
              <a:tr h="292737">
                <a:tc>
                  <a:txBody>
                    <a:bodyPr/>
                    <a:lstStyle/>
                    <a:p>
                      <a:pPr marL="173572" indent="-173572">
                        <a:buClr>
                          <a:srgbClr val="6600FF"/>
                        </a:buClr>
                        <a:buFont typeface="Wingdings" panose="05000000000000000000" pitchFamily="2" charset="2"/>
                        <a:buChar char="§"/>
                      </a:pP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3572" indent="-173572">
                        <a:buClr>
                          <a:srgbClr val="6600FF"/>
                        </a:buClr>
                        <a:buFont typeface="Wingdings" panose="05000000000000000000" pitchFamily="2" charset="2"/>
                        <a:buChar char="§"/>
                      </a:pP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cxnSp>
        <p:nvCxnSpPr>
          <p:cNvPr id="6" name="직선 연결선 5">
            <a:extLst>
              <a:ext uri="{FF2B5EF4-FFF2-40B4-BE49-F238E27FC236}">
                <a16:creationId xmlns:a16="http://schemas.microsoft.com/office/drawing/2014/main" xmlns="" id="{C9F1968E-B535-4987-8A66-B17DB0F23514}"/>
              </a:ext>
            </a:extLst>
          </p:cNvPr>
          <p:cNvCxnSpPr>
            <a:cxnSpLocks/>
          </p:cNvCxnSpPr>
          <p:nvPr/>
        </p:nvCxnSpPr>
        <p:spPr>
          <a:xfrm>
            <a:off x="1866637"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5137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77BD3AB-4AF9-4ECF-8BFB-D9205EDC8227}"/>
              </a:ext>
            </a:extLst>
          </p:cNvPr>
          <p:cNvSpPr txBox="1"/>
          <p:nvPr/>
        </p:nvSpPr>
        <p:spPr>
          <a:xfrm>
            <a:off x="1076694" y="1917618"/>
            <a:ext cx="6992268" cy="746808"/>
          </a:xfrm>
          <a:prstGeom prst="rect">
            <a:avLst/>
          </a:prstGeom>
          <a:solidFill>
            <a:schemeClr val="bg1"/>
          </a:solidFill>
        </p:spPr>
        <p:txBody>
          <a:bodyPr wrap="square" rtlCol="0">
            <a:spAutoFit/>
          </a:bodyPr>
          <a:lstStyle/>
          <a:p>
            <a:pPr algn="ctr">
              <a:lnSpc>
                <a:spcPct val="150000"/>
              </a:lnSpc>
              <a:buClr>
                <a:srgbClr val="6600FF"/>
              </a:buClr>
            </a:pPr>
            <a:r>
              <a:rPr lang="ko-KR" altLang="en-US" sz="3200" b="1" dirty="0">
                <a:solidFill>
                  <a:srgbClr val="D92A6E"/>
                </a:solidFill>
                <a:latin typeface="굴림" panose="020B0600000101010101" pitchFamily="50" charset="-127"/>
                <a:ea typeface="굴림" panose="020B0600000101010101" pitchFamily="50" charset="-127"/>
                <a:cs typeface="Tahoma" panose="020B0604030504040204" pitchFamily="34" charset="0"/>
              </a:rPr>
              <a:t>문서 유사도 분석</a:t>
            </a:r>
            <a:endParaRPr lang="ko-KR" altLang="en-US" sz="3200" dirty="0">
              <a:solidFill>
                <a:srgbClr val="D92A6E"/>
              </a:solidFill>
            </a:endParaRPr>
          </a:p>
        </p:txBody>
      </p:sp>
    </p:spTree>
    <p:extLst>
      <p:ext uri="{BB962C8B-B14F-4D97-AF65-F5344CB8AC3E}">
        <p14:creationId xmlns:p14="http://schemas.microsoft.com/office/powerpoint/2010/main" val="5831312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3BDC08B7-234F-4711-A736-AC1E96106A41}"/>
              </a:ext>
            </a:extLst>
          </p:cNvPr>
          <p:cNvGraphicFramePr>
            <a:graphicFrameLocks noGrp="1"/>
          </p:cNvGraphicFramePr>
          <p:nvPr>
            <p:extLst>
              <p:ext uri="{D42A27DB-BD31-4B8C-83A1-F6EECF244321}">
                <p14:modId xmlns:p14="http://schemas.microsoft.com/office/powerpoint/2010/main" val="3943490711"/>
              </p:ext>
            </p:extLst>
          </p:nvPr>
        </p:nvGraphicFramePr>
        <p:xfrm>
          <a:off x="2888243" y="328279"/>
          <a:ext cx="6028735" cy="4541520"/>
        </p:xfrm>
        <a:graphic>
          <a:graphicData uri="http://schemas.openxmlformats.org/drawingml/2006/table">
            <a:tbl>
              <a:tblPr firstRow="1" bandRow="1">
                <a:tableStyleId>{5C22544A-7EE6-4342-B048-85BDC9FD1C3A}</a:tableStyleId>
              </a:tblPr>
              <a:tblGrid>
                <a:gridCol w="6028735">
                  <a:extLst>
                    <a:ext uri="{9D8B030D-6E8A-4147-A177-3AD203B41FA5}">
                      <a16:colId xmlns:a16="http://schemas.microsoft.com/office/drawing/2014/main" xmlns="" val="20001"/>
                    </a:ext>
                  </a:extLst>
                </a:gridCol>
              </a:tblGrid>
              <a:tr h="179674">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newsgroups_train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fetch_20newsgroups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subset</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'train'</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28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3834110">
                <a:tc>
                  <a:txBody>
                    <a:bodyPr/>
                    <a:lstStyle/>
                    <a:p>
                      <a:pPr marL="0" indent="0" latinLnBrk="1">
                        <a:lnSpc>
                          <a:spcPct val="130000"/>
                        </a:lnSpc>
                        <a:buClr>
                          <a:srgbClr val="6600FF"/>
                        </a:buClr>
                        <a:buFont typeface="Wingdings" panose="05000000000000000000" pitchFamily="2" charset="2"/>
                        <a:buNone/>
                      </a:pPr>
                      <a:r>
                        <a:rPr lang="en-US" altLang="ko-KR" sz="1000" dirty="0"/>
                        <a:t>“From: lerxst@wam.umd.edu (where's my thing)\</a:t>
                      </a:r>
                      <a:r>
                        <a:rPr lang="en-US" altLang="ko-KR" sz="1000" dirty="0" err="1"/>
                        <a:t>nSubject</a:t>
                      </a:r>
                      <a:r>
                        <a:rPr lang="en-US" altLang="ko-KR" sz="1000" dirty="0"/>
                        <a:t>: </a:t>
                      </a:r>
                      <a:r>
                        <a:rPr lang="en-US" altLang="ko-KR" sz="1000" dirty="0">
                          <a:solidFill>
                            <a:srgbClr val="FF0000"/>
                          </a:solidFill>
                        </a:rPr>
                        <a:t>WHAT car is this!?</a:t>
                      </a:r>
                      <a:r>
                        <a:rPr lang="en-US" altLang="ko-KR" sz="1000" dirty="0"/>
                        <a:t>\</a:t>
                      </a:r>
                      <a:r>
                        <a:rPr lang="en-US" altLang="ko-KR" sz="1000" dirty="0" err="1"/>
                        <a:t>nNntp</a:t>
                      </a:r>
                      <a:r>
                        <a:rPr lang="en-US" altLang="ko-KR" sz="1000" dirty="0"/>
                        <a:t>-Posting-Host: rac3.wam.umd.edu\</a:t>
                      </a:r>
                      <a:r>
                        <a:rPr lang="en-US" altLang="ko-KR" sz="1000" dirty="0" err="1"/>
                        <a:t>nOrganization</a:t>
                      </a:r>
                      <a:r>
                        <a:rPr lang="en-US" altLang="ko-KR" sz="1000" dirty="0"/>
                        <a:t>: University of Maryland, College Park\</a:t>
                      </a:r>
                      <a:r>
                        <a:rPr lang="en-US" altLang="ko-KR" sz="1000" dirty="0" err="1"/>
                        <a:t>nLines</a:t>
                      </a:r>
                      <a:r>
                        <a:rPr lang="en-US" altLang="ko-KR" sz="1000" dirty="0"/>
                        <a:t>: 15\n\n </a:t>
                      </a:r>
                      <a:r>
                        <a:rPr lang="en-US" altLang="ko-KR" sz="1000" dirty="0">
                          <a:solidFill>
                            <a:srgbClr val="0000FF"/>
                          </a:solidFill>
                        </a:rPr>
                        <a:t>I was wondering if anyone out there could enlighten me on this car I saw\</a:t>
                      </a:r>
                      <a:r>
                        <a:rPr lang="en-US" altLang="ko-KR" sz="1000" dirty="0" err="1">
                          <a:solidFill>
                            <a:srgbClr val="0000FF"/>
                          </a:solidFill>
                        </a:rPr>
                        <a:t>nthe</a:t>
                      </a:r>
                      <a:r>
                        <a:rPr lang="en-US" altLang="ko-KR" sz="1000" dirty="0">
                          <a:solidFill>
                            <a:srgbClr val="0000FF"/>
                          </a:solidFill>
                        </a:rPr>
                        <a:t> other day. It was a 2-door sports car, looked to be from the late 60s/\nearly 70s. It was called a </a:t>
                      </a:r>
                      <a:r>
                        <a:rPr lang="en-US" altLang="ko-KR" sz="1000" dirty="0" err="1">
                          <a:solidFill>
                            <a:srgbClr val="0000FF"/>
                          </a:solidFill>
                        </a:rPr>
                        <a:t>Bricklin</a:t>
                      </a:r>
                      <a:r>
                        <a:rPr lang="en-US" altLang="ko-KR" sz="1000" dirty="0">
                          <a:solidFill>
                            <a:srgbClr val="0000FF"/>
                          </a:solidFill>
                        </a:rPr>
                        <a:t>. The doors were really small. In addition,\</a:t>
                      </a:r>
                      <a:r>
                        <a:rPr lang="en-US" altLang="ko-KR" sz="1000" dirty="0" err="1">
                          <a:solidFill>
                            <a:srgbClr val="0000FF"/>
                          </a:solidFill>
                        </a:rPr>
                        <a:t>nthe</a:t>
                      </a:r>
                      <a:r>
                        <a:rPr lang="en-US" altLang="ko-KR" sz="1000" dirty="0">
                          <a:solidFill>
                            <a:srgbClr val="0000FF"/>
                          </a:solidFill>
                        </a:rPr>
                        <a:t> front bumper was separate from the rest of the body. This is \</a:t>
                      </a:r>
                      <a:r>
                        <a:rPr lang="en-US" altLang="ko-KR" sz="1000" dirty="0" err="1">
                          <a:solidFill>
                            <a:srgbClr val="0000FF"/>
                          </a:solidFill>
                        </a:rPr>
                        <a:t>nall</a:t>
                      </a:r>
                      <a:r>
                        <a:rPr lang="en-US" altLang="ko-KR" sz="1000" dirty="0">
                          <a:solidFill>
                            <a:srgbClr val="0000FF"/>
                          </a:solidFill>
                        </a:rPr>
                        <a:t> I know. If anyone can </a:t>
                      </a:r>
                      <a:r>
                        <a:rPr lang="en-US" altLang="ko-KR" sz="1000" dirty="0" err="1">
                          <a:solidFill>
                            <a:srgbClr val="0000FF"/>
                          </a:solidFill>
                        </a:rPr>
                        <a:t>tellme</a:t>
                      </a:r>
                      <a:r>
                        <a:rPr lang="en-US" altLang="ko-KR" sz="1000" dirty="0">
                          <a:solidFill>
                            <a:srgbClr val="0000FF"/>
                          </a:solidFill>
                        </a:rPr>
                        <a:t> a model name, engine specs, years\</a:t>
                      </a:r>
                      <a:r>
                        <a:rPr lang="en-US" altLang="ko-KR" sz="1000" dirty="0" err="1">
                          <a:solidFill>
                            <a:srgbClr val="0000FF"/>
                          </a:solidFill>
                        </a:rPr>
                        <a:t>nof</a:t>
                      </a:r>
                      <a:r>
                        <a:rPr lang="en-US" altLang="ko-KR" sz="1000" dirty="0">
                          <a:solidFill>
                            <a:srgbClr val="0000FF"/>
                          </a:solidFill>
                        </a:rPr>
                        <a:t> production, where this car is made, history, or whatever info you\</a:t>
                      </a:r>
                      <a:r>
                        <a:rPr lang="en-US" altLang="ko-KR" sz="1000" dirty="0" err="1">
                          <a:solidFill>
                            <a:srgbClr val="0000FF"/>
                          </a:solidFill>
                        </a:rPr>
                        <a:t>nhave</a:t>
                      </a:r>
                      <a:r>
                        <a:rPr lang="en-US" altLang="ko-KR" sz="1000" dirty="0">
                          <a:solidFill>
                            <a:srgbClr val="0000FF"/>
                          </a:solidFill>
                        </a:rPr>
                        <a:t> on this funky looking car, please e-mail.\n\</a:t>
                      </a:r>
                      <a:r>
                        <a:rPr lang="en-US" altLang="ko-KR" sz="1000" dirty="0" err="1">
                          <a:solidFill>
                            <a:srgbClr val="0000FF"/>
                          </a:solidFill>
                        </a:rPr>
                        <a:t>nThanks</a:t>
                      </a:r>
                      <a:r>
                        <a:rPr lang="en-US" altLang="ko-KR" sz="1000" dirty="0">
                          <a:solidFill>
                            <a:srgbClr val="0000FF"/>
                          </a:solidFill>
                        </a:rPr>
                        <a:t>,\n- IL\n ---- brought to you by your neighborhood </a:t>
                      </a:r>
                      <a:r>
                        <a:rPr lang="en-US" altLang="ko-KR" sz="1000" dirty="0" err="1">
                          <a:solidFill>
                            <a:srgbClr val="0000FF"/>
                          </a:solidFill>
                        </a:rPr>
                        <a:t>Lerxst</a:t>
                      </a:r>
                      <a:r>
                        <a:rPr lang="en-US" altLang="ko-KR" sz="1000" dirty="0">
                          <a:solidFill>
                            <a:srgbClr val="0000FF"/>
                          </a:solidFill>
                        </a:rPr>
                        <a:t> ----\n\n\n\n\n", </a:t>
                      </a:r>
                    </a:p>
                    <a:p>
                      <a:pPr marL="0" indent="0" latinLnBrk="1">
                        <a:lnSpc>
                          <a:spcPct val="130000"/>
                        </a:lnSpc>
                        <a:buClr>
                          <a:srgbClr val="6600FF"/>
                        </a:buClr>
                        <a:buFont typeface="Wingdings" panose="05000000000000000000" pitchFamily="2" charset="2"/>
                        <a:buNone/>
                      </a:pPr>
                      <a:r>
                        <a:rPr lang="en-US" altLang="ko-KR" sz="1000" dirty="0"/>
                        <a:t>"From: guykuo@carson.u.washington.edu (Guy </a:t>
                      </a:r>
                      <a:r>
                        <a:rPr lang="en-US" altLang="ko-KR" sz="1000" dirty="0" err="1"/>
                        <a:t>Kuo</a:t>
                      </a:r>
                      <a:r>
                        <a:rPr lang="en-US" altLang="ko-KR" sz="1000" dirty="0"/>
                        <a:t>)\</a:t>
                      </a:r>
                      <a:r>
                        <a:rPr lang="en-US" altLang="ko-KR" sz="1000" dirty="0" err="1"/>
                        <a:t>nSubject</a:t>
                      </a:r>
                      <a:r>
                        <a:rPr lang="en-US" altLang="ko-KR" sz="1000" dirty="0"/>
                        <a:t>: </a:t>
                      </a:r>
                      <a:r>
                        <a:rPr lang="en-US" altLang="ko-KR" sz="1000" dirty="0">
                          <a:solidFill>
                            <a:srgbClr val="FF0000"/>
                          </a:solidFill>
                        </a:rPr>
                        <a:t>SI Clock Poll - Final Call</a:t>
                      </a:r>
                      <a:r>
                        <a:rPr lang="en-US" altLang="ko-KR" sz="1000" dirty="0"/>
                        <a:t>\</a:t>
                      </a:r>
                      <a:r>
                        <a:rPr lang="en-US" altLang="ko-KR" sz="1000" dirty="0" err="1"/>
                        <a:t>nSummary</a:t>
                      </a:r>
                      <a:r>
                        <a:rPr lang="en-US" altLang="ko-KR" sz="1000" dirty="0"/>
                        <a:t>: Final call for SI clock reports\</a:t>
                      </a:r>
                      <a:r>
                        <a:rPr lang="en-US" altLang="ko-KR" sz="1000" dirty="0" err="1"/>
                        <a:t>nKeywords</a:t>
                      </a:r>
                      <a:r>
                        <a:rPr lang="en-US" altLang="ko-KR" sz="1000" dirty="0"/>
                        <a:t>: </a:t>
                      </a:r>
                      <a:r>
                        <a:rPr lang="en-US" altLang="ko-KR" sz="1000" dirty="0" err="1"/>
                        <a:t>SI,acceleration,clock,upgrade</a:t>
                      </a:r>
                      <a:r>
                        <a:rPr lang="en-US" altLang="ko-KR" sz="1000" dirty="0"/>
                        <a:t>\</a:t>
                      </a:r>
                      <a:r>
                        <a:rPr lang="en-US" altLang="ko-KR" sz="1000" dirty="0" err="1"/>
                        <a:t>nArticle</a:t>
                      </a:r>
                      <a:r>
                        <a:rPr lang="en-US" altLang="ko-KR" sz="1000" dirty="0"/>
                        <a:t>-I.D.: shelley.1qvfo9INNc3s\</a:t>
                      </a:r>
                      <a:r>
                        <a:rPr lang="en-US" altLang="ko-KR" sz="1000" dirty="0" err="1"/>
                        <a:t>nOrganization</a:t>
                      </a:r>
                      <a:r>
                        <a:rPr lang="en-US" altLang="ko-KR" sz="1000" dirty="0"/>
                        <a:t>: University of Washington\</a:t>
                      </a:r>
                      <a:r>
                        <a:rPr lang="en-US" altLang="ko-KR" sz="1000" dirty="0" err="1"/>
                        <a:t>nLines</a:t>
                      </a:r>
                      <a:r>
                        <a:rPr lang="en-US" altLang="ko-KR" sz="1000" dirty="0"/>
                        <a:t>: 11\</a:t>
                      </a:r>
                      <a:r>
                        <a:rPr lang="en-US" altLang="ko-KR" sz="1000" dirty="0" err="1">
                          <a:solidFill>
                            <a:srgbClr val="0000FF"/>
                          </a:solidFill>
                        </a:rPr>
                        <a:t>nNNTP</a:t>
                      </a:r>
                      <a:r>
                        <a:rPr lang="en-US" altLang="ko-KR" sz="1000" dirty="0">
                          <a:solidFill>
                            <a:srgbClr val="0000FF"/>
                          </a:solidFill>
                        </a:rPr>
                        <a:t>-Posting-Host: carson.u.washington.edu\n\</a:t>
                      </a:r>
                      <a:r>
                        <a:rPr lang="en-US" altLang="ko-KR" sz="1000" dirty="0" err="1">
                          <a:solidFill>
                            <a:srgbClr val="0000FF"/>
                          </a:solidFill>
                        </a:rPr>
                        <a:t>nA</a:t>
                      </a:r>
                      <a:r>
                        <a:rPr lang="en-US" altLang="ko-KR" sz="1000" dirty="0">
                          <a:solidFill>
                            <a:srgbClr val="0000FF"/>
                          </a:solidFill>
                        </a:rPr>
                        <a:t> fair number of brave souls who upgraded their SI clock oscillator have\</a:t>
                      </a:r>
                      <a:r>
                        <a:rPr lang="en-US" altLang="ko-KR" sz="1000" dirty="0" err="1">
                          <a:solidFill>
                            <a:srgbClr val="0000FF"/>
                          </a:solidFill>
                        </a:rPr>
                        <a:t>nshared</a:t>
                      </a:r>
                      <a:r>
                        <a:rPr lang="en-US" altLang="ko-KR" sz="1000" dirty="0">
                          <a:solidFill>
                            <a:srgbClr val="0000FF"/>
                          </a:solidFill>
                        </a:rPr>
                        <a:t> their experiences for this poll. Please send a brief message detailing\</a:t>
                      </a:r>
                      <a:r>
                        <a:rPr lang="en-US" altLang="ko-KR" sz="1000" dirty="0" err="1">
                          <a:solidFill>
                            <a:srgbClr val="0000FF"/>
                          </a:solidFill>
                        </a:rPr>
                        <a:t>nyour</a:t>
                      </a:r>
                      <a:r>
                        <a:rPr lang="en-US" altLang="ko-KR" sz="1000" dirty="0">
                          <a:solidFill>
                            <a:srgbClr val="0000FF"/>
                          </a:solidFill>
                        </a:rPr>
                        <a:t> experiences with the procedure. Top speed attained, CPU rated speed,\</a:t>
                      </a:r>
                      <a:r>
                        <a:rPr lang="en-US" altLang="ko-KR" sz="1000" dirty="0" err="1">
                          <a:solidFill>
                            <a:srgbClr val="0000FF"/>
                          </a:solidFill>
                        </a:rPr>
                        <a:t>nadd</a:t>
                      </a:r>
                      <a:r>
                        <a:rPr lang="en-US" altLang="ko-KR" sz="1000" dirty="0">
                          <a:solidFill>
                            <a:srgbClr val="0000FF"/>
                          </a:solidFill>
                        </a:rPr>
                        <a:t> on cards and adapters, heat sinks, hour of usage per day, floppy disk\</a:t>
                      </a:r>
                      <a:r>
                        <a:rPr lang="en-US" altLang="ko-KR" sz="1000" dirty="0" err="1">
                          <a:solidFill>
                            <a:srgbClr val="0000FF"/>
                          </a:solidFill>
                        </a:rPr>
                        <a:t>nfunctionality</a:t>
                      </a:r>
                      <a:r>
                        <a:rPr lang="en-US" altLang="ko-KR" sz="1000" dirty="0">
                          <a:solidFill>
                            <a:srgbClr val="0000FF"/>
                          </a:solidFill>
                        </a:rPr>
                        <a:t> with 800 and 1.4 m floppies are especially requested.\n\</a:t>
                      </a:r>
                      <a:r>
                        <a:rPr lang="en-US" altLang="ko-KR" sz="1000" dirty="0" err="1">
                          <a:solidFill>
                            <a:srgbClr val="0000FF"/>
                          </a:solidFill>
                        </a:rPr>
                        <a:t>nI</a:t>
                      </a:r>
                      <a:r>
                        <a:rPr lang="en-US" altLang="ko-KR" sz="1000" dirty="0">
                          <a:solidFill>
                            <a:srgbClr val="0000FF"/>
                          </a:solidFill>
                        </a:rPr>
                        <a:t> will be summarizing in the next two days, so please add to the network\</a:t>
                      </a:r>
                      <a:r>
                        <a:rPr lang="en-US" altLang="ko-KR" sz="1000" dirty="0" err="1">
                          <a:solidFill>
                            <a:srgbClr val="0000FF"/>
                          </a:solidFill>
                        </a:rPr>
                        <a:t>nknowledge</a:t>
                      </a:r>
                      <a:r>
                        <a:rPr lang="en-US" altLang="ko-KR" sz="1000" dirty="0">
                          <a:solidFill>
                            <a:srgbClr val="0000FF"/>
                          </a:solidFill>
                        </a:rPr>
                        <a:t> base if you have done the clock upgrade and haven't answered this\</a:t>
                      </a:r>
                      <a:r>
                        <a:rPr lang="en-US" altLang="ko-KR" sz="1000" dirty="0" err="1">
                          <a:solidFill>
                            <a:srgbClr val="0000FF"/>
                          </a:solidFill>
                        </a:rPr>
                        <a:t>npoll</a:t>
                      </a:r>
                      <a:r>
                        <a:rPr lang="en-US" altLang="ko-KR" sz="1000" dirty="0">
                          <a:solidFill>
                            <a:srgbClr val="0000FF"/>
                          </a:solidFill>
                        </a:rPr>
                        <a:t>. Thanks.\n\</a:t>
                      </a:r>
                      <a:r>
                        <a:rPr lang="en-US" altLang="ko-KR" sz="1000" dirty="0" err="1">
                          <a:solidFill>
                            <a:srgbClr val="0000FF"/>
                          </a:solidFill>
                        </a:rPr>
                        <a:t>nGuy</a:t>
                      </a:r>
                      <a:r>
                        <a:rPr lang="en-US" altLang="ko-KR" sz="1000" dirty="0">
                          <a:solidFill>
                            <a:srgbClr val="0000FF"/>
                          </a:solidFill>
                        </a:rPr>
                        <a:t> </a:t>
                      </a:r>
                      <a:r>
                        <a:rPr lang="en-US" altLang="ko-KR" sz="1000" dirty="0" err="1">
                          <a:solidFill>
                            <a:srgbClr val="0000FF"/>
                          </a:solidFill>
                        </a:rPr>
                        <a:t>Kuo</a:t>
                      </a:r>
                      <a:r>
                        <a:rPr lang="en-US" altLang="ko-KR" sz="1000" dirty="0">
                          <a:solidFill>
                            <a:srgbClr val="0000FF"/>
                          </a:solidFill>
                        </a:rPr>
                        <a:t> &lt;guykuo@u.washington.edu&gt;\n",</a:t>
                      </a:r>
                      <a:r>
                        <a:rPr lang="en-US" altLang="ko-KR" sz="1000" dirty="0"/>
                        <a:t> </a:t>
                      </a:r>
                    </a:p>
                    <a:p>
                      <a:pPr marL="0" indent="0" latinLnBrk="1">
                        <a:lnSpc>
                          <a:spcPct val="130000"/>
                        </a:lnSpc>
                        <a:buClr>
                          <a:srgbClr val="6600FF"/>
                        </a:buClr>
                        <a:buFont typeface="Wingdings" panose="05000000000000000000" pitchFamily="2" charset="2"/>
                        <a:buNone/>
                      </a:pPr>
                      <a:r>
                        <a:rPr lang="en-US" altLang="ko-KR" sz="1000" dirty="0"/>
                        <a:t>'From: bmdelane@quads.uchicago.edu (</a:t>
                      </a:r>
                      <a:r>
                        <a:rPr lang="en-US" altLang="ko-KR" sz="1000" dirty="0" err="1"/>
                        <a:t>brian</a:t>
                      </a:r>
                      <a:r>
                        <a:rPr lang="en-US" altLang="ko-KR" sz="1000" dirty="0"/>
                        <a:t> manning </a:t>
                      </a:r>
                      <a:r>
                        <a:rPr lang="en-US" altLang="ko-KR" sz="1000" dirty="0" err="1"/>
                        <a:t>delaney</a:t>
                      </a:r>
                      <a:r>
                        <a:rPr lang="en-US" altLang="ko-KR" sz="1000" dirty="0"/>
                        <a:t>)\</a:t>
                      </a:r>
                      <a:r>
                        <a:rPr lang="en-US" altLang="ko-KR" sz="1000" dirty="0" err="1"/>
                        <a:t>nSubject</a:t>
                      </a:r>
                      <a:r>
                        <a:rPr lang="en-US" altLang="ko-KR" sz="1000" dirty="0"/>
                        <a:t>: </a:t>
                      </a:r>
                      <a:r>
                        <a:rPr lang="en-US" altLang="ko-KR" sz="1000" dirty="0">
                          <a:solidFill>
                            <a:srgbClr val="FF0000"/>
                          </a:solidFill>
                        </a:rPr>
                        <a:t>Brain Tumor Treatment (thanks)</a:t>
                      </a:r>
                      <a:r>
                        <a:rPr lang="en-US" altLang="ko-KR" sz="1000" dirty="0"/>
                        <a:t>\</a:t>
                      </a:r>
                      <a:r>
                        <a:rPr lang="en-US" altLang="ko-KR" sz="1000" dirty="0" err="1"/>
                        <a:t>nReply</a:t>
                      </a:r>
                      <a:r>
                        <a:rPr lang="en-US" altLang="ko-KR" sz="1000" dirty="0"/>
                        <a:t>-To: bmdelane@midway.uchicago.edu\</a:t>
                      </a:r>
                      <a:r>
                        <a:rPr lang="en-US" altLang="ko-KR" sz="1000" dirty="0" err="1"/>
                        <a:t>nOrganization</a:t>
                      </a:r>
                      <a:r>
                        <a:rPr lang="en-US" altLang="ko-KR" sz="1000" dirty="0"/>
                        <a:t>: University of </a:t>
                      </a:r>
                      <a:r>
                        <a:rPr lang="en-US" altLang="ko-KR" sz="1000" dirty="0">
                          <a:solidFill>
                            <a:schemeClr val="tx1"/>
                          </a:solidFill>
                        </a:rPr>
                        <a:t>Chicago\</a:t>
                      </a:r>
                      <a:r>
                        <a:rPr lang="en-US" altLang="ko-KR" sz="1000" dirty="0" err="1">
                          <a:solidFill>
                            <a:schemeClr val="tx1"/>
                          </a:solidFill>
                        </a:rPr>
                        <a:t>nLines</a:t>
                      </a:r>
                      <a:r>
                        <a:rPr lang="en-US" altLang="ko-KR" sz="1000" dirty="0">
                          <a:solidFill>
                            <a:schemeClr val="tx1"/>
                          </a:solidFill>
                        </a:rPr>
                        <a:t>: 12\n\</a:t>
                      </a:r>
                      <a:r>
                        <a:rPr lang="en-US" altLang="ko-KR" sz="1000" dirty="0" err="1">
                          <a:solidFill>
                            <a:schemeClr val="tx1"/>
                          </a:solidFill>
                        </a:rPr>
                        <a:t>n</a:t>
                      </a:r>
                      <a:r>
                        <a:rPr lang="en-US" altLang="ko-KR" sz="1000" dirty="0" err="1">
                          <a:solidFill>
                            <a:srgbClr val="0000FF"/>
                          </a:solidFill>
                        </a:rPr>
                        <a:t>There</a:t>
                      </a:r>
                      <a:r>
                        <a:rPr lang="en-US" altLang="ko-KR" sz="1000" dirty="0">
                          <a:solidFill>
                            <a:srgbClr val="0000FF"/>
                          </a:solidFill>
                        </a:rPr>
                        <a:t> were a few people who responded to my request for info on\</a:t>
                      </a:r>
                      <a:r>
                        <a:rPr lang="en-US" altLang="ko-KR" sz="1000" dirty="0" err="1">
                          <a:solidFill>
                            <a:srgbClr val="0000FF"/>
                          </a:solidFill>
                        </a:rPr>
                        <a:t>ntreatment</a:t>
                      </a:r>
                      <a:r>
                        <a:rPr lang="en-US" altLang="ko-KR" sz="1000" dirty="0">
                          <a:solidFill>
                            <a:srgbClr val="0000FF"/>
                          </a:solidFill>
                        </a:rPr>
                        <a:t> for </a:t>
                      </a:r>
                      <a:r>
                        <a:rPr lang="en-US" altLang="ko-KR" sz="1000" dirty="0" err="1">
                          <a:solidFill>
                            <a:srgbClr val="0000FF"/>
                          </a:solidFill>
                        </a:rPr>
                        <a:t>astrocytomas</a:t>
                      </a:r>
                      <a:r>
                        <a:rPr lang="en-US" altLang="ko-KR" sz="1000" dirty="0">
                          <a:solidFill>
                            <a:srgbClr val="0000FF"/>
                          </a:solidFill>
                        </a:rPr>
                        <a:t> through email, whom I </a:t>
                      </a:r>
                      <a:r>
                        <a:rPr lang="en-US" altLang="ko-KR" sz="1000" dirty="0" err="1">
                          <a:solidFill>
                            <a:srgbClr val="0000FF"/>
                          </a:solidFill>
                        </a:rPr>
                        <a:t>couldn</a:t>
                      </a:r>
                      <a:r>
                        <a:rPr lang="en-US" altLang="ko-KR" sz="1000" dirty="0">
                          <a:solidFill>
                            <a:srgbClr val="0000FF"/>
                          </a:solidFill>
                        </a:rPr>
                        <a:t>\'t thank\</a:t>
                      </a:r>
                      <a:r>
                        <a:rPr lang="en-US" altLang="ko-KR" sz="1000" dirty="0" err="1">
                          <a:solidFill>
                            <a:srgbClr val="0000FF"/>
                          </a:solidFill>
                        </a:rPr>
                        <a:t>ndirectly</a:t>
                      </a:r>
                      <a:r>
                        <a:rPr lang="en-US" altLang="ko-KR" sz="1000" dirty="0">
                          <a:solidFill>
                            <a:srgbClr val="0000FF"/>
                          </a:solidFill>
                        </a:rPr>
                        <a:t> because of mail-bouncing </a:t>
                      </a:r>
                      <a:r>
                        <a:rPr lang="en-US" altLang="ko-KR" sz="1000" dirty="0" err="1">
                          <a:solidFill>
                            <a:srgbClr val="0000FF"/>
                          </a:solidFill>
                        </a:rPr>
                        <a:t>probs</a:t>
                      </a:r>
                      <a:r>
                        <a:rPr lang="en-US" altLang="ko-KR" sz="1000" dirty="0">
                          <a:solidFill>
                            <a:srgbClr val="0000FF"/>
                          </a:solidFill>
                        </a:rPr>
                        <a:t> (Sean, Debra, and Sharon). So\</a:t>
                      </a:r>
                      <a:r>
                        <a:rPr lang="en-US" altLang="ko-KR" sz="1000" dirty="0" err="1">
                          <a:solidFill>
                            <a:srgbClr val="0000FF"/>
                          </a:solidFill>
                        </a:rPr>
                        <a:t>nI</a:t>
                      </a:r>
                      <a:r>
                        <a:rPr lang="en-US" altLang="ko-KR" sz="1000" dirty="0">
                          <a:solidFill>
                            <a:srgbClr val="0000FF"/>
                          </a:solidFill>
                        </a:rPr>
                        <a:t> thought I\'d publicly thank everyone.\n\</a:t>
                      </a:r>
                      <a:r>
                        <a:rPr lang="en-US" altLang="ko-KR" sz="1000" dirty="0" err="1">
                          <a:solidFill>
                            <a:srgbClr val="0000FF"/>
                          </a:solidFill>
                        </a:rPr>
                        <a:t>nThanks</a:t>
                      </a:r>
                      <a:r>
                        <a:rPr lang="en-US" altLang="ko-KR" sz="1000" dirty="0">
                          <a:solidFill>
                            <a:srgbClr val="0000FF"/>
                          </a:solidFill>
                        </a:rPr>
                        <a:t>! \n\n(I\'m sure glad I accidentally hit "</a:t>
                      </a:r>
                      <a:r>
                        <a:rPr lang="en-US" altLang="ko-KR" sz="1000" dirty="0" err="1">
                          <a:solidFill>
                            <a:srgbClr val="0000FF"/>
                          </a:solidFill>
                        </a:rPr>
                        <a:t>rn</a:t>
                      </a:r>
                      <a:r>
                        <a:rPr lang="en-US" altLang="ko-KR" sz="1000" dirty="0">
                          <a:solidFill>
                            <a:srgbClr val="0000FF"/>
                          </a:solidFill>
                        </a:rPr>
                        <a:t>" instead of "</a:t>
                      </a:r>
                      <a:r>
                        <a:rPr lang="en-US" altLang="ko-KR" sz="1000" dirty="0" err="1">
                          <a:solidFill>
                            <a:srgbClr val="0000FF"/>
                          </a:solidFill>
                        </a:rPr>
                        <a:t>rm</a:t>
                      </a:r>
                      <a:r>
                        <a:rPr lang="en-US" altLang="ko-KR" sz="1000" dirty="0">
                          <a:solidFill>
                            <a:srgbClr val="0000FF"/>
                          </a:solidFill>
                        </a:rPr>
                        <a:t>" when I was\</a:t>
                      </a:r>
                      <a:r>
                        <a:rPr lang="en-US" altLang="ko-KR" sz="1000" dirty="0" err="1">
                          <a:solidFill>
                            <a:srgbClr val="0000FF"/>
                          </a:solidFill>
                        </a:rPr>
                        <a:t>ntrying</a:t>
                      </a:r>
                      <a:r>
                        <a:rPr lang="en-US" altLang="ko-KR" sz="1000" dirty="0">
                          <a:solidFill>
                            <a:srgbClr val="0000FF"/>
                          </a:solidFill>
                        </a:rPr>
                        <a:t> to delete a file last September. "Hmmm... \'News?\' What\'s\</a:t>
                      </a:r>
                      <a:r>
                        <a:rPr lang="en-US" altLang="ko-KR" sz="1000" dirty="0" err="1">
                          <a:solidFill>
                            <a:srgbClr val="0000FF"/>
                          </a:solidFill>
                        </a:rPr>
                        <a:t>nthis</a:t>
                      </a:r>
                      <a:r>
                        <a:rPr lang="en-US" altLang="ko-KR" sz="1000" dirty="0">
                          <a:solidFill>
                            <a:srgbClr val="0000FF"/>
                          </a:solidFill>
                        </a:rPr>
                        <a:t>?"....)\n\n-Brian\n',</a:t>
                      </a:r>
                      <a:endParaRPr lang="en-US" altLang="ko-KR" sz="1000" dirty="0">
                        <a:solidFill>
                          <a:srgbClr val="0000FF"/>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sp>
        <p:nvSpPr>
          <p:cNvPr id="8" name="직사각형 7"/>
          <p:cNvSpPr/>
          <p:nvPr/>
        </p:nvSpPr>
        <p:spPr>
          <a:xfrm>
            <a:off x="235879" y="2107112"/>
            <a:ext cx="2380593" cy="2862322"/>
          </a:xfrm>
          <a:prstGeom prst="rect">
            <a:avLst/>
          </a:prstGeom>
        </p:spPr>
        <p:txBody>
          <a:bodyPr wrap="square">
            <a:spAutoFit/>
          </a:bodyPr>
          <a:lstStyle/>
          <a:p>
            <a:pPr>
              <a:buClr>
                <a:srgbClr val="893DF9"/>
              </a:buClr>
            </a:pPr>
            <a:r>
              <a:rPr lang="ko-KR" altLang="ko-KR" sz="1200" b="1" dirty="0">
                <a:latin typeface="굴림" panose="020B0600000101010101" pitchFamily="50" charset="-127"/>
                <a:ea typeface="굴림" panose="020B0600000101010101" pitchFamily="50" charset="-127"/>
              </a:rPr>
              <a:t>fetch_20newsgroups</a:t>
            </a:r>
            <a:endParaRPr lang="en-US" altLang="ko-KR" sz="1200" b="1" dirty="0">
              <a:latin typeface="굴림" panose="020B0600000101010101" pitchFamily="50" charset="-127"/>
              <a:ea typeface="굴림" panose="020B0600000101010101" pitchFamily="50" charset="-127"/>
            </a:endParaRPr>
          </a:p>
          <a:p>
            <a:pPr marL="171450" indent="-171450">
              <a:buClr>
                <a:srgbClr val="893DF9"/>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endParaRPr>
          </a:p>
          <a:p>
            <a:pPr marL="171450" indent="-171450">
              <a:buClr>
                <a:srgbClr val="893DF9"/>
              </a:buClr>
              <a:buFont typeface="Wingdings" panose="05000000000000000000" pitchFamily="2" charset="2"/>
              <a:buChar char="§"/>
            </a:pPr>
            <a:r>
              <a:rPr lang="en-US" altLang="ko-KR" sz="1200" b="1" dirty="0" err="1">
                <a:latin typeface="굴림" panose="020B0600000101010101" pitchFamily="50" charset="-127"/>
                <a:ea typeface="굴림" panose="020B0600000101010101" pitchFamily="50" charset="-127"/>
              </a:rPr>
              <a:t>Scikit</a:t>
            </a:r>
            <a:r>
              <a:rPr lang="en-US" altLang="ko-KR" sz="1200" b="1" dirty="0">
                <a:latin typeface="굴림" panose="020B0600000101010101" pitchFamily="50" charset="-127"/>
                <a:ea typeface="굴림" panose="020B0600000101010101" pitchFamily="50" charset="-127"/>
              </a:rPr>
              <a:t>-learn </a:t>
            </a:r>
            <a:r>
              <a:rPr lang="ko-KR" altLang="en-US" sz="1200" b="1" dirty="0">
                <a:latin typeface="굴림" panose="020B0600000101010101" pitchFamily="50" charset="-127"/>
                <a:ea typeface="굴림" panose="020B0600000101010101" pitchFamily="50" charset="-127"/>
              </a:rPr>
              <a:t>테스트 데이터셋에 있는 </a:t>
            </a:r>
            <a:r>
              <a:rPr lang="en-US" altLang="ko-KR" sz="1200" b="1" dirty="0">
                <a:solidFill>
                  <a:srgbClr val="893DF9"/>
                </a:solidFill>
                <a:latin typeface="굴림" panose="020B0600000101010101" pitchFamily="50" charset="-127"/>
                <a:ea typeface="굴림" panose="020B0600000101010101" pitchFamily="50" charset="-127"/>
              </a:rPr>
              <a:t>6574</a:t>
            </a:r>
            <a:r>
              <a:rPr lang="ko-KR" altLang="en-US" sz="1200" b="1" dirty="0">
                <a:solidFill>
                  <a:srgbClr val="893DF9"/>
                </a:solidFill>
                <a:latin typeface="굴림" panose="020B0600000101010101" pitchFamily="50" charset="-127"/>
                <a:ea typeface="굴림" panose="020B0600000101010101" pitchFamily="50" charset="-127"/>
              </a:rPr>
              <a:t>개의 이메일 데이터</a:t>
            </a:r>
            <a:endParaRPr lang="en-US" altLang="ko-KR" sz="1200" b="1" dirty="0">
              <a:solidFill>
                <a:srgbClr val="893DF9"/>
              </a:solidFill>
              <a:latin typeface="굴림" panose="020B0600000101010101" pitchFamily="50" charset="-127"/>
              <a:ea typeface="굴림" panose="020B0600000101010101" pitchFamily="50" charset="-127"/>
            </a:endParaRPr>
          </a:p>
          <a:p>
            <a:pPr marL="171450" indent="-171450">
              <a:buClr>
                <a:srgbClr val="893DF9"/>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endParaRPr>
          </a:p>
          <a:p>
            <a:pPr marL="171450" indent="-171450">
              <a:buClr>
                <a:srgbClr val="893DF9"/>
              </a:buClr>
              <a:buFont typeface="Wingdings" panose="05000000000000000000" pitchFamily="2" charset="2"/>
              <a:buChar char="§"/>
            </a:pPr>
            <a:r>
              <a:rPr lang="ko-KR" altLang="en-US" sz="1200" b="1" dirty="0" err="1">
                <a:latin typeface="굴림" panose="020B0600000101010101" pitchFamily="50" charset="-127"/>
                <a:ea typeface="굴림" panose="020B0600000101010101" pitchFamily="50" charset="-127"/>
              </a:rPr>
              <a:t>이메일</a:t>
            </a:r>
            <a:r>
              <a:rPr lang="ko-KR" altLang="en-US" sz="1200" b="1" dirty="0">
                <a:latin typeface="굴림" panose="020B0600000101010101" pitchFamily="50" charset="-127"/>
                <a:ea typeface="굴림" panose="020B0600000101010101" pitchFamily="50" charset="-127"/>
              </a:rPr>
              <a:t> 텍스트 형식으로</a:t>
            </a:r>
            <a:r>
              <a:rPr lang="en-US" altLang="ko-KR" sz="1200" b="1" dirty="0">
                <a:latin typeface="굴림" panose="020B0600000101010101" pitchFamily="50" charset="-127"/>
                <a:ea typeface="굴림" panose="020B0600000101010101" pitchFamily="50" charset="-127"/>
              </a:rPr>
              <a:t>, </a:t>
            </a:r>
            <a:br>
              <a:rPr lang="en-US" altLang="ko-KR" sz="1200" b="1" dirty="0">
                <a:latin typeface="굴림" panose="020B0600000101010101" pitchFamily="50" charset="-127"/>
                <a:ea typeface="굴림" panose="020B0600000101010101" pitchFamily="50" charset="-127"/>
              </a:rPr>
            </a:br>
            <a:r>
              <a:rPr lang="ko-KR" altLang="en-US" sz="1200" b="1" dirty="0" err="1">
                <a:latin typeface="굴림" panose="020B0600000101010101" pitchFamily="50" charset="-127"/>
                <a:ea typeface="굴림" panose="020B0600000101010101" pitchFamily="50" charset="-127"/>
              </a:rPr>
              <a:t>이메일주소</a:t>
            </a:r>
            <a:r>
              <a:rPr lang="en-US" altLang="ko-KR" sz="1200" b="1" dirty="0">
                <a:latin typeface="굴림" panose="020B0600000101010101" pitchFamily="50" charset="-127"/>
                <a:ea typeface="굴림" panose="020B0600000101010101" pitchFamily="50" charset="-127"/>
              </a:rPr>
              <a:t>, </a:t>
            </a:r>
            <a:r>
              <a:rPr lang="ko-KR" altLang="en-US" sz="1200" b="1" dirty="0">
                <a:latin typeface="굴림" panose="020B0600000101010101" pitchFamily="50" charset="-127"/>
                <a:ea typeface="굴림" panose="020B0600000101010101" pitchFamily="50" charset="-127"/>
              </a:rPr>
              <a:t>제목</a:t>
            </a:r>
            <a:r>
              <a:rPr lang="en-US" altLang="ko-KR" sz="1200" b="1" dirty="0">
                <a:latin typeface="굴림" panose="020B0600000101010101" pitchFamily="50" charset="-127"/>
                <a:ea typeface="굴림" panose="020B0600000101010101" pitchFamily="50" charset="-127"/>
              </a:rPr>
              <a:t>,</a:t>
            </a:r>
            <a:r>
              <a:rPr lang="ko-KR" altLang="en-US" sz="1200" b="1" dirty="0">
                <a:latin typeface="굴림" panose="020B0600000101010101" pitchFamily="50" charset="-127"/>
                <a:ea typeface="굴림" panose="020B0600000101010101" pitchFamily="50" charset="-127"/>
              </a:rPr>
              <a:t> 날짜 등의 헤더 정보와 내용으로 구성됨 </a:t>
            </a:r>
            <a:endParaRPr lang="en-US" altLang="ko-KR" sz="1200" b="1" dirty="0">
              <a:latin typeface="굴림" panose="020B0600000101010101" pitchFamily="50" charset="-127"/>
              <a:ea typeface="굴림" panose="020B0600000101010101" pitchFamily="50" charset="-127"/>
            </a:endParaRPr>
          </a:p>
          <a:p>
            <a:pPr marL="171450" indent="-171450">
              <a:buClr>
                <a:srgbClr val="893DF9"/>
              </a:buClr>
              <a:buFont typeface="Wingdings" panose="05000000000000000000" pitchFamily="2" charset="2"/>
              <a:buChar char="§"/>
            </a:pPr>
            <a:endParaRPr lang="en-US" altLang="ko-KR" sz="1200" b="1" dirty="0">
              <a:latin typeface="굴림" panose="020B0600000101010101" pitchFamily="50" charset="-127"/>
              <a:ea typeface="굴림" panose="020B0600000101010101" pitchFamily="50" charset="-127"/>
            </a:endParaRPr>
          </a:p>
          <a:p>
            <a:pPr marL="171450" indent="-171450">
              <a:buClr>
                <a:srgbClr val="893DF9"/>
              </a:buClr>
              <a:buFont typeface="Wingdings" panose="05000000000000000000" pitchFamily="2" charset="2"/>
              <a:buChar char="§"/>
            </a:pPr>
            <a:r>
              <a:rPr lang="en-US" altLang="ko-KR" sz="1200" b="1" dirty="0">
                <a:solidFill>
                  <a:srgbClr val="893DF9"/>
                </a:solidFill>
                <a:latin typeface="굴림" panose="020B0600000101010101" pitchFamily="50" charset="-127"/>
                <a:ea typeface="굴림" panose="020B0600000101010101" pitchFamily="50" charset="-127"/>
              </a:rPr>
              <a:t>=&gt;</a:t>
            </a:r>
            <a:r>
              <a:rPr lang="en-US" altLang="ko-KR" sz="1200" b="1" dirty="0">
                <a:latin typeface="굴림" panose="020B0600000101010101" pitchFamily="50" charset="-127"/>
                <a:ea typeface="굴림" panose="020B0600000101010101" pitchFamily="50" charset="-127"/>
              </a:rPr>
              <a:t> </a:t>
            </a:r>
            <a:r>
              <a:rPr lang="ko-KR" altLang="en-US" sz="1200" b="1" dirty="0">
                <a:latin typeface="굴림" panose="020B0600000101010101" pitchFamily="50" charset="-127"/>
                <a:ea typeface="굴림" panose="020B0600000101010101" pitchFamily="50" charset="-127"/>
              </a:rPr>
              <a:t>이 데이터를 읽어서 제목과 본문만을 추출하여</a:t>
            </a:r>
            <a:r>
              <a:rPr lang="en-US" altLang="ko-KR" sz="1200" b="1" dirty="0">
                <a:latin typeface="굴림" panose="020B0600000101010101" pitchFamily="50" charset="-127"/>
                <a:ea typeface="굴림" panose="020B0600000101010101" pitchFamily="50" charset="-127"/>
              </a:rPr>
              <a:t>, Pandas data frame</a:t>
            </a:r>
            <a:r>
              <a:rPr lang="ko-KR" altLang="en-US" sz="1200" b="1" dirty="0">
                <a:latin typeface="굴림" panose="020B0600000101010101" pitchFamily="50" charset="-127"/>
                <a:ea typeface="굴림" panose="020B0600000101010101" pitchFamily="50" charset="-127"/>
              </a:rPr>
              <a:t>에 저장하도록 한다</a:t>
            </a:r>
            <a:r>
              <a:rPr lang="en-US" altLang="ko-KR" sz="1200" b="1" dirty="0">
                <a:latin typeface="굴림" panose="020B0600000101010101" pitchFamily="50" charset="-127"/>
                <a:ea typeface="굴림" panose="020B0600000101010101" pitchFamily="50" charset="-127"/>
              </a:rPr>
              <a:t/>
            </a:r>
            <a:br>
              <a:rPr lang="en-US" altLang="ko-KR" sz="1200" b="1" dirty="0">
                <a:latin typeface="굴림" panose="020B0600000101010101" pitchFamily="50" charset="-127"/>
                <a:ea typeface="굴림" panose="020B0600000101010101" pitchFamily="50" charset="-127"/>
              </a:rPr>
            </a:br>
            <a:endParaRPr lang="ko-KR" altLang="en-US" sz="1200" b="1" dirty="0">
              <a:latin typeface="굴림" panose="020B0600000101010101" pitchFamily="50" charset="-127"/>
              <a:ea typeface="굴림" panose="020B0600000101010101" pitchFamily="50" charset="-127"/>
            </a:endParaRPr>
          </a:p>
        </p:txBody>
      </p:sp>
      <p:cxnSp>
        <p:nvCxnSpPr>
          <p:cNvPr id="5" name="직선 연결선 4">
            <a:extLst>
              <a:ext uri="{FF2B5EF4-FFF2-40B4-BE49-F238E27FC236}">
                <a16:creationId xmlns:a16="http://schemas.microsoft.com/office/drawing/2014/main" xmlns="" id="{6C522E43-C2F9-4823-B951-4874A7EEF669}"/>
              </a:ext>
            </a:extLst>
          </p:cNvPr>
          <p:cNvCxnSpPr>
            <a:cxnSpLocks/>
          </p:cNvCxnSpPr>
          <p:nvPr/>
        </p:nvCxnSpPr>
        <p:spPr>
          <a:xfrm>
            <a:off x="2694706" y="17406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xmlns="" id="{8043BDC3-DD9B-4F65-8DA8-7C9DE0163BB8}"/>
              </a:ext>
            </a:extLst>
          </p:cNvPr>
          <p:cNvSpPr/>
          <p:nvPr/>
        </p:nvSpPr>
        <p:spPr>
          <a:xfrm>
            <a:off x="318464" y="347554"/>
            <a:ext cx="2380593" cy="400110"/>
          </a:xfrm>
          <a:prstGeom prst="rect">
            <a:avLst/>
          </a:prstGeom>
        </p:spPr>
        <p:txBody>
          <a:bodyPr wrap="square">
            <a:spAutoFit/>
          </a:bodyPr>
          <a:lstStyle/>
          <a:p>
            <a:r>
              <a:rPr lang="ko-KR" altLang="en-US" sz="2000" dirty="0">
                <a:solidFill>
                  <a:srgbClr val="D92A6E"/>
                </a:solidFill>
              </a:rPr>
              <a:t>데이터 수집</a:t>
            </a:r>
          </a:p>
        </p:txBody>
      </p:sp>
    </p:spTree>
    <p:extLst>
      <p:ext uri="{BB962C8B-B14F-4D97-AF65-F5344CB8AC3E}">
        <p14:creationId xmlns:p14="http://schemas.microsoft.com/office/powerpoint/2010/main" val="27244171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2273792879"/>
              </p:ext>
            </p:extLst>
          </p:nvPr>
        </p:nvGraphicFramePr>
        <p:xfrm>
          <a:off x="420853" y="625409"/>
          <a:ext cx="2959274" cy="4114800"/>
        </p:xfrm>
        <a:graphic>
          <a:graphicData uri="http://schemas.openxmlformats.org/drawingml/2006/table">
            <a:tbl>
              <a:tblPr firstRow="1" bandRow="1">
                <a:tableStyleId>{5C22544A-7EE6-4342-B048-85BDC9FD1C3A}</a:tableStyleId>
              </a:tblPr>
              <a:tblGrid>
                <a:gridCol w="2959274">
                  <a:extLst>
                    <a:ext uri="{9D8B030D-6E8A-4147-A177-3AD203B41FA5}">
                      <a16:colId xmlns:a16="http://schemas.microsoft.com/office/drawing/2014/main" xmlns="" val="20001"/>
                    </a:ext>
                  </a:extLst>
                </a:gridCol>
              </a:tblGrid>
              <a:tr h="3997541">
                <a:tc>
                  <a:txBody>
                    <a:bodyPr/>
                    <a:lstStyle/>
                    <a:p>
                      <a:pPr marL="0" marR="0" lvl="0" indent="0" algn="l" defTabSz="914400" rtl="0" eaLnBrk="0" fontAlgn="base" latinLnBrk="1" hangingPunct="0">
                        <a:lnSpc>
                          <a:spcPct val="100000"/>
                        </a:lnSpc>
                        <a:spcBef>
                          <a:spcPct val="0"/>
                        </a:spcBef>
                        <a:spcAft>
                          <a:spcPct val="0"/>
                        </a:spcAft>
                        <a:buClrTx/>
                        <a:buSzTx/>
                        <a:buFontTx/>
                        <a:buNone/>
                        <a:tabLst/>
                        <a:defRPr/>
                      </a:pPr>
                      <a:r>
                        <a:rPr lang="en-US" altLang="ko-KR" sz="1000" b="0" dirty="0">
                          <a:solidFill>
                            <a:srgbClr val="FFFF00"/>
                          </a:solidFill>
                          <a:latin typeface="굴림" panose="020B0600000101010101" pitchFamily="50" charset="-127"/>
                          <a:ea typeface="굴림" panose="020B0600000101010101" pitchFamily="50" charset="-127"/>
                        </a:rPr>
                        <a:t> # Subject:</a:t>
                      </a:r>
                      <a:r>
                        <a:rPr lang="ko-KR" altLang="en-US" sz="1000" b="0" dirty="0">
                          <a:solidFill>
                            <a:srgbClr val="FFFF00"/>
                          </a:solidFill>
                          <a:latin typeface="굴림" panose="020B0600000101010101" pitchFamily="50" charset="-127"/>
                          <a:ea typeface="굴림" panose="020B0600000101010101" pitchFamily="50" charset="-127"/>
                        </a:rPr>
                        <a:t>로 시작하는 줄에 있는 </a:t>
                      </a:r>
                      <a:r>
                        <a:rPr lang="en-US" altLang="ko-KR" sz="1000" b="0" dirty="0">
                          <a:solidFill>
                            <a:srgbClr val="FFFF00"/>
                          </a:solidFill>
                          <a:latin typeface="굴림" panose="020B0600000101010101" pitchFamily="50" charset="-127"/>
                          <a:ea typeface="굴림" panose="020B0600000101010101" pitchFamily="50" charset="-127"/>
                        </a:rPr>
                        <a:t>‘</a:t>
                      </a:r>
                      <a:r>
                        <a:rPr lang="ko-KR" altLang="en-US" sz="1000" b="0" dirty="0">
                          <a:solidFill>
                            <a:srgbClr val="FFFF00"/>
                          </a:solidFill>
                          <a:latin typeface="굴림" panose="020B0600000101010101" pitchFamily="50" charset="-127"/>
                          <a:ea typeface="굴림" panose="020B0600000101010101" pitchFamily="50" charset="-127"/>
                        </a:rPr>
                        <a:t>제목</a:t>
                      </a:r>
                      <a:r>
                        <a:rPr lang="en-US" altLang="ko-KR" sz="1000" b="0" dirty="0">
                          <a:solidFill>
                            <a:srgbClr val="FFFF00"/>
                          </a:solidFill>
                          <a:latin typeface="굴림" panose="020B0600000101010101" pitchFamily="50" charset="-127"/>
                          <a:ea typeface="굴림" panose="020B0600000101010101" pitchFamily="50" charset="-127"/>
                        </a:rPr>
                        <a:t>’</a:t>
                      </a:r>
                      <a:r>
                        <a:rPr lang="ko-KR" altLang="en-US" sz="1000" b="0" dirty="0">
                          <a:solidFill>
                            <a:srgbClr val="FFFF00"/>
                          </a:solidFill>
                          <a:latin typeface="굴림" panose="020B0600000101010101" pitchFamily="50" charset="-127"/>
                          <a:ea typeface="굴림" panose="020B0600000101010101" pitchFamily="50" charset="-127"/>
                        </a:rPr>
                        <a:t>과</a:t>
                      </a:r>
                      <a:r>
                        <a:rPr lang="en-US" altLang="ko-KR" sz="1000" b="0" dirty="0">
                          <a:solidFill>
                            <a:srgbClr val="FFFF00"/>
                          </a:solidFill>
                          <a:latin typeface="굴림" panose="020B0600000101010101" pitchFamily="50" charset="-127"/>
                          <a:ea typeface="굴림" panose="020B0600000101010101" pitchFamily="50" charset="-127"/>
                        </a:rPr>
                        <a:t>, </a:t>
                      </a:r>
                    </a:p>
                    <a:p>
                      <a:pPr marL="0" marR="0" lvl="0" indent="0" algn="l" defTabSz="914400" rtl="0" eaLnBrk="0" fontAlgn="base" latinLnBrk="1" hangingPunct="0">
                        <a:lnSpc>
                          <a:spcPct val="100000"/>
                        </a:lnSpc>
                        <a:spcBef>
                          <a:spcPct val="0"/>
                        </a:spcBef>
                        <a:spcAft>
                          <a:spcPct val="0"/>
                        </a:spcAft>
                        <a:buClrTx/>
                        <a:buSzTx/>
                        <a:buFontTx/>
                        <a:buNone/>
                        <a:tabLst/>
                        <a:defRPr/>
                      </a:pPr>
                      <a:r>
                        <a:rPr lang="en-US" altLang="ko-KR" sz="1000" b="0" dirty="0">
                          <a:solidFill>
                            <a:srgbClr val="FFFF00"/>
                          </a:solidFill>
                          <a:latin typeface="굴림" panose="020B0600000101010101" pitchFamily="50" charset="-127"/>
                          <a:ea typeface="굴림" panose="020B0600000101010101" pitchFamily="50" charset="-127"/>
                        </a:rPr>
                        <a:t>    Lines:</a:t>
                      </a:r>
                      <a:r>
                        <a:rPr lang="ko-KR" altLang="en-US" sz="1000" b="0" dirty="0">
                          <a:solidFill>
                            <a:srgbClr val="FFFF00"/>
                          </a:solidFill>
                          <a:latin typeface="굴림" panose="020B0600000101010101" pitchFamily="50" charset="-127"/>
                          <a:ea typeface="굴림" panose="020B0600000101010101" pitchFamily="50" charset="-127"/>
                        </a:rPr>
                        <a:t>로 시작하는 줄에 있는 </a:t>
                      </a:r>
                      <a:r>
                        <a:rPr lang="en-US" altLang="ko-KR" sz="1000" b="0" dirty="0">
                          <a:solidFill>
                            <a:srgbClr val="FFFF00"/>
                          </a:solidFill>
                          <a:latin typeface="굴림" panose="020B0600000101010101" pitchFamily="50" charset="-127"/>
                          <a:ea typeface="굴림" panose="020B0600000101010101" pitchFamily="50" charset="-127"/>
                        </a:rPr>
                        <a:t>‘</a:t>
                      </a:r>
                      <a:r>
                        <a:rPr lang="ko-KR" altLang="en-US" sz="1000" b="0" dirty="0">
                          <a:solidFill>
                            <a:srgbClr val="FFFF00"/>
                          </a:solidFill>
                          <a:latin typeface="굴림" panose="020B0600000101010101" pitchFamily="50" charset="-127"/>
                          <a:ea typeface="굴림" panose="020B0600000101010101" pitchFamily="50" charset="-127"/>
                        </a:rPr>
                        <a:t>본문</a:t>
                      </a:r>
                      <a:r>
                        <a:rPr lang="en-US" altLang="ko-KR" sz="1000" b="0" dirty="0">
                          <a:solidFill>
                            <a:srgbClr val="FFFF00"/>
                          </a:solidFill>
                          <a:latin typeface="굴림" panose="020B0600000101010101" pitchFamily="50" charset="-127"/>
                          <a:ea typeface="굴림" panose="020B0600000101010101" pitchFamily="50" charset="-127"/>
                        </a:rPr>
                        <a:t>’</a:t>
                      </a:r>
                      <a:r>
                        <a:rPr lang="ko-KR" altLang="en-US" sz="1000" b="0" dirty="0">
                          <a:solidFill>
                            <a:srgbClr val="FFFF00"/>
                          </a:solidFill>
                          <a:latin typeface="굴림" panose="020B0600000101010101" pitchFamily="50" charset="-127"/>
                          <a:ea typeface="굴림" panose="020B0600000101010101" pitchFamily="50" charset="-127"/>
                        </a:rPr>
                        <a:t>을 </a:t>
                      </a:r>
                      <a:endParaRPr lang="en-US" altLang="ko-KR" sz="1000" b="0" dirty="0">
                        <a:solidFill>
                          <a:srgbClr val="FFFF00"/>
                        </a:solidFill>
                        <a:latin typeface="굴림" panose="020B0600000101010101" pitchFamily="50" charset="-127"/>
                        <a:ea typeface="굴림" panose="020B0600000101010101" pitchFamily="50" charset="-127"/>
                      </a:endParaRPr>
                    </a:p>
                    <a:p>
                      <a:pPr marL="0" marR="0" lvl="0" indent="0" algn="l" defTabSz="914400" rtl="0" eaLnBrk="0" fontAlgn="base" latinLnBrk="1" hangingPunct="0">
                        <a:lnSpc>
                          <a:spcPct val="100000"/>
                        </a:lnSpc>
                        <a:spcBef>
                          <a:spcPct val="0"/>
                        </a:spcBef>
                        <a:spcAft>
                          <a:spcPct val="0"/>
                        </a:spcAft>
                        <a:buClrTx/>
                        <a:buSzTx/>
                        <a:buFontTx/>
                        <a:buNone/>
                        <a:tabLst/>
                        <a:defRPr/>
                      </a:pPr>
                      <a:r>
                        <a:rPr lang="ko-KR" altLang="en-US" sz="1000" b="0" dirty="0">
                          <a:solidFill>
                            <a:srgbClr val="FFFF00"/>
                          </a:solidFill>
                          <a:latin typeface="굴림" panose="020B0600000101010101" pitchFamily="50" charset="-127"/>
                          <a:ea typeface="굴림" panose="020B0600000101010101" pitchFamily="50" charset="-127"/>
                        </a:rPr>
                        <a:t>    </a:t>
                      </a:r>
                      <a:r>
                        <a:rPr lang="en-US" altLang="ko-KR" sz="1000" b="0" dirty="0" err="1">
                          <a:solidFill>
                            <a:srgbClr val="FFFF00"/>
                          </a:solidFill>
                          <a:latin typeface="굴림" panose="020B0600000101010101" pitchFamily="50" charset="-127"/>
                          <a:ea typeface="굴림" panose="020B0600000101010101" pitchFamily="50" charset="-127"/>
                        </a:rPr>
                        <a:t>DataFrame</a:t>
                      </a:r>
                      <a:r>
                        <a:rPr lang="ko-KR" altLang="en-US" sz="1000" b="0" dirty="0">
                          <a:solidFill>
                            <a:srgbClr val="FFFF00"/>
                          </a:solidFill>
                          <a:latin typeface="굴림" panose="020B0600000101010101" pitchFamily="50" charset="-127"/>
                          <a:ea typeface="굴림" panose="020B0600000101010101" pitchFamily="50" charset="-127"/>
                        </a:rPr>
                        <a:t>에 저장함</a:t>
                      </a:r>
                      <a:r>
                        <a:rPr lang="en-US" altLang="ko-KR" sz="1000" b="0" dirty="0">
                          <a:solidFill>
                            <a:srgbClr val="FFFF00"/>
                          </a:solidFill>
                          <a:latin typeface="굴림" panose="020B0600000101010101" pitchFamily="50" charset="-127"/>
                          <a:ea typeface="굴림" panose="020B0600000101010101" pitchFamily="50" charset="-127"/>
                        </a:rPr>
                        <a:t>. </a:t>
                      </a:r>
                    </a:p>
                    <a:p>
                      <a:pPr marL="0" marR="0" lvl="0" indent="0" algn="l" defTabSz="914400" rtl="0" eaLnBrk="0" fontAlgn="base" latinLnBrk="1" hangingPunct="0">
                        <a:lnSpc>
                          <a:spcPct val="100000"/>
                        </a:lnSpc>
                        <a:spcBef>
                          <a:spcPct val="0"/>
                        </a:spcBef>
                        <a:spcAft>
                          <a:spcPct val="0"/>
                        </a:spcAft>
                        <a:buClrTx/>
                        <a:buSzTx/>
                        <a:buFontTx/>
                        <a:buNone/>
                        <a:tabLst/>
                        <a:defRPr/>
                      </a:pPr>
                      <a:endPar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1"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def</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6E22E"/>
                          </a:solidFill>
                          <a:effectLst/>
                          <a:latin typeface="굴림체" panose="020B0609000101010101" pitchFamily="49" charset="-127"/>
                          <a:ea typeface="굴림체" panose="020B0609000101010101" pitchFamily="49" charset="-127"/>
                        </a:rPr>
                        <a:t>parseDocument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data</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buf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StringIO</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data</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line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buf.</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readline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data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subject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while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line</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if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(line.</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startswith</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'Subject:'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subject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line[</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8</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strip</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elif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(line.</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startswith</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'Lines:'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80807F"/>
                          </a:solidFill>
                          <a:effectLst/>
                          <a:latin typeface="굴림체" panose="020B0609000101010101" pitchFamily="49" charset="-127"/>
                          <a:ea typeface="굴림체" panose="020B0609000101010101" pitchFamily="49" charset="-127"/>
                        </a:rPr>
                        <a:t>lines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line[</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6</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while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line</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line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buf.</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readline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data</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append</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(line)</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line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buf.</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readline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text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join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D971F"/>
                          </a:solidFill>
                          <a:effectLst/>
                          <a:latin typeface="굴림체" panose="020B0609000101010101" pitchFamily="49" charset="-127"/>
                          <a:ea typeface="굴림체" panose="020B0609000101010101" pitchFamily="49" charset="-127"/>
                        </a:rPr>
                        <a:t>data</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return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subject, text</a:t>
                      </a:r>
                      <a:endPar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1" hangingPunct="0">
                        <a:lnSpc>
                          <a:spcPct val="100000"/>
                        </a:lnSpc>
                        <a:spcBef>
                          <a:spcPct val="0"/>
                        </a:spcBef>
                        <a:spcAft>
                          <a:spcPct val="0"/>
                        </a:spcAft>
                        <a:buClrTx/>
                        <a:buSzTx/>
                        <a:buFontTx/>
                        <a:buNone/>
                        <a:tabLst/>
                        <a:defRPr/>
                      </a:pPr>
                      <a:r>
                        <a:rPr lang="en-US" altLang="ko-KR" sz="1000" dirty="0">
                          <a:solidFill>
                            <a:srgbClr val="FFFF00"/>
                          </a:solidFill>
                          <a:effectLst/>
                          <a:latin typeface="굴림" panose="020B0600000101010101" pitchFamily="50" charset="-127"/>
                          <a:ea typeface="굴림" panose="020B0600000101010101" pitchFamily="50" charset="-127"/>
                        </a:rPr>
                        <a:t>       </a:t>
                      </a:r>
                      <a:r>
                        <a:rPr lang="en-US" altLang="ko-KR" sz="1000" b="0" dirty="0">
                          <a:solidFill>
                            <a:srgbClr val="FFFF00"/>
                          </a:solidFill>
                          <a:effectLst/>
                          <a:latin typeface="굴림" panose="020B0600000101010101" pitchFamily="50" charset="-127"/>
                          <a:ea typeface="굴림" panose="020B0600000101010101" pitchFamily="50" charset="-127"/>
                        </a:rPr>
                        <a:t># </a:t>
                      </a:r>
                      <a:r>
                        <a:rPr lang="ko-KR" altLang="en-US" sz="1000" b="0" dirty="0">
                          <a:solidFill>
                            <a:srgbClr val="FFFF00"/>
                          </a:solidFill>
                          <a:effectLst/>
                          <a:latin typeface="굴림" panose="020B0600000101010101" pitchFamily="50" charset="-127"/>
                          <a:ea typeface="굴림" panose="020B0600000101010101" pitchFamily="50" charset="-127"/>
                        </a:rPr>
                        <a:t>본문은 </a:t>
                      </a:r>
                      <a:r>
                        <a:rPr lang="en-US" altLang="ko-KR" sz="1000" b="0" dirty="0" err="1">
                          <a:solidFill>
                            <a:srgbClr val="FFFF00"/>
                          </a:solidFill>
                          <a:effectLst/>
                          <a:latin typeface="굴림" panose="020B0600000101010101" pitchFamily="50" charset="-127"/>
                          <a:ea typeface="굴림" panose="020B0600000101010101" pitchFamily="50" charset="-127"/>
                        </a:rPr>
                        <a:t>DataFrame</a:t>
                      </a:r>
                      <a:r>
                        <a:rPr lang="ko-KR" altLang="en-US" sz="1000" b="0" dirty="0">
                          <a:solidFill>
                            <a:srgbClr val="FFFF00"/>
                          </a:solidFill>
                          <a:effectLst/>
                          <a:latin typeface="굴림" panose="020B0600000101010101" pitchFamily="50" charset="-127"/>
                          <a:ea typeface="굴림" panose="020B0600000101010101" pitchFamily="50" charset="-127"/>
                        </a:rPr>
                        <a:t>의 ‘</a:t>
                      </a:r>
                      <a:r>
                        <a:rPr lang="en-US" altLang="ko-KR" sz="1000" b="0" dirty="0">
                          <a:solidFill>
                            <a:srgbClr val="FFFF00"/>
                          </a:solidFill>
                          <a:effectLst/>
                          <a:latin typeface="굴림" panose="020B0600000101010101" pitchFamily="50" charset="-127"/>
                          <a:ea typeface="굴림" panose="020B0600000101010101" pitchFamily="50" charset="-127"/>
                        </a:rPr>
                        <a:t>text’</a:t>
                      </a:r>
                      <a:r>
                        <a:rPr lang="ko-KR" altLang="en-US" sz="1000" b="0" dirty="0">
                          <a:solidFill>
                            <a:srgbClr val="FFFF00"/>
                          </a:solidFill>
                          <a:effectLst/>
                          <a:latin typeface="굴림" panose="020B0600000101010101" pitchFamily="50" charset="-127"/>
                          <a:ea typeface="굴림" panose="020B0600000101010101" pitchFamily="50" charset="-127"/>
                        </a:rPr>
                        <a:t> 열에 저장함</a:t>
                      </a:r>
                      <a:r>
                        <a:rPr lang="en-US" altLang="ko-KR" sz="1000" b="0" dirty="0">
                          <a:solidFill>
                            <a:srgbClr val="FFFF00"/>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textlist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df</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pd.</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DataFrame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columns</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text</a:t>
                      </a:r>
                      <a:r>
                        <a:rPr kumimoji="0" lang="ko-KR" altLang="en-US"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for</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data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newsgroups_train.data[</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20</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000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subject, text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parseDocument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(data)</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df.loc[subject]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text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df.</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head</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bl>
          </a:graphicData>
        </a:graphic>
      </p:graphicFrame>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7071" y="625410"/>
            <a:ext cx="5086222" cy="4114799"/>
          </a:xfrm>
          <a:prstGeom prst="rect">
            <a:avLst/>
          </a:prstGeom>
          <a:ln>
            <a:solidFill>
              <a:srgbClr val="FCD2DF"/>
            </a:solidFill>
          </a:ln>
        </p:spPr>
      </p:pic>
      <p:sp>
        <p:nvSpPr>
          <p:cNvPr id="6" name="TextBox 5">
            <a:extLst>
              <a:ext uri="{FF2B5EF4-FFF2-40B4-BE49-F238E27FC236}">
                <a16:creationId xmlns:a16="http://schemas.microsoft.com/office/drawing/2014/main" xmlns="" id="{FA02267F-401E-43E9-82AC-405338E55C04}"/>
              </a:ext>
            </a:extLst>
          </p:cNvPr>
          <p:cNvSpPr txBox="1"/>
          <p:nvPr/>
        </p:nvSpPr>
        <p:spPr>
          <a:xfrm>
            <a:off x="420853" y="150811"/>
            <a:ext cx="2062130" cy="400110"/>
          </a:xfrm>
          <a:prstGeom prst="rect">
            <a:avLst/>
          </a:prstGeom>
          <a:noFill/>
        </p:spPr>
        <p:txBody>
          <a:bodyPr wrap="square" rtlCol="0">
            <a:spAutoFit/>
          </a:bodyPr>
          <a:lstStyle/>
          <a:p>
            <a:r>
              <a:rPr lang="ko-KR" altLang="en-US" sz="2000" dirty="0">
                <a:solidFill>
                  <a:srgbClr val="D92A6E"/>
                </a:solidFill>
              </a:rPr>
              <a:t>데이터 읽기</a:t>
            </a:r>
          </a:p>
        </p:txBody>
      </p:sp>
    </p:spTree>
    <p:extLst>
      <p:ext uri="{BB962C8B-B14F-4D97-AF65-F5344CB8AC3E}">
        <p14:creationId xmlns:p14="http://schemas.microsoft.com/office/powerpoint/2010/main" val="23731031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9977332F-739F-4EDB-B9C2-BDB69990C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733" y="517358"/>
            <a:ext cx="2707870" cy="2042212"/>
          </a:xfrm>
          <a:prstGeom prst="rect">
            <a:avLst/>
          </a:prstGeom>
          <a:ln w="12700">
            <a:solidFill>
              <a:srgbClr val="FCD2DF"/>
            </a:solidFill>
          </a:ln>
        </p:spPr>
      </p:pic>
      <p:sp>
        <p:nvSpPr>
          <p:cNvPr id="5" name="TextBox 4">
            <a:extLst>
              <a:ext uri="{FF2B5EF4-FFF2-40B4-BE49-F238E27FC236}">
                <a16:creationId xmlns:a16="http://schemas.microsoft.com/office/drawing/2014/main" xmlns="" id="{1DC121FF-85BB-40BD-85F9-3E38A2529AFC}"/>
              </a:ext>
            </a:extLst>
          </p:cNvPr>
          <p:cNvSpPr txBox="1"/>
          <p:nvPr/>
        </p:nvSpPr>
        <p:spPr>
          <a:xfrm>
            <a:off x="2699057" y="2839452"/>
            <a:ext cx="6258699" cy="1413592"/>
          </a:xfrm>
          <a:prstGeom prst="rect">
            <a:avLst/>
          </a:prstGeom>
          <a:noFill/>
          <a:ln>
            <a:solidFill>
              <a:srgbClr val="FFCCCC"/>
            </a:solidFill>
          </a:ln>
        </p:spPr>
        <p:txBody>
          <a:bodyPr wrap="square" rtlCol="0">
            <a:spAutoFit/>
          </a:bodyPr>
          <a:lstStyle/>
          <a:p>
            <a:pPr marL="171450" indent="-171450">
              <a:lnSpc>
                <a:spcPct val="130000"/>
              </a:lnSpc>
              <a:buClr>
                <a:srgbClr val="893DF9"/>
              </a:buClr>
              <a:buFont typeface="Wingdings" panose="05000000000000000000" pitchFamily="2" charset="2"/>
              <a:buChar char="§"/>
            </a:pPr>
            <a:r>
              <a:rPr lang="en-US" altLang="ko-KR" sz="1100" dirty="0"/>
              <a:t>q (rich poor </a:t>
            </a:r>
            <a:r>
              <a:rPr lang="ko-KR" altLang="en-US" sz="1100" dirty="0"/>
              <a:t>문서</a:t>
            </a:r>
            <a:r>
              <a:rPr lang="en-US" altLang="ko-KR" sz="1100" dirty="0"/>
              <a:t>)</a:t>
            </a:r>
            <a:r>
              <a:rPr lang="ko-KR" altLang="en-US" sz="1100" dirty="0"/>
              <a:t>와 가장 유사한 문서는 </a:t>
            </a:r>
            <a:r>
              <a:rPr lang="en-US" altLang="ko-KR" sz="1100" dirty="0"/>
              <a:t>d2 </a:t>
            </a:r>
            <a:r>
              <a:rPr lang="ko-KR" altLang="en-US" sz="1100" dirty="0"/>
              <a:t>이지만</a:t>
            </a:r>
            <a:r>
              <a:rPr lang="en-US" altLang="ko-KR" sz="1100" dirty="0"/>
              <a:t>, </a:t>
            </a:r>
            <a:br>
              <a:rPr lang="en-US" altLang="ko-KR" sz="1100" dirty="0"/>
            </a:br>
            <a:r>
              <a:rPr lang="ko-KR" altLang="en-US" sz="1100" dirty="0"/>
              <a:t>방향성을 무시하고 길이만 본다면 </a:t>
            </a:r>
            <a:r>
              <a:rPr lang="en-US" altLang="ko-KR" sz="1100" dirty="0"/>
              <a:t>d1</a:t>
            </a:r>
            <a:r>
              <a:rPr lang="ko-KR" altLang="en-US" sz="1100" dirty="0"/>
              <a:t>이나 </a:t>
            </a:r>
            <a:r>
              <a:rPr lang="en-US" altLang="ko-KR" sz="1100" dirty="0"/>
              <a:t>d3</a:t>
            </a:r>
            <a:r>
              <a:rPr lang="ko-KR" altLang="en-US" sz="1100" dirty="0"/>
              <a:t>가 유사한 문서가 된다</a:t>
            </a:r>
            <a:r>
              <a:rPr lang="en-US" altLang="ko-KR" sz="1100" dirty="0"/>
              <a:t>.</a:t>
            </a:r>
          </a:p>
          <a:p>
            <a:pPr marL="171450" indent="-171450">
              <a:lnSpc>
                <a:spcPct val="130000"/>
              </a:lnSpc>
              <a:buClr>
                <a:srgbClr val="893DF9"/>
              </a:buClr>
              <a:buFont typeface="Wingdings" panose="05000000000000000000" pitchFamily="2" charset="2"/>
              <a:buChar char="§"/>
            </a:pPr>
            <a:endParaRPr lang="en-US" altLang="ko-KR" sz="1100" dirty="0"/>
          </a:p>
          <a:p>
            <a:pPr marL="171450" indent="-171450">
              <a:lnSpc>
                <a:spcPct val="130000"/>
              </a:lnSpc>
              <a:buClr>
                <a:srgbClr val="893DF9"/>
              </a:buClr>
              <a:buFont typeface="Wingdings" panose="05000000000000000000" pitchFamily="2" charset="2"/>
              <a:buChar char="§"/>
            </a:pPr>
            <a:r>
              <a:rPr lang="ko-KR" altLang="en-US" sz="1100" dirty="0"/>
              <a:t>이러한 문제점을 해결하기 위해</a:t>
            </a:r>
            <a:r>
              <a:rPr lang="en-US" altLang="ko-KR" sz="1100" dirty="0"/>
              <a:t>, </a:t>
            </a:r>
            <a:r>
              <a:rPr lang="ko-KR" altLang="en-US" sz="1100" dirty="0">
                <a:solidFill>
                  <a:srgbClr val="893DF9"/>
                </a:solidFill>
              </a:rPr>
              <a:t>길이와 방향성을 같이 계산</a:t>
            </a:r>
            <a:r>
              <a:rPr lang="ko-KR" altLang="en-US" sz="1100" dirty="0"/>
              <a:t>할 수 있는 유사도 계산법이 필요하다</a:t>
            </a:r>
            <a:endParaRPr lang="en-US" altLang="ko-KR" sz="1100" dirty="0"/>
          </a:p>
          <a:p>
            <a:pPr>
              <a:lnSpc>
                <a:spcPct val="130000"/>
              </a:lnSpc>
            </a:pPr>
            <a:r>
              <a:rPr lang="en-US" altLang="ko-KR" sz="1100" dirty="0">
                <a:solidFill>
                  <a:srgbClr val="893DF9"/>
                </a:solidFill>
              </a:rPr>
              <a:t>      1)  </a:t>
            </a:r>
            <a:r>
              <a:rPr lang="en-US" altLang="ko-KR" sz="1100" b="1" dirty="0">
                <a:solidFill>
                  <a:srgbClr val="D92A6E"/>
                </a:solidFill>
                <a:latin typeface="굴림" panose="020B0600000101010101" pitchFamily="50" charset="-127"/>
                <a:ea typeface="굴림" panose="020B0600000101010101" pitchFamily="50" charset="-127"/>
              </a:rPr>
              <a:t>normalizer() </a:t>
            </a:r>
            <a:r>
              <a:rPr lang="ko-KR" altLang="en-US" sz="1100" b="1" dirty="0">
                <a:solidFill>
                  <a:srgbClr val="D92A6E"/>
                </a:solidFill>
                <a:latin typeface="굴림" panose="020B0600000101010101" pitchFamily="50" charset="-127"/>
                <a:ea typeface="굴림" panose="020B0600000101010101" pitchFamily="50" charset="-127"/>
              </a:rPr>
              <a:t>이용해서</a:t>
            </a:r>
            <a:r>
              <a:rPr lang="en-US" altLang="ko-KR" sz="1100" b="1" dirty="0">
                <a:solidFill>
                  <a:srgbClr val="D92A6E"/>
                </a:solidFill>
                <a:latin typeface="굴림" panose="020B0600000101010101" pitchFamily="50" charset="-127"/>
                <a:ea typeface="굴림" panose="020B0600000101010101" pitchFamily="50" charset="-127"/>
              </a:rPr>
              <a:t> </a:t>
            </a:r>
            <a:r>
              <a:rPr lang="ko-KR" altLang="en-US" sz="1100" dirty="0">
                <a:solidFill>
                  <a:srgbClr val="D92A6E"/>
                </a:solidFill>
              </a:rPr>
              <a:t>길이를 정규화 함 </a:t>
            </a:r>
            <a:r>
              <a:rPr lang="en-US" altLang="ko-KR" sz="1100" dirty="0"/>
              <a:t>(</a:t>
            </a:r>
            <a:r>
              <a:rPr lang="ko-KR" altLang="en-US" sz="1100" dirty="0"/>
              <a:t>모든 문서 벡터를 길이가 </a:t>
            </a:r>
            <a:r>
              <a:rPr lang="en-US" altLang="ko-KR" sz="1100" dirty="0"/>
              <a:t>1</a:t>
            </a:r>
            <a:r>
              <a:rPr lang="ko-KR" altLang="en-US" sz="1100" dirty="0"/>
              <a:t>인 단위벡터로 </a:t>
            </a:r>
            <a:r>
              <a:rPr lang="ko-KR" altLang="en-US" sz="1100" dirty="0" err="1"/>
              <a:t>만듬</a:t>
            </a:r>
            <a:r>
              <a:rPr lang="en-US" altLang="ko-KR" sz="1100" dirty="0"/>
              <a:t>)</a:t>
            </a:r>
          </a:p>
          <a:p>
            <a:pPr>
              <a:lnSpc>
                <a:spcPct val="130000"/>
              </a:lnSpc>
            </a:pPr>
            <a:r>
              <a:rPr lang="en-US" altLang="ko-KR" sz="1100" dirty="0">
                <a:solidFill>
                  <a:srgbClr val="893DF9"/>
                </a:solidFill>
              </a:rPr>
              <a:t>      2) </a:t>
            </a:r>
            <a:r>
              <a:rPr lang="ko-KR" altLang="en-US" sz="1100" dirty="0" err="1">
                <a:solidFill>
                  <a:srgbClr val="D92A6E"/>
                </a:solidFill>
              </a:rPr>
              <a:t>코사인유사도를</a:t>
            </a:r>
            <a:r>
              <a:rPr lang="ko-KR" altLang="en-US" sz="1100" dirty="0">
                <a:solidFill>
                  <a:srgbClr val="D92A6E"/>
                </a:solidFill>
              </a:rPr>
              <a:t> 이용해서 방향성</a:t>
            </a:r>
            <a:r>
              <a:rPr lang="en-US" altLang="ko-KR" sz="1100" dirty="0">
                <a:solidFill>
                  <a:srgbClr val="D92A6E"/>
                </a:solidFill>
              </a:rPr>
              <a:t>(</a:t>
            </a:r>
            <a:r>
              <a:rPr lang="ko-KR" altLang="en-US" sz="1100" dirty="0">
                <a:solidFill>
                  <a:srgbClr val="D92A6E"/>
                </a:solidFill>
              </a:rPr>
              <a:t>각도</a:t>
            </a:r>
            <a:r>
              <a:rPr lang="en-US" altLang="ko-KR" sz="1100" dirty="0">
                <a:solidFill>
                  <a:srgbClr val="D92A6E"/>
                </a:solidFill>
              </a:rPr>
              <a:t>)</a:t>
            </a:r>
            <a:r>
              <a:rPr lang="ko-KR" altLang="en-US" sz="1100" dirty="0">
                <a:solidFill>
                  <a:srgbClr val="D92A6E"/>
                </a:solidFill>
              </a:rPr>
              <a:t>를 고려함</a:t>
            </a:r>
            <a:endParaRPr lang="en-US" altLang="ko-KR" sz="1100" dirty="0">
              <a:solidFill>
                <a:srgbClr val="D92A6E"/>
              </a:solidFill>
            </a:endParaRPr>
          </a:p>
        </p:txBody>
      </p:sp>
      <p:sp>
        <p:nvSpPr>
          <p:cNvPr id="9" name="TextBox 8">
            <a:extLst>
              <a:ext uri="{FF2B5EF4-FFF2-40B4-BE49-F238E27FC236}">
                <a16:creationId xmlns:a16="http://schemas.microsoft.com/office/drawing/2014/main" xmlns="" id="{878EE6AB-D2FF-453F-86C8-96569D14F54D}"/>
              </a:ext>
            </a:extLst>
          </p:cNvPr>
          <p:cNvSpPr txBox="1"/>
          <p:nvPr/>
        </p:nvSpPr>
        <p:spPr>
          <a:xfrm>
            <a:off x="114653" y="2629615"/>
            <a:ext cx="2167544" cy="830997"/>
          </a:xfrm>
          <a:prstGeom prst="rect">
            <a:avLst/>
          </a:prstGeom>
          <a:solidFill>
            <a:schemeClr val="bg1"/>
          </a:solidFill>
        </p:spPr>
        <p:txBody>
          <a:bodyPr wrap="square" rtlCol="0">
            <a:spAutoFit/>
          </a:bodyPr>
          <a:lstStyle/>
          <a:p>
            <a:pPr>
              <a:buClr>
                <a:srgbClr val="6600FF"/>
              </a:buClr>
            </a:pP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ko-KR" altLang="en-US" sz="1600" b="1" dirty="0">
                <a:solidFill>
                  <a:srgbClr val="D92A6E"/>
                </a:solidFill>
                <a:latin typeface="굴림" panose="020B0600000101010101" pitchFamily="50" charset="-127"/>
                <a:ea typeface="굴림" panose="020B0600000101010101" pitchFamily="50" charset="-127"/>
              </a:rPr>
              <a:t>벡터의 성질을 이용해</a:t>
            </a:r>
            <a:endParaRPr lang="en-US" altLang="ko-KR" sz="1600" b="1" dirty="0">
              <a:solidFill>
                <a:srgbClr val="D92A6E"/>
              </a:solidFill>
              <a:latin typeface="굴림" panose="020B0600000101010101" pitchFamily="50" charset="-127"/>
              <a:ea typeface="굴림" panose="020B0600000101010101" pitchFamily="50" charset="-127"/>
            </a:endParaRPr>
          </a:p>
          <a:p>
            <a:pPr>
              <a:buClr>
                <a:srgbClr val="6600FF"/>
              </a:buClr>
            </a:pPr>
            <a:r>
              <a:rPr lang="ko-KR" altLang="en-US" sz="1600" b="1" dirty="0">
                <a:solidFill>
                  <a:srgbClr val="D92A6E"/>
                </a:solidFill>
                <a:latin typeface="굴림" panose="020B0600000101010101" pitchFamily="50" charset="-127"/>
                <a:ea typeface="굴림" panose="020B0600000101010101" pitchFamily="50" charset="-127"/>
              </a:rPr>
              <a:t>유사한 문서를 찾음</a:t>
            </a:r>
            <a:endParaRPr lang="ko-KR" altLang="en-US" sz="1000" b="1" dirty="0">
              <a:solidFill>
                <a:srgbClr val="D92A6E"/>
              </a:solidFill>
            </a:endParaRPr>
          </a:p>
        </p:txBody>
      </p:sp>
      <p:cxnSp>
        <p:nvCxnSpPr>
          <p:cNvPr id="10" name="직선 연결선 9">
            <a:extLst>
              <a:ext uri="{FF2B5EF4-FFF2-40B4-BE49-F238E27FC236}">
                <a16:creationId xmlns:a16="http://schemas.microsoft.com/office/drawing/2014/main" xmlns="" id="{6475448F-42C7-4B96-8D64-6A9B22838820}"/>
              </a:ext>
            </a:extLst>
          </p:cNvPr>
          <p:cNvCxnSpPr>
            <a:cxnSpLocks/>
          </p:cNvCxnSpPr>
          <p:nvPr/>
        </p:nvCxnSpPr>
        <p:spPr>
          <a:xfrm>
            <a:off x="2384098" y="231932"/>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xmlns="" id="{597FD4BF-5D2E-4044-9A2A-C2A545F63BEC}"/>
              </a:ext>
            </a:extLst>
          </p:cNvPr>
          <p:cNvSpPr/>
          <p:nvPr/>
        </p:nvSpPr>
        <p:spPr>
          <a:xfrm>
            <a:off x="318464" y="347554"/>
            <a:ext cx="2380593" cy="400110"/>
          </a:xfrm>
          <a:prstGeom prst="rect">
            <a:avLst/>
          </a:prstGeom>
        </p:spPr>
        <p:txBody>
          <a:bodyPr wrap="square">
            <a:spAutoFit/>
          </a:bodyPr>
          <a:lstStyle/>
          <a:p>
            <a:r>
              <a:rPr lang="ko-KR" altLang="en-US" sz="2000" dirty="0" err="1">
                <a:solidFill>
                  <a:srgbClr val="D92A6E"/>
                </a:solidFill>
              </a:rPr>
              <a:t>코사인유사도</a:t>
            </a:r>
            <a:endParaRPr lang="ko-KR" altLang="en-US" sz="2000" dirty="0">
              <a:solidFill>
                <a:srgbClr val="D92A6E"/>
              </a:solidFill>
            </a:endParaRPr>
          </a:p>
        </p:txBody>
      </p:sp>
    </p:spTree>
    <p:extLst>
      <p:ext uri="{BB962C8B-B14F-4D97-AF65-F5344CB8AC3E}">
        <p14:creationId xmlns:p14="http://schemas.microsoft.com/office/powerpoint/2010/main" val="3468560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4D32EA6-6DB3-46E9-9D09-34328E4E94B7}"/>
              </a:ext>
            </a:extLst>
          </p:cNvPr>
          <p:cNvSpPr txBox="1"/>
          <p:nvPr/>
        </p:nvSpPr>
        <p:spPr>
          <a:xfrm>
            <a:off x="1331547" y="1891595"/>
            <a:ext cx="6826384" cy="1987852"/>
          </a:xfrm>
          <a:prstGeom prst="rect">
            <a:avLst/>
          </a:prstGeom>
          <a:solidFill>
            <a:schemeClr val="bg1"/>
          </a:solidFill>
        </p:spPr>
        <p:txBody>
          <a:bodyPr wrap="square" rtlCol="0">
            <a:spAutoFit/>
          </a:bodyPr>
          <a:lstStyle/>
          <a:p>
            <a:pPr algn="ctr">
              <a:lnSpc>
                <a:spcPct val="150000"/>
              </a:lnSpc>
              <a:buClr>
                <a:srgbClr val="6600FF"/>
              </a:buClr>
            </a:pPr>
            <a:r>
              <a:rPr lang="en-US" altLang="ko-KR" sz="2400" b="1" dirty="0" err="1">
                <a:solidFill>
                  <a:srgbClr val="611CA1"/>
                </a:solidFill>
                <a:latin typeface="굴림" panose="020B0600000101010101" pitchFamily="50" charset="-127"/>
                <a:ea typeface="굴림" panose="020B0600000101010101" pitchFamily="50" charset="-127"/>
                <a:cs typeface="Tahoma" panose="020B0604030504040204" pitchFamily="34" charset="0"/>
              </a:rPr>
              <a:t>TrainData</a:t>
            </a:r>
            <a:r>
              <a:rPr lang="ko-KR" altLang="en-US" sz="2400" b="1" dirty="0">
                <a:solidFill>
                  <a:srgbClr val="611CA1"/>
                </a:solidFill>
                <a:latin typeface="굴림" panose="020B0600000101010101" pitchFamily="50" charset="-127"/>
                <a:ea typeface="굴림" panose="020B0600000101010101" pitchFamily="50" charset="-127"/>
                <a:cs typeface="Tahoma" panose="020B0604030504040204" pitchFamily="34" charset="0"/>
              </a:rPr>
              <a:t>의 </a:t>
            </a:r>
            <a:r>
              <a:rPr lang="en-US" altLang="ko-KR" sz="2400" b="1" dirty="0" err="1">
                <a:solidFill>
                  <a:srgbClr val="611CA1"/>
                </a:solidFill>
                <a:latin typeface="굴림" panose="020B0600000101010101" pitchFamily="50" charset="-127"/>
                <a:ea typeface="굴림" panose="020B0600000101010101" pitchFamily="50" charset="-127"/>
                <a:cs typeface="Tahoma" panose="020B0604030504040204" pitchFamily="34" charset="0"/>
              </a:rPr>
              <a:t>sentimen</a:t>
            </a:r>
            <a:r>
              <a:rPr lang="ko-KR" altLang="en-US" sz="2400" b="1" dirty="0">
                <a:solidFill>
                  <a:srgbClr val="611CA1"/>
                </a:solidFill>
                <a:latin typeface="굴림" panose="020B0600000101010101" pitchFamily="50" charset="-127"/>
                <a:ea typeface="굴림" panose="020B0600000101010101" pitchFamily="50" charset="-127"/>
                <a:cs typeface="Tahoma" panose="020B0604030504040204" pitchFamily="34" charset="0"/>
              </a:rPr>
              <a:t>를</a:t>
            </a:r>
            <a:r>
              <a:rPr lang="en-US" altLang="ko-KR" sz="2400" b="1" dirty="0">
                <a:solidFill>
                  <a:srgbClr val="611CA1"/>
                </a:solidFill>
                <a:latin typeface="굴림" panose="020B0600000101010101" pitchFamily="50" charset="-127"/>
                <a:ea typeface="굴림" panose="020B0600000101010101" pitchFamily="50" charset="-127"/>
                <a:cs typeface="Tahoma" panose="020B0604030504040204" pitchFamily="34" charset="0"/>
              </a:rPr>
              <a:t> </a:t>
            </a:r>
            <a:r>
              <a:rPr lang="ko-KR" altLang="en-US" sz="2400" b="1" dirty="0">
                <a:solidFill>
                  <a:srgbClr val="611CA1"/>
                </a:solidFill>
                <a:latin typeface="굴림" panose="020B0600000101010101" pitchFamily="50" charset="-127"/>
                <a:ea typeface="굴림" panose="020B0600000101010101" pitchFamily="50" charset="-127"/>
                <a:cs typeface="Tahoma" panose="020B0604030504040204" pitchFamily="34" charset="0"/>
              </a:rPr>
              <a:t>바탕으로</a:t>
            </a:r>
            <a:r>
              <a:rPr lang="en-US" altLang="ko-KR" sz="24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r>
              <a:rPr lang="ko-KR" altLang="en-US" sz="2400" b="1" dirty="0">
                <a:solidFill>
                  <a:srgbClr val="611CA1"/>
                </a:solidFill>
                <a:latin typeface="굴림" panose="020B0600000101010101" pitchFamily="50" charset="-127"/>
                <a:ea typeface="굴림" panose="020B0600000101010101" pitchFamily="50" charset="-127"/>
                <a:cs typeface="Tahoma" panose="020B0604030504040204" pitchFamily="34" charset="0"/>
              </a:rPr>
              <a:t> </a:t>
            </a:r>
            <a:endParaRPr lang="en-US" altLang="ko-KR" sz="2400" b="1" dirty="0">
              <a:solidFill>
                <a:srgbClr val="611CA1"/>
              </a:solidFill>
              <a:latin typeface="굴림" panose="020B0600000101010101" pitchFamily="50" charset="-127"/>
              <a:ea typeface="굴림" panose="020B0600000101010101" pitchFamily="50" charset="-127"/>
              <a:cs typeface="Tahoma" panose="020B0604030504040204" pitchFamily="34" charset="0"/>
            </a:endParaRPr>
          </a:p>
          <a:p>
            <a:pPr algn="ctr">
              <a:lnSpc>
                <a:spcPct val="150000"/>
              </a:lnSpc>
              <a:buClr>
                <a:srgbClr val="6600FF"/>
              </a:buClr>
            </a:pPr>
            <a:r>
              <a:rPr lang="en-US" altLang="ko-KR" sz="2400" b="1" dirty="0" err="1">
                <a:solidFill>
                  <a:srgbClr val="D92A6E"/>
                </a:solidFill>
                <a:latin typeface="굴림" panose="020B0600000101010101" pitchFamily="50" charset="-127"/>
                <a:ea typeface="굴림" panose="020B0600000101010101" pitchFamily="50" charset="-127"/>
                <a:cs typeface="Tahoma" panose="020B0604030504040204" pitchFamily="34" charset="0"/>
              </a:rPr>
              <a:t>TestData</a:t>
            </a:r>
            <a:r>
              <a:rPr lang="ko-KR" altLang="en-US" sz="2400" b="1" dirty="0">
                <a:solidFill>
                  <a:srgbClr val="D92A6E"/>
                </a:solidFill>
                <a:latin typeface="굴림" panose="020B0600000101010101" pitchFamily="50" charset="-127"/>
                <a:ea typeface="굴림" panose="020B0600000101010101" pitchFamily="50" charset="-127"/>
                <a:cs typeface="Tahoma" panose="020B0604030504040204" pitchFamily="34" charset="0"/>
              </a:rPr>
              <a:t>의 </a:t>
            </a:r>
            <a:r>
              <a:rPr lang="en-US" altLang="ko-KR" sz="2400" b="1" dirty="0">
                <a:solidFill>
                  <a:srgbClr val="D92A6E"/>
                </a:solidFill>
                <a:latin typeface="굴림" panose="020B0600000101010101" pitchFamily="50" charset="-127"/>
                <a:ea typeface="굴림" panose="020B0600000101010101" pitchFamily="50" charset="-127"/>
                <a:cs typeface="Tahoma" panose="020B0604030504040204" pitchFamily="34" charset="0"/>
              </a:rPr>
              <a:t>sentiment</a:t>
            </a:r>
            <a:r>
              <a:rPr lang="ko-KR" altLang="en-US" sz="2400" b="1" dirty="0">
                <a:solidFill>
                  <a:srgbClr val="D92A6E"/>
                </a:solidFill>
                <a:latin typeface="굴림" panose="020B0600000101010101" pitchFamily="50" charset="-127"/>
                <a:ea typeface="굴림" panose="020B0600000101010101" pitchFamily="50" charset="-127"/>
                <a:cs typeface="Tahoma" panose="020B0604030504040204" pitchFamily="34" charset="0"/>
              </a:rPr>
              <a:t>를</a:t>
            </a:r>
            <a:r>
              <a:rPr lang="en-US" altLang="ko-KR" sz="24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ko-KR" altLang="en-US" sz="2400" b="1" u="sng" dirty="0">
                <a:solidFill>
                  <a:srgbClr val="D92A6E"/>
                </a:solidFill>
                <a:latin typeface="굴림" panose="020B0600000101010101" pitchFamily="50" charset="-127"/>
                <a:ea typeface="굴림" panose="020B0600000101010101" pitchFamily="50" charset="-127"/>
                <a:cs typeface="Tahoma" panose="020B0604030504040204" pitchFamily="34" charset="0"/>
              </a:rPr>
              <a:t>예측</a:t>
            </a:r>
            <a:r>
              <a:rPr lang="en-US" altLang="ko-KR" sz="2400" b="1" u="sng" dirty="0">
                <a:solidFill>
                  <a:srgbClr val="D92A6E"/>
                </a:solidFill>
                <a:latin typeface="굴림" panose="020B0600000101010101" pitchFamily="50" charset="-127"/>
                <a:ea typeface="굴림" panose="020B0600000101010101" pitchFamily="50" charset="-127"/>
                <a:cs typeface="Tahoma" panose="020B0604030504040204" pitchFamily="34" charset="0"/>
              </a:rPr>
              <a:t>!</a:t>
            </a:r>
            <a:r>
              <a:rPr lang="ko-KR" altLang="en-US" sz="24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endParaRPr lang="en-US" altLang="ko-KR" sz="2400" dirty="0">
              <a:solidFill>
                <a:srgbClr val="D92A6E"/>
              </a:solidFill>
            </a:endParaRPr>
          </a:p>
          <a:p>
            <a:endParaRPr lang="en-US" altLang="ko-KR" sz="853" dirty="0"/>
          </a:p>
          <a:p>
            <a:endParaRPr lang="en-US" altLang="ko-KR" sz="853" b="1" dirty="0">
              <a:latin typeface="굴림" panose="020B0600000101010101" pitchFamily="50" charset="-127"/>
              <a:ea typeface="굴림" panose="020B0600000101010101" pitchFamily="50" charset="-127"/>
              <a:cs typeface="Tahoma" panose="020B0604030504040204" pitchFamily="34" charset="0"/>
            </a:endParaRPr>
          </a:p>
          <a:p>
            <a:endParaRPr lang="en-US" altLang="ko-KR" sz="853" dirty="0"/>
          </a:p>
          <a:p>
            <a:endParaRPr lang="en-US" altLang="ko-KR" sz="853" dirty="0"/>
          </a:p>
          <a:p>
            <a:endParaRPr lang="en-US" altLang="ko-KR" sz="853" dirty="0"/>
          </a:p>
          <a:p>
            <a:endParaRPr lang="ko-KR" altLang="en-US" sz="853" dirty="0"/>
          </a:p>
        </p:txBody>
      </p:sp>
    </p:spTree>
    <p:extLst>
      <p:ext uri="{BB962C8B-B14F-4D97-AF65-F5344CB8AC3E}">
        <p14:creationId xmlns:p14="http://schemas.microsoft.com/office/powerpoint/2010/main" val="36017103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표 7">
            <a:extLst>
              <a:ext uri="{FF2B5EF4-FFF2-40B4-BE49-F238E27FC236}">
                <a16:creationId xmlns:a16="http://schemas.microsoft.com/office/drawing/2014/main" xmlns="" id="{0AE2E5A9-0EBD-42A9-8728-DF1A58DCDB15}"/>
              </a:ext>
            </a:extLst>
          </p:cNvPr>
          <p:cNvGraphicFramePr>
            <a:graphicFrameLocks noGrp="1"/>
          </p:cNvGraphicFramePr>
          <p:nvPr>
            <p:extLst>
              <p:ext uri="{D42A27DB-BD31-4B8C-83A1-F6EECF244321}">
                <p14:modId xmlns:p14="http://schemas.microsoft.com/office/powerpoint/2010/main" val="1587439478"/>
              </p:ext>
            </p:extLst>
          </p:nvPr>
        </p:nvGraphicFramePr>
        <p:xfrm>
          <a:off x="1418807" y="2019165"/>
          <a:ext cx="5854282" cy="1985350"/>
        </p:xfrm>
        <a:graphic>
          <a:graphicData uri="http://schemas.openxmlformats.org/drawingml/2006/table">
            <a:tbl>
              <a:tblPr firstRow="1" bandRow="1">
                <a:tableStyleId>{5C22544A-7EE6-4342-B048-85BDC9FD1C3A}</a:tableStyleId>
              </a:tblPr>
              <a:tblGrid>
                <a:gridCol w="408102">
                  <a:extLst>
                    <a:ext uri="{9D8B030D-6E8A-4147-A177-3AD203B41FA5}">
                      <a16:colId xmlns:a16="http://schemas.microsoft.com/office/drawing/2014/main" xmlns="" val="20001"/>
                    </a:ext>
                  </a:extLst>
                </a:gridCol>
                <a:gridCol w="5446180">
                  <a:extLst>
                    <a:ext uri="{9D8B030D-6E8A-4147-A177-3AD203B41FA5}">
                      <a16:colId xmlns:a16="http://schemas.microsoft.com/office/drawing/2014/main" xmlns="" val="3219835884"/>
                    </a:ext>
                  </a:extLst>
                </a:gridCol>
              </a:tblGrid>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0"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02966">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kern="1200" cap="none" spc="0" normalizeH="0" baseline="0" noProof="0" dirty="0">
                          <a:ln>
                            <a:noFill/>
                          </a:ln>
                          <a:solidFill>
                            <a:srgbClr val="66D9EF"/>
                          </a:solidFill>
                          <a:effectLst/>
                          <a:uLnTx/>
                          <a:uFillTx/>
                          <a:latin typeface="굴림체" panose="020B0609000101010101" pitchFamily="49" charset="-127"/>
                          <a:ea typeface="굴림체" panose="020B0609000101010101" pitchFamily="49" charset="-127"/>
                          <a:cs typeface="+mn-cs"/>
                        </a:rPr>
                        <a:t>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from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sklearn.feature_extraction.text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import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TfidfVectorizer</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vectorizer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TfidfVectorizer</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vectors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vectorizer.</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fit_transform</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(df[</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'text'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tolist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ko-KR" sz="1200" dirty="0">
                          <a:solidFill>
                            <a:srgbClr val="FFFF00"/>
                          </a:solidFill>
                        </a:rPr>
                        <a:t>  # </a:t>
                      </a:r>
                      <a:r>
                        <a:rPr lang="en-US" altLang="ko-KR" sz="1200" dirty="0" err="1">
                          <a:solidFill>
                            <a:srgbClr val="FFFF00"/>
                          </a:solidFill>
                        </a:rPr>
                        <a:t>fit_transform</a:t>
                      </a:r>
                      <a:r>
                        <a:rPr lang="ko-KR" altLang="en-US" sz="1200" dirty="0">
                          <a:solidFill>
                            <a:srgbClr val="FFFF00"/>
                          </a:solidFill>
                        </a:rPr>
                        <a:t>을 사용하여</a:t>
                      </a:r>
                      <a:r>
                        <a:rPr lang="en-US" altLang="ko-KR" sz="1200" dirty="0">
                          <a:solidFill>
                            <a:srgbClr val="FFFF00"/>
                          </a:solidFill>
                        </a:rPr>
                        <a:t>, </a:t>
                      </a:r>
                      <a:r>
                        <a:rPr lang="ko-KR" altLang="en-US" sz="1200" dirty="0">
                          <a:solidFill>
                            <a:srgbClr val="FFFF00"/>
                          </a:solidFill>
                        </a:rPr>
                        <a:t>본문이 있는 </a:t>
                      </a:r>
                      <a:r>
                        <a:rPr lang="en-US" altLang="ko-KR" sz="1200" dirty="0" err="1">
                          <a:solidFill>
                            <a:srgbClr val="FFFF00"/>
                          </a:solidFill>
                        </a:rPr>
                        <a:t>DataFrame</a:t>
                      </a:r>
                      <a:r>
                        <a:rPr lang="ko-KR" altLang="en-US" sz="1200" dirty="0">
                          <a:solidFill>
                            <a:srgbClr val="FFFF00"/>
                          </a:solidFill>
                        </a:rPr>
                        <a:t>의 </a:t>
                      </a:r>
                      <a:r>
                        <a:rPr lang="en-US" altLang="ko-KR" sz="1200" dirty="0">
                          <a:solidFill>
                            <a:srgbClr val="FFFF00"/>
                          </a:solidFill>
                        </a:rPr>
                        <a:t>text</a:t>
                      </a:r>
                      <a:r>
                        <a:rPr lang="ko-KR" altLang="en-US" sz="1200" dirty="0">
                          <a:solidFill>
                            <a:srgbClr val="FFFF00"/>
                          </a:solidFill>
                        </a:rPr>
                        <a:t>열을 배열 형태로 변환</a:t>
                      </a:r>
                      <a:r>
                        <a:rPr lang="en-US" altLang="ko-KR" sz="1200" dirty="0">
                          <a:solidFill>
                            <a:srgbClr val="FFFF00"/>
                          </a:solidFill>
                        </a:rPr>
                        <a:t>.</a:t>
                      </a:r>
                      <a:br>
                        <a:rPr lang="en-US" altLang="ko-KR" sz="1200" dirty="0">
                          <a:solidFill>
                            <a:srgbClr val="FFFF00"/>
                          </a:solidFill>
                        </a:rPr>
                      </a:b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(vectors.shape)</a:t>
                      </a: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2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FFF00"/>
                          </a:solidFill>
                          <a:effectLst/>
                          <a:latin typeface="Arial Unicode MS" panose="020B0604020202020204" pitchFamily="50" charset="-127"/>
                          <a:ea typeface="var(--jp-code-font-family)"/>
                        </a:rPr>
                        <a:t>(6574, 102214)</a:t>
                      </a:r>
                      <a:r>
                        <a:rPr kumimoji="0" lang="ko-KR" altLang="ko-KR" sz="800" b="0" i="0" u="none" strike="noStrike" cap="none" normalizeH="0" baseline="0" dirty="0">
                          <a:ln>
                            <a:noFill/>
                          </a:ln>
                          <a:solidFill>
                            <a:srgbClr val="FFFF00"/>
                          </a:solidFill>
                          <a:effectLst/>
                        </a:rPr>
                        <a:t> </a:t>
                      </a:r>
                      <a:endParaRPr kumimoji="0" lang="ko-KR" altLang="ko-KR" sz="1200" b="0" i="0" u="none" strike="noStrike" cap="none" normalizeH="0" baseline="0" dirty="0">
                        <a:ln>
                          <a:noFill/>
                        </a:ln>
                        <a:solidFill>
                          <a:srgbClr val="FFFF00"/>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705190">
                <a:tc vMerge="1">
                  <a:txBody>
                    <a:bodyPr/>
                    <a:lstStyle/>
                    <a:p>
                      <a:pPr marL="285750" marR="0" lvl="0" indent="-2857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4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sp>
        <p:nvSpPr>
          <p:cNvPr id="2" name="TextBox 1"/>
          <p:cNvSpPr txBox="1"/>
          <p:nvPr/>
        </p:nvSpPr>
        <p:spPr>
          <a:xfrm>
            <a:off x="1759158" y="1329490"/>
            <a:ext cx="5173579" cy="533095"/>
          </a:xfrm>
          <a:prstGeom prst="rect">
            <a:avLst/>
          </a:prstGeom>
          <a:noFill/>
        </p:spPr>
        <p:txBody>
          <a:bodyPr wrap="square" rtlCol="0">
            <a:spAutoFit/>
          </a:bodyPr>
          <a:lstStyle/>
          <a:p>
            <a:r>
              <a:rPr lang="en-US" altLang="ko-KR" sz="1600" dirty="0" err="1">
                <a:solidFill>
                  <a:srgbClr val="D92A6E"/>
                </a:solidFill>
                <a:latin typeface="Arial" panose="020B0604020202020204" pitchFamily="34" charset="0"/>
              </a:rPr>
              <a:t>TfidfVectorizer</a:t>
            </a:r>
            <a:r>
              <a:rPr lang="ko-KR" altLang="en-US" sz="1600" dirty="0">
                <a:solidFill>
                  <a:srgbClr val="D92A6E"/>
                </a:solidFill>
                <a:latin typeface="Arial" panose="020B0604020202020204" pitchFamily="34" charset="0"/>
              </a:rPr>
              <a:t>를 </a:t>
            </a:r>
            <a:r>
              <a:rPr lang="ko-KR" altLang="en-US" sz="1600" dirty="0" smtClean="0">
                <a:solidFill>
                  <a:srgbClr val="D92A6E"/>
                </a:solidFill>
                <a:latin typeface="Arial" panose="020B0604020202020204" pitchFamily="34" charset="0"/>
              </a:rPr>
              <a:t>이용해 단어를 </a:t>
            </a:r>
            <a:r>
              <a:rPr lang="ko-KR" altLang="en-US" sz="1600" dirty="0">
                <a:solidFill>
                  <a:srgbClr val="D92A6E"/>
                </a:solidFill>
                <a:latin typeface="Arial" panose="020B0604020202020204" pitchFamily="34" charset="0"/>
              </a:rPr>
              <a:t>벡터화 </a:t>
            </a:r>
            <a:r>
              <a:rPr lang="ko-KR" altLang="en-US" sz="1600" dirty="0" smtClean="0">
                <a:solidFill>
                  <a:srgbClr val="D92A6E"/>
                </a:solidFill>
                <a:latin typeface="Arial" panose="020B0604020202020204" pitchFamily="34" charset="0"/>
              </a:rPr>
              <a:t>한다</a:t>
            </a:r>
            <a:r>
              <a:rPr lang="en-US" altLang="ko-KR" sz="1600" dirty="0">
                <a:solidFill>
                  <a:srgbClr val="D92A6E"/>
                </a:solidFill>
                <a:latin typeface="Arial" panose="020B0604020202020204" pitchFamily="34" charset="0"/>
              </a:rPr>
              <a:t>!</a:t>
            </a:r>
          </a:p>
          <a:p>
            <a:endParaRPr lang="ko-KR" altLang="en-US" dirty="0"/>
          </a:p>
        </p:txBody>
      </p:sp>
    </p:spTree>
    <p:extLst>
      <p:ext uri="{BB962C8B-B14F-4D97-AF65-F5344CB8AC3E}">
        <p14:creationId xmlns:p14="http://schemas.microsoft.com/office/powerpoint/2010/main" val="17275363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D32EA6-6DB3-46E9-9D09-34328E4E94B7}"/>
              </a:ext>
            </a:extLst>
          </p:cNvPr>
          <p:cNvSpPr txBox="1"/>
          <p:nvPr/>
        </p:nvSpPr>
        <p:spPr>
          <a:xfrm>
            <a:off x="265048" y="2821451"/>
            <a:ext cx="2167544" cy="1015663"/>
          </a:xfrm>
          <a:prstGeom prst="rect">
            <a:avLst/>
          </a:prstGeom>
          <a:solidFill>
            <a:schemeClr val="bg1"/>
          </a:solidFill>
        </p:spPr>
        <p:txBody>
          <a:bodyPr wrap="square" rtlCol="0">
            <a:spAutoFit/>
          </a:bodyPr>
          <a:lstStyle/>
          <a:p>
            <a:pPr>
              <a:buClr>
                <a:srgbClr val="6600FF"/>
              </a:buClr>
            </a:pPr>
            <a:endPar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en-US" altLang="ko-KR" sz="1200" b="1" dirty="0">
                <a:solidFill>
                  <a:srgbClr val="D92A6E"/>
                </a:solidFill>
                <a:latin typeface="굴림" panose="020B0600000101010101" pitchFamily="50" charset="-127"/>
                <a:ea typeface="굴림" panose="020B0600000101010101" pitchFamily="50" charset="-127"/>
              </a:rPr>
              <a:t>TF-IDF</a:t>
            </a:r>
            <a:r>
              <a:rPr lang="ko-KR" altLang="en-US" sz="1200" b="1" dirty="0">
                <a:solidFill>
                  <a:srgbClr val="D92A6E"/>
                </a:solidFill>
                <a:latin typeface="굴림" panose="020B0600000101010101" pitchFamily="50" charset="-127"/>
                <a:ea typeface="굴림" panose="020B0600000101010101" pitchFamily="50" charset="-127"/>
              </a:rPr>
              <a:t>를 이용하여 문서가 벡터화가 되었으면</a:t>
            </a:r>
            <a:r>
              <a:rPr lang="en-US" altLang="ko-KR" sz="1200" b="1" dirty="0">
                <a:solidFill>
                  <a:srgbClr val="D92A6E"/>
                </a:solidFill>
                <a:latin typeface="굴림" panose="020B0600000101010101" pitchFamily="50" charset="-127"/>
                <a:ea typeface="굴림" panose="020B0600000101010101" pitchFamily="50" charset="-127"/>
              </a:rPr>
              <a:t>, </a:t>
            </a:r>
          </a:p>
          <a:p>
            <a:pPr>
              <a:buClr>
                <a:srgbClr val="6600FF"/>
              </a:buClr>
            </a:pPr>
            <a:r>
              <a:rPr lang="en-US" altLang="ko-KR" sz="1200" b="1" dirty="0">
                <a:solidFill>
                  <a:srgbClr val="D92A6E"/>
                </a:solidFill>
                <a:latin typeface="굴림" panose="020B0600000101010101" pitchFamily="50" charset="-127"/>
                <a:ea typeface="굴림" panose="020B0600000101010101" pitchFamily="50" charset="-127"/>
              </a:rPr>
              <a:t>NMF</a:t>
            </a:r>
            <a:r>
              <a:rPr lang="ko-KR" altLang="en-US" sz="1200" b="1" dirty="0">
                <a:solidFill>
                  <a:srgbClr val="D92A6E"/>
                </a:solidFill>
                <a:latin typeface="굴림" panose="020B0600000101010101" pitchFamily="50" charset="-127"/>
                <a:ea typeface="굴림" panose="020B0600000101010101" pitchFamily="50" charset="-127"/>
              </a:rPr>
              <a:t>를 이용하여</a:t>
            </a:r>
            <a:r>
              <a:rPr lang="en-US" altLang="ko-KR" sz="1200" b="1" dirty="0">
                <a:solidFill>
                  <a:srgbClr val="D92A6E"/>
                </a:solidFill>
                <a:latin typeface="굴림" panose="020B0600000101010101" pitchFamily="50" charset="-127"/>
                <a:ea typeface="굴림" panose="020B0600000101010101" pitchFamily="50" charset="-127"/>
              </a:rPr>
              <a:t>, </a:t>
            </a:r>
            <a:r>
              <a:rPr lang="ko-KR" altLang="en-US" sz="1200" b="1" dirty="0">
                <a:solidFill>
                  <a:srgbClr val="D92A6E"/>
                </a:solidFill>
                <a:latin typeface="굴림" panose="020B0600000101010101" pitchFamily="50" charset="-127"/>
                <a:ea typeface="굴림" panose="020B0600000101010101" pitchFamily="50" charset="-127"/>
              </a:rPr>
              <a:t>각 문서별로 특성을 추출한다</a:t>
            </a:r>
            <a:r>
              <a:rPr lang="en-US" altLang="ko-KR" sz="1200" b="1" dirty="0">
                <a:solidFill>
                  <a:srgbClr val="D92A6E"/>
                </a:solidFill>
                <a:latin typeface="굴림" panose="020B0600000101010101" pitchFamily="50" charset="-127"/>
                <a:ea typeface="굴림" panose="020B0600000101010101" pitchFamily="50" charset="-127"/>
              </a:rPr>
              <a:t>.</a:t>
            </a:r>
            <a:endParaRPr lang="ko-KR" altLang="en-US" sz="853" b="1" dirty="0">
              <a:solidFill>
                <a:srgbClr val="D92A6E"/>
              </a:solidFill>
            </a:endParaRPr>
          </a:p>
        </p:txBody>
      </p:sp>
      <p:graphicFrame>
        <p:nvGraphicFramePr>
          <p:cNvPr id="8" name="표 7">
            <a:extLst>
              <a:ext uri="{FF2B5EF4-FFF2-40B4-BE49-F238E27FC236}">
                <a16:creationId xmlns:a16="http://schemas.microsoft.com/office/drawing/2014/main" xmlns="" id="{0AE2E5A9-0EBD-42A9-8728-DF1A58DCDB15}"/>
              </a:ext>
            </a:extLst>
          </p:cNvPr>
          <p:cNvGraphicFramePr>
            <a:graphicFrameLocks noGrp="1"/>
          </p:cNvGraphicFramePr>
          <p:nvPr>
            <p:extLst>
              <p:ext uri="{D42A27DB-BD31-4B8C-83A1-F6EECF244321}">
                <p14:modId xmlns:p14="http://schemas.microsoft.com/office/powerpoint/2010/main" val="4082271972"/>
              </p:ext>
            </p:extLst>
          </p:nvPr>
        </p:nvGraphicFramePr>
        <p:xfrm>
          <a:off x="2662388" y="349724"/>
          <a:ext cx="5851417" cy="1684648"/>
        </p:xfrm>
        <a:graphic>
          <a:graphicData uri="http://schemas.openxmlformats.org/drawingml/2006/table">
            <a:tbl>
              <a:tblPr firstRow="1" bandRow="1">
                <a:tableStyleId>{5C22544A-7EE6-4342-B048-85BDC9FD1C3A}</a:tableStyleId>
              </a:tblPr>
              <a:tblGrid>
                <a:gridCol w="407902">
                  <a:extLst>
                    <a:ext uri="{9D8B030D-6E8A-4147-A177-3AD203B41FA5}">
                      <a16:colId xmlns:a16="http://schemas.microsoft.com/office/drawing/2014/main" xmlns="" val="20001"/>
                    </a:ext>
                  </a:extLst>
                </a:gridCol>
                <a:gridCol w="5443515">
                  <a:extLst>
                    <a:ext uri="{9D8B030D-6E8A-4147-A177-3AD203B41FA5}">
                      <a16:colId xmlns:a16="http://schemas.microsoft.com/office/drawing/2014/main" xmlns="" val="3219835884"/>
                    </a:ext>
                  </a:extLst>
                </a:gridCol>
              </a:tblGrid>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ko-KR" sz="1200" b="1" dirty="0">
                          <a:solidFill>
                            <a:srgbClr val="893DF9"/>
                          </a:solidFill>
                          <a:latin typeface="굴림" panose="020B0600000101010101" pitchFamily="50" charset="-127"/>
                          <a:ea typeface="굴림" panose="020B0600000101010101" pitchFamily="50" charset="-127"/>
                        </a:rPr>
                        <a:t>NMF</a:t>
                      </a:r>
                      <a:r>
                        <a:rPr lang="ko-KR" altLang="en-US" sz="1200" b="1" dirty="0">
                          <a:solidFill>
                            <a:srgbClr val="893DF9"/>
                          </a:solidFill>
                          <a:latin typeface="굴림" panose="020B0600000101010101" pitchFamily="50" charset="-127"/>
                          <a:ea typeface="굴림" panose="020B0600000101010101" pitchFamily="50" charset="-127"/>
                        </a:rPr>
                        <a:t>를 이용하여 본문에서 특성 추출</a:t>
                      </a:r>
                      <a:endParaRPr kumimoji="0" lang="ko-KR" altLang="ko-KR" sz="1200" b="0" i="0" u="none" strike="noStrike" cap="none" normalizeH="0" baseline="0" dirty="0">
                        <a:ln>
                          <a:noFill/>
                        </a:ln>
                        <a:solidFill>
                          <a:srgbClr val="893DF9"/>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02966">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from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sklearn.decomposition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import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NMF</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vector_array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vectors.</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toarray</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nmf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NMF</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n_components</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40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lang="en-US" altLang="ko-KR" sz="1000" dirty="0">
                          <a:solidFill>
                            <a:srgbClr val="FFFF00"/>
                          </a:solidFill>
                          <a:latin typeface="굴림" panose="020B0600000101010101" pitchFamily="50" charset="-127"/>
                          <a:ea typeface="굴림" panose="020B0600000101010101" pitchFamily="50" charset="-127"/>
                        </a:rPr>
                        <a:t>              # </a:t>
                      </a:r>
                      <a:r>
                        <a:rPr lang="ko-KR" altLang="en-US" sz="1000" dirty="0">
                          <a:solidFill>
                            <a:srgbClr val="FFFF00"/>
                          </a:solidFill>
                          <a:latin typeface="굴림" panose="020B0600000101010101" pitchFamily="50" charset="-127"/>
                          <a:ea typeface="굴림" panose="020B0600000101010101" pitchFamily="50" charset="-127"/>
                        </a:rPr>
                        <a:t>총 </a:t>
                      </a:r>
                      <a:r>
                        <a:rPr lang="en-US" altLang="ko-KR" sz="1000" dirty="0">
                          <a:solidFill>
                            <a:srgbClr val="FFFF00"/>
                          </a:solidFill>
                          <a:latin typeface="굴림" panose="020B0600000101010101" pitchFamily="50" charset="-127"/>
                          <a:ea typeface="굴림" panose="020B0600000101010101" pitchFamily="50" charset="-127"/>
                        </a:rPr>
                        <a:t>40</a:t>
                      </a:r>
                      <a:r>
                        <a:rPr lang="ko-KR" altLang="en-US" sz="1000" dirty="0">
                          <a:solidFill>
                            <a:srgbClr val="FFFF00"/>
                          </a:solidFill>
                          <a:latin typeface="굴림" panose="020B0600000101010101" pitchFamily="50" charset="-127"/>
                          <a:ea typeface="굴림" panose="020B0600000101010101" pitchFamily="50" charset="-127"/>
                        </a:rPr>
                        <a:t>개의 특징으로 특성을 압축하여 추출함</a:t>
                      </a:r>
                      <a:r>
                        <a:rPr lang="en-US" altLang="ko-KR" sz="1000" dirty="0">
                          <a:solidFill>
                            <a:srgbClr val="FFFF00"/>
                          </a:solidFill>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nmf.</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fit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(vector_array)</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features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nmf.</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transform</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vector_array</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739768">
                <a:tc vMerge="1">
                  <a:txBody>
                    <a:bodyPr/>
                    <a:lstStyle/>
                    <a:p>
                      <a:pPr marL="285750" marR="0" lvl="0" indent="-2857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4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pic>
        <p:nvPicPr>
          <p:cNvPr id="3" name="그림 2">
            <a:extLst>
              <a:ext uri="{FF2B5EF4-FFF2-40B4-BE49-F238E27FC236}">
                <a16:creationId xmlns:a16="http://schemas.microsoft.com/office/drawing/2014/main" xmlns="" id="{7F01F37C-00A6-4A09-83DD-A7F095902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013" y="1394792"/>
            <a:ext cx="5424614" cy="3420212"/>
          </a:xfrm>
          <a:prstGeom prst="rect">
            <a:avLst/>
          </a:prstGeom>
          <a:ln w="9525">
            <a:solidFill>
              <a:srgbClr val="893DF9"/>
            </a:solidFill>
          </a:ln>
        </p:spPr>
      </p:pic>
      <p:cxnSp>
        <p:nvCxnSpPr>
          <p:cNvPr id="7" name="직선 연결선 6">
            <a:extLst>
              <a:ext uri="{FF2B5EF4-FFF2-40B4-BE49-F238E27FC236}">
                <a16:creationId xmlns:a16="http://schemas.microsoft.com/office/drawing/2014/main" xmlns="" id="{63AB978C-D555-4132-B512-A29D9E0FC28B}"/>
              </a:ext>
            </a:extLst>
          </p:cNvPr>
          <p:cNvCxnSpPr>
            <a:cxnSpLocks/>
          </p:cNvCxnSpPr>
          <p:nvPr/>
        </p:nvCxnSpPr>
        <p:spPr>
          <a:xfrm>
            <a:off x="2495309" y="219575"/>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xmlns="" id="{3A1E6096-61F7-458C-A715-9564C0AE83C2}"/>
              </a:ext>
            </a:extLst>
          </p:cNvPr>
          <p:cNvSpPr/>
          <p:nvPr/>
        </p:nvSpPr>
        <p:spPr>
          <a:xfrm>
            <a:off x="318464" y="347554"/>
            <a:ext cx="2380593" cy="400110"/>
          </a:xfrm>
          <a:prstGeom prst="rect">
            <a:avLst/>
          </a:prstGeom>
        </p:spPr>
        <p:txBody>
          <a:bodyPr wrap="square">
            <a:spAutoFit/>
          </a:bodyPr>
          <a:lstStyle/>
          <a:p>
            <a:r>
              <a:rPr lang="ko-KR" altLang="en-US" sz="2000" dirty="0" err="1">
                <a:solidFill>
                  <a:srgbClr val="D92A6E"/>
                </a:solidFill>
              </a:rPr>
              <a:t>코사인유사도</a:t>
            </a:r>
            <a:endParaRPr lang="ko-KR" altLang="en-US" sz="2000" dirty="0">
              <a:solidFill>
                <a:srgbClr val="D92A6E"/>
              </a:solidFill>
            </a:endParaRPr>
          </a:p>
        </p:txBody>
      </p:sp>
    </p:spTree>
    <p:extLst>
      <p:ext uri="{BB962C8B-B14F-4D97-AF65-F5344CB8AC3E}">
        <p14:creationId xmlns:p14="http://schemas.microsoft.com/office/powerpoint/2010/main" val="30635317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9977332F-739F-4EDB-B9C2-BDB69990C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070" y="553452"/>
            <a:ext cx="2500674" cy="1885950"/>
          </a:xfrm>
          <a:prstGeom prst="rect">
            <a:avLst/>
          </a:prstGeom>
          <a:ln w="12700">
            <a:solidFill>
              <a:srgbClr val="FCD2DF"/>
            </a:solidFill>
          </a:ln>
        </p:spPr>
      </p:pic>
      <p:sp>
        <p:nvSpPr>
          <p:cNvPr id="5" name="TextBox 4">
            <a:extLst>
              <a:ext uri="{FF2B5EF4-FFF2-40B4-BE49-F238E27FC236}">
                <a16:creationId xmlns:a16="http://schemas.microsoft.com/office/drawing/2014/main" xmlns="" id="{1DC121FF-85BB-40BD-85F9-3E38A2529AFC}"/>
              </a:ext>
            </a:extLst>
          </p:cNvPr>
          <p:cNvSpPr txBox="1"/>
          <p:nvPr/>
        </p:nvSpPr>
        <p:spPr>
          <a:xfrm>
            <a:off x="2699057" y="2839452"/>
            <a:ext cx="6258699" cy="1413592"/>
          </a:xfrm>
          <a:prstGeom prst="rect">
            <a:avLst/>
          </a:prstGeom>
          <a:noFill/>
          <a:ln>
            <a:solidFill>
              <a:srgbClr val="FFCCCC"/>
            </a:solidFill>
          </a:ln>
        </p:spPr>
        <p:txBody>
          <a:bodyPr wrap="square" rtlCol="0">
            <a:spAutoFit/>
          </a:bodyPr>
          <a:lstStyle/>
          <a:p>
            <a:pPr marL="171450" indent="-171450">
              <a:lnSpc>
                <a:spcPct val="130000"/>
              </a:lnSpc>
              <a:buClr>
                <a:srgbClr val="893DF9"/>
              </a:buClr>
              <a:buFont typeface="Wingdings" panose="05000000000000000000" pitchFamily="2" charset="2"/>
              <a:buChar char="§"/>
            </a:pPr>
            <a:r>
              <a:rPr lang="en-US" altLang="ko-KR" sz="1100" dirty="0"/>
              <a:t>q (rich poor </a:t>
            </a:r>
            <a:r>
              <a:rPr lang="ko-KR" altLang="en-US" sz="1100" dirty="0"/>
              <a:t>문서</a:t>
            </a:r>
            <a:r>
              <a:rPr lang="en-US" altLang="ko-KR" sz="1100" dirty="0"/>
              <a:t>)</a:t>
            </a:r>
            <a:r>
              <a:rPr lang="ko-KR" altLang="en-US" sz="1100" dirty="0"/>
              <a:t>와 가장 유사한 문서는 </a:t>
            </a:r>
            <a:r>
              <a:rPr lang="en-US" altLang="ko-KR" sz="1100" dirty="0"/>
              <a:t>d2 </a:t>
            </a:r>
            <a:r>
              <a:rPr lang="ko-KR" altLang="en-US" sz="1100" dirty="0"/>
              <a:t>이지만</a:t>
            </a:r>
            <a:r>
              <a:rPr lang="en-US" altLang="ko-KR" sz="1100" dirty="0"/>
              <a:t>, </a:t>
            </a:r>
            <a:br>
              <a:rPr lang="en-US" altLang="ko-KR" sz="1100" dirty="0"/>
            </a:br>
            <a:r>
              <a:rPr lang="ko-KR" altLang="en-US" sz="1100" dirty="0"/>
              <a:t>방향성을 무시하고 길이만 본다면 </a:t>
            </a:r>
            <a:r>
              <a:rPr lang="en-US" altLang="ko-KR" sz="1100" dirty="0"/>
              <a:t>d1</a:t>
            </a:r>
            <a:r>
              <a:rPr lang="ko-KR" altLang="en-US" sz="1100" dirty="0"/>
              <a:t>이나 </a:t>
            </a:r>
            <a:r>
              <a:rPr lang="en-US" altLang="ko-KR" sz="1100" dirty="0"/>
              <a:t>d3</a:t>
            </a:r>
            <a:r>
              <a:rPr lang="ko-KR" altLang="en-US" sz="1100" dirty="0"/>
              <a:t>가 유사한 문서가 된다</a:t>
            </a:r>
            <a:r>
              <a:rPr lang="en-US" altLang="ko-KR" sz="1100" dirty="0"/>
              <a:t>.</a:t>
            </a:r>
          </a:p>
          <a:p>
            <a:pPr marL="171450" indent="-171450">
              <a:lnSpc>
                <a:spcPct val="130000"/>
              </a:lnSpc>
              <a:buClr>
                <a:srgbClr val="893DF9"/>
              </a:buClr>
              <a:buFont typeface="Wingdings" panose="05000000000000000000" pitchFamily="2" charset="2"/>
              <a:buChar char="§"/>
            </a:pPr>
            <a:endParaRPr lang="en-US" altLang="ko-KR" sz="1100" dirty="0"/>
          </a:p>
          <a:p>
            <a:pPr marL="171450" indent="-171450">
              <a:lnSpc>
                <a:spcPct val="130000"/>
              </a:lnSpc>
              <a:buClr>
                <a:srgbClr val="893DF9"/>
              </a:buClr>
              <a:buFont typeface="Wingdings" panose="05000000000000000000" pitchFamily="2" charset="2"/>
              <a:buChar char="§"/>
            </a:pPr>
            <a:r>
              <a:rPr lang="ko-KR" altLang="en-US" sz="1100" dirty="0"/>
              <a:t>이러한 문제점을 해결하기 위해</a:t>
            </a:r>
            <a:r>
              <a:rPr lang="en-US" altLang="ko-KR" sz="1100" dirty="0"/>
              <a:t>, </a:t>
            </a:r>
            <a:r>
              <a:rPr lang="ko-KR" altLang="en-US" sz="1100" dirty="0">
                <a:solidFill>
                  <a:srgbClr val="893DF9"/>
                </a:solidFill>
              </a:rPr>
              <a:t>길이와 방향성을 같이 계산</a:t>
            </a:r>
            <a:r>
              <a:rPr lang="ko-KR" altLang="en-US" sz="1100" dirty="0"/>
              <a:t>할 수 있는 유사도 계산법이 필요하다</a:t>
            </a:r>
            <a:endParaRPr lang="en-US" altLang="ko-KR" sz="1100" dirty="0"/>
          </a:p>
          <a:p>
            <a:pPr>
              <a:lnSpc>
                <a:spcPct val="130000"/>
              </a:lnSpc>
            </a:pPr>
            <a:r>
              <a:rPr lang="en-US" altLang="ko-KR" sz="1100" dirty="0">
                <a:solidFill>
                  <a:srgbClr val="893DF9"/>
                </a:solidFill>
              </a:rPr>
              <a:t>      1)  </a:t>
            </a:r>
            <a:r>
              <a:rPr lang="en-US" altLang="ko-KR" sz="1100" b="1" dirty="0">
                <a:solidFill>
                  <a:srgbClr val="D92A6E"/>
                </a:solidFill>
                <a:latin typeface="굴림" panose="020B0600000101010101" pitchFamily="50" charset="-127"/>
                <a:ea typeface="굴림" panose="020B0600000101010101" pitchFamily="50" charset="-127"/>
              </a:rPr>
              <a:t>normalizer() </a:t>
            </a:r>
            <a:r>
              <a:rPr lang="ko-KR" altLang="en-US" sz="1100" b="1" dirty="0">
                <a:solidFill>
                  <a:srgbClr val="D92A6E"/>
                </a:solidFill>
                <a:latin typeface="굴림" panose="020B0600000101010101" pitchFamily="50" charset="-127"/>
                <a:ea typeface="굴림" panose="020B0600000101010101" pitchFamily="50" charset="-127"/>
              </a:rPr>
              <a:t>이용해서</a:t>
            </a:r>
            <a:r>
              <a:rPr lang="en-US" altLang="ko-KR" sz="1100" b="1" dirty="0">
                <a:solidFill>
                  <a:srgbClr val="D92A6E"/>
                </a:solidFill>
                <a:latin typeface="굴림" panose="020B0600000101010101" pitchFamily="50" charset="-127"/>
                <a:ea typeface="굴림" panose="020B0600000101010101" pitchFamily="50" charset="-127"/>
              </a:rPr>
              <a:t> </a:t>
            </a:r>
            <a:r>
              <a:rPr lang="ko-KR" altLang="en-US" sz="1100" dirty="0">
                <a:solidFill>
                  <a:srgbClr val="D92A6E"/>
                </a:solidFill>
              </a:rPr>
              <a:t>길이를 정규화 함 </a:t>
            </a:r>
            <a:r>
              <a:rPr lang="en-US" altLang="ko-KR" sz="1100" dirty="0"/>
              <a:t>(</a:t>
            </a:r>
            <a:r>
              <a:rPr lang="ko-KR" altLang="en-US" sz="1100" dirty="0"/>
              <a:t>모든 문서 벡터를 길이가 </a:t>
            </a:r>
            <a:r>
              <a:rPr lang="en-US" altLang="ko-KR" sz="1100" dirty="0"/>
              <a:t>1</a:t>
            </a:r>
            <a:r>
              <a:rPr lang="ko-KR" altLang="en-US" sz="1100" dirty="0"/>
              <a:t>인 단위벡터로 </a:t>
            </a:r>
            <a:r>
              <a:rPr lang="ko-KR" altLang="en-US" sz="1100" dirty="0" err="1"/>
              <a:t>만듬</a:t>
            </a:r>
            <a:r>
              <a:rPr lang="en-US" altLang="ko-KR" sz="1100" dirty="0"/>
              <a:t>)</a:t>
            </a:r>
          </a:p>
          <a:p>
            <a:pPr>
              <a:lnSpc>
                <a:spcPct val="130000"/>
              </a:lnSpc>
            </a:pPr>
            <a:r>
              <a:rPr lang="en-US" altLang="ko-KR" sz="1100" dirty="0">
                <a:solidFill>
                  <a:srgbClr val="893DF9"/>
                </a:solidFill>
              </a:rPr>
              <a:t>      2) </a:t>
            </a:r>
            <a:r>
              <a:rPr lang="ko-KR" altLang="en-US" sz="1100" dirty="0" err="1">
                <a:solidFill>
                  <a:srgbClr val="D92A6E"/>
                </a:solidFill>
              </a:rPr>
              <a:t>코사인유사도를</a:t>
            </a:r>
            <a:r>
              <a:rPr lang="ko-KR" altLang="en-US" sz="1100" dirty="0">
                <a:solidFill>
                  <a:srgbClr val="D92A6E"/>
                </a:solidFill>
              </a:rPr>
              <a:t> 이용해서 방향성</a:t>
            </a:r>
            <a:r>
              <a:rPr lang="en-US" altLang="ko-KR" sz="1100" dirty="0">
                <a:solidFill>
                  <a:srgbClr val="D92A6E"/>
                </a:solidFill>
              </a:rPr>
              <a:t>(</a:t>
            </a:r>
            <a:r>
              <a:rPr lang="ko-KR" altLang="en-US" sz="1100" dirty="0">
                <a:solidFill>
                  <a:srgbClr val="D92A6E"/>
                </a:solidFill>
              </a:rPr>
              <a:t>각도</a:t>
            </a:r>
            <a:r>
              <a:rPr lang="en-US" altLang="ko-KR" sz="1100" dirty="0">
                <a:solidFill>
                  <a:srgbClr val="D92A6E"/>
                </a:solidFill>
              </a:rPr>
              <a:t>)</a:t>
            </a:r>
            <a:r>
              <a:rPr lang="ko-KR" altLang="en-US" sz="1100" dirty="0">
                <a:solidFill>
                  <a:srgbClr val="D92A6E"/>
                </a:solidFill>
              </a:rPr>
              <a:t>를 고려함</a:t>
            </a:r>
            <a:endParaRPr lang="en-US" altLang="ko-KR" sz="1100" dirty="0">
              <a:solidFill>
                <a:srgbClr val="D92A6E"/>
              </a:solidFill>
            </a:endParaRPr>
          </a:p>
        </p:txBody>
      </p:sp>
      <p:sp>
        <p:nvSpPr>
          <p:cNvPr id="9" name="TextBox 8">
            <a:extLst>
              <a:ext uri="{FF2B5EF4-FFF2-40B4-BE49-F238E27FC236}">
                <a16:creationId xmlns:a16="http://schemas.microsoft.com/office/drawing/2014/main" xmlns="" id="{878EE6AB-D2FF-453F-86C8-96569D14F54D}"/>
              </a:ext>
            </a:extLst>
          </p:cNvPr>
          <p:cNvSpPr txBox="1"/>
          <p:nvPr/>
        </p:nvSpPr>
        <p:spPr>
          <a:xfrm>
            <a:off x="265048" y="2821451"/>
            <a:ext cx="2167544" cy="646331"/>
          </a:xfrm>
          <a:prstGeom prst="rect">
            <a:avLst/>
          </a:prstGeom>
          <a:solidFill>
            <a:schemeClr val="bg1"/>
          </a:solidFill>
        </p:spPr>
        <p:txBody>
          <a:bodyPr wrap="square" rtlCol="0">
            <a:spAutoFit/>
          </a:bodyPr>
          <a:lstStyle/>
          <a:p>
            <a:pPr>
              <a:buClr>
                <a:srgbClr val="6600FF"/>
              </a:buClr>
            </a:pPr>
            <a:endParaRPr lang="en-US" altLang="ko-KR" sz="12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buClr>
                <a:srgbClr val="6600FF"/>
              </a:buClr>
            </a:pPr>
            <a:r>
              <a:rPr lang="ko-KR" altLang="en-US" sz="1200" b="1" dirty="0">
                <a:solidFill>
                  <a:srgbClr val="D92A6E"/>
                </a:solidFill>
                <a:latin typeface="굴림" panose="020B0600000101010101" pitchFamily="50" charset="-127"/>
                <a:ea typeface="굴림" panose="020B0600000101010101" pitchFamily="50" charset="-127"/>
              </a:rPr>
              <a:t>벡터의 성질을 이용해</a:t>
            </a:r>
            <a:endParaRPr lang="en-US" altLang="ko-KR" sz="1200" b="1" dirty="0">
              <a:solidFill>
                <a:srgbClr val="D92A6E"/>
              </a:solidFill>
              <a:latin typeface="굴림" panose="020B0600000101010101" pitchFamily="50" charset="-127"/>
              <a:ea typeface="굴림" panose="020B0600000101010101" pitchFamily="50" charset="-127"/>
            </a:endParaRPr>
          </a:p>
          <a:p>
            <a:pPr>
              <a:buClr>
                <a:srgbClr val="6600FF"/>
              </a:buClr>
            </a:pPr>
            <a:r>
              <a:rPr lang="ko-KR" altLang="en-US" sz="1200" b="1" dirty="0">
                <a:solidFill>
                  <a:srgbClr val="D92A6E"/>
                </a:solidFill>
                <a:latin typeface="굴림" panose="020B0600000101010101" pitchFamily="50" charset="-127"/>
                <a:ea typeface="굴림" panose="020B0600000101010101" pitchFamily="50" charset="-127"/>
              </a:rPr>
              <a:t>유사한 문서를 찾음</a:t>
            </a:r>
            <a:endParaRPr lang="ko-KR" altLang="en-US" sz="853" b="1" dirty="0">
              <a:solidFill>
                <a:srgbClr val="D92A6E"/>
              </a:solidFill>
            </a:endParaRPr>
          </a:p>
        </p:txBody>
      </p:sp>
      <p:cxnSp>
        <p:nvCxnSpPr>
          <p:cNvPr id="10" name="직선 연결선 9">
            <a:extLst>
              <a:ext uri="{FF2B5EF4-FFF2-40B4-BE49-F238E27FC236}">
                <a16:creationId xmlns:a16="http://schemas.microsoft.com/office/drawing/2014/main" xmlns="" id="{6475448F-42C7-4B96-8D64-6A9B22838820}"/>
              </a:ext>
            </a:extLst>
          </p:cNvPr>
          <p:cNvCxnSpPr>
            <a:cxnSpLocks/>
          </p:cNvCxnSpPr>
          <p:nvPr/>
        </p:nvCxnSpPr>
        <p:spPr>
          <a:xfrm>
            <a:off x="2384098" y="231932"/>
            <a:ext cx="0" cy="4795369"/>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xmlns="" id="{597FD4BF-5D2E-4044-9A2A-C2A545F63BEC}"/>
              </a:ext>
            </a:extLst>
          </p:cNvPr>
          <p:cNvSpPr/>
          <p:nvPr/>
        </p:nvSpPr>
        <p:spPr>
          <a:xfrm>
            <a:off x="318464" y="347554"/>
            <a:ext cx="2380593" cy="400110"/>
          </a:xfrm>
          <a:prstGeom prst="rect">
            <a:avLst/>
          </a:prstGeom>
        </p:spPr>
        <p:txBody>
          <a:bodyPr wrap="square">
            <a:spAutoFit/>
          </a:bodyPr>
          <a:lstStyle/>
          <a:p>
            <a:r>
              <a:rPr lang="ko-KR" altLang="en-US" sz="2000" dirty="0" err="1">
                <a:solidFill>
                  <a:srgbClr val="D92A6E"/>
                </a:solidFill>
              </a:rPr>
              <a:t>코사인유사도</a:t>
            </a:r>
            <a:endParaRPr lang="ko-KR" altLang="en-US" sz="2000" dirty="0">
              <a:solidFill>
                <a:srgbClr val="D92A6E"/>
              </a:solidFill>
            </a:endParaRPr>
          </a:p>
        </p:txBody>
      </p:sp>
    </p:spTree>
    <p:extLst>
      <p:ext uri="{BB962C8B-B14F-4D97-AF65-F5344CB8AC3E}">
        <p14:creationId xmlns:p14="http://schemas.microsoft.com/office/powerpoint/2010/main" val="41280507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D32EA6-6DB3-46E9-9D09-34328E4E94B7}"/>
              </a:ext>
            </a:extLst>
          </p:cNvPr>
          <p:cNvSpPr txBox="1"/>
          <p:nvPr/>
        </p:nvSpPr>
        <p:spPr>
          <a:xfrm>
            <a:off x="444843" y="2783597"/>
            <a:ext cx="2004835" cy="461665"/>
          </a:xfrm>
          <a:prstGeom prst="rect">
            <a:avLst/>
          </a:prstGeom>
          <a:solidFill>
            <a:schemeClr val="bg1"/>
          </a:solidFill>
        </p:spPr>
        <p:txBody>
          <a:bodyPr wrap="square" rtlCol="0">
            <a:spAutoFit/>
          </a:bodyPr>
          <a:lstStyle/>
          <a:p>
            <a:pPr marL="171450" lvl="0" indent="-171450" defTabSz="914400" eaLnBrk="0" fontAlgn="base" latinLnBrk="0" hangingPunct="0">
              <a:spcBef>
                <a:spcPct val="0"/>
              </a:spcBef>
              <a:spcAft>
                <a:spcPct val="0"/>
              </a:spcAft>
              <a:buClr>
                <a:srgbClr val="893DF9"/>
              </a:buClr>
              <a:buFont typeface="Wingdings" panose="05000000000000000000" pitchFamily="2" charset="2"/>
              <a:buChar char="§"/>
            </a:pPr>
            <a:r>
              <a:rPr lang="ko-KR" altLang="en-US" sz="1200" b="1" dirty="0">
                <a:solidFill>
                  <a:srgbClr val="FF0000"/>
                </a:solidFill>
                <a:latin typeface="굴림" panose="020B0600000101010101" pitchFamily="50" charset="-127"/>
                <a:ea typeface="굴림" panose="020B0600000101010101" pitchFamily="50" charset="-127"/>
              </a:rPr>
              <a:t>각 문서의 </a:t>
            </a:r>
            <a:r>
              <a:rPr lang="en-US" altLang="ko-KR" sz="1200" b="1" dirty="0">
                <a:solidFill>
                  <a:srgbClr val="FF0000"/>
                </a:solidFill>
                <a:latin typeface="굴림" panose="020B0600000101010101" pitchFamily="50" charset="-127"/>
                <a:ea typeface="굴림" panose="020B0600000101010101" pitchFamily="50" charset="-127"/>
              </a:rPr>
              <a:t/>
            </a:r>
            <a:br>
              <a:rPr lang="en-US" altLang="ko-KR" sz="1200" b="1" dirty="0">
                <a:solidFill>
                  <a:srgbClr val="FF0000"/>
                </a:solidFill>
                <a:latin typeface="굴림" panose="020B0600000101010101" pitchFamily="50" charset="-127"/>
                <a:ea typeface="굴림" panose="020B0600000101010101" pitchFamily="50" charset="-127"/>
              </a:rPr>
            </a:br>
            <a:r>
              <a:rPr lang="ko-KR" altLang="en-US" sz="1200" b="1" dirty="0">
                <a:solidFill>
                  <a:srgbClr val="FF0000"/>
                </a:solidFill>
                <a:latin typeface="굴림" panose="020B0600000101010101" pitchFamily="50" charset="-127"/>
                <a:ea typeface="굴림" panose="020B0600000101010101" pitchFamily="50" charset="-127"/>
              </a:rPr>
              <a:t>벡터의 크기가 </a:t>
            </a:r>
            <a:r>
              <a:rPr lang="en-US" altLang="ko-KR" sz="1200" b="1" dirty="0">
                <a:solidFill>
                  <a:srgbClr val="FF0000"/>
                </a:solidFill>
                <a:latin typeface="굴림" panose="020B0600000101010101" pitchFamily="50" charset="-127"/>
                <a:ea typeface="굴림" panose="020B0600000101010101" pitchFamily="50" charset="-127"/>
              </a:rPr>
              <a:t>1</a:t>
            </a:r>
            <a:r>
              <a:rPr lang="ko-KR" altLang="en-US" sz="1200" b="1" dirty="0">
                <a:solidFill>
                  <a:srgbClr val="FF0000"/>
                </a:solidFill>
                <a:latin typeface="굴림" panose="020B0600000101010101" pitchFamily="50" charset="-127"/>
                <a:ea typeface="굴림" panose="020B0600000101010101" pitchFamily="50" charset="-127"/>
              </a:rPr>
              <a:t>이 됨</a:t>
            </a:r>
            <a:endParaRPr lang="ko-KR" altLang="en-US" sz="853" dirty="0">
              <a:solidFill>
                <a:srgbClr val="FF0000"/>
              </a:solidFill>
            </a:endParaRPr>
          </a:p>
        </p:txBody>
      </p:sp>
      <p:sp>
        <p:nvSpPr>
          <p:cNvPr id="9" name="직사각형 8"/>
          <p:cNvSpPr/>
          <p:nvPr/>
        </p:nvSpPr>
        <p:spPr>
          <a:xfrm>
            <a:off x="261878" y="475551"/>
            <a:ext cx="1906291" cy="400110"/>
          </a:xfrm>
          <a:prstGeom prst="rect">
            <a:avLst/>
          </a:prstGeom>
        </p:spPr>
        <p:txBody>
          <a:bodyPr wrap="none">
            <a:spAutoFit/>
          </a:bodyPr>
          <a:lstStyle/>
          <a:p>
            <a:pPr lvl="0" defTabSz="914400" eaLnBrk="0" fontAlgn="base" latinLnBrk="0" hangingPunct="0">
              <a:spcBef>
                <a:spcPct val="0"/>
              </a:spcBef>
              <a:spcAft>
                <a:spcPct val="0"/>
              </a:spcAft>
              <a:defRPr/>
            </a:pPr>
            <a:r>
              <a:rPr lang="en-US" altLang="ko-KR" sz="2000" b="1" dirty="0">
                <a:solidFill>
                  <a:srgbClr val="D92A6E"/>
                </a:solidFill>
                <a:latin typeface="굴림" panose="020B0600000101010101" pitchFamily="50" charset="-127"/>
                <a:ea typeface="굴림" panose="020B0600000101010101" pitchFamily="50" charset="-127"/>
              </a:rPr>
              <a:t>Feature </a:t>
            </a:r>
            <a:r>
              <a:rPr lang="ko-KR" altLang="en-US" sz="2000" b="1" dirty="0">
                <a:solidFill>
                  <a:srgbClr val="D92A6E"/>
                </a:solidFill>
                <a:latin typeface="굴림" panose="020B0600000101010101" pitchFamily="50" charset="-127"/>
                <a:ea typeface="굴림" panose="020B0600000101010101" pitchFamily="50" charset="-127"/>
              </a:rPr>
              <a:t>정규화</a:t>
            </a:r>
            <a:endParaRPr lang="ko-KR" altLang="ko-KR" sz="2000" b="1" dirty="0">
              <a:solidFill>
                <a:srgbClr val="D92A6E"/>
              </a:solidFill>
              <a:latin typeface="굴림" panose="020B0600000101010101" pitchFamily="50" charset="-127"/>
              <a:ea typeface="굴림" panose="020B0600000101010101" pitchFamily="50" charset="-127"/>
            </a:endParaRPr>
          </a:p>
        </p:txBody>
      </p:sp>
      <p:pic>
        <p:nvPicPr>
          <p:cNvPr id="3" name="그림 2">
            <a:extLst>
              <a:ext uri="{FF2B5EF4-FFF2-40B4-BE49-F238E27FC236}">
                <a16:creationId xmlns:a16="http://schemas.microsoft.com/office/drawing/2014/main" xmlns="" id="{D3C9A5FC-44E1-4573-9AF4-CFC10F054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39" y="646648"/>
            <a:ext cx="6173108" cy="651706"/>
          </a:xfrm>
          <a:prstGeom prst="rect">
            <a:avLst/>
          </a:prstGeom>
          <a:ln>
            <a:solidFill>
              <a:srgbClr val="893DF9"/>
            </a:solidFill>
          </a:ln>
        </p:spPr>
      </p:pic>
      <p:sp>
        <p:nvSpPr>
          <p:cNvPr id="5" name="TextBox 4">
            <a:extLst>
              <a:ext uri="{FF2B5EF4-FFF2-40B4-BE49-F238E27FC236}">
                <a16:creationId xmlns:a16="http://schemas.microsoft.com/office/drawing/2014/main" xmlns="" id="{50A5CBD8-C8FB-4A6C-9877-79C1DC9C1168}"/>
              </a:ext>
            </a:extLst>
          </p:cNvPr>
          <p:cNvSpPr txBox="1"/>
          <p:nvPr/>
        </p:nvSpPr>
        <p:spPr>
          <a:xfrm>
            <a:off x="4362499" y="1794301"/>
            <a:ext cx="2402824" cy="261610"/>
          </a:xfrm>
          <a:prstGeom prst="rect">
            <a:avLst/>
          </a:prstGeom>
          <a:noFill/>
          <a:ln>
            <a:solidFill>
              <a:srgbClr val="00B050"/>
            </a:solidFill>
          </a:ln>
        </p:spPr>
        <p:txBody>
          <a:bodyPr wrap="square" rtlCol="0">
            <a:spAutoFit/>
          </a:bodyPr>
          <a:lstStyle/>
          <a:p>
            <a:r>
              <a:rPr lang="en-US" altLang="ko-KR" sz="1100" dirty="0"/>
              <a:t>(</a:t>
            </a:r>
            <a:r>
              <a:rPr lang="ko-KR" altLang="en-US" sz="1100" dirty="0" err="1"/>
              <a:t>요솟값</a:t>
            </a:r>
            <a:r>
              <a:rPr lang="ko-KR" altLang="en-US" sz="1100" dirty="0"/>
              <a:t> </a:t>
            </a:r>
            <a:r>
              <a:rPr lang="en-US" altLang="ko-KR" sz="1100" dirty="0"/>
              <a:t>– </a:t>
            </a:r>
            <a:r>
              <a:rPr lang="ko-KR" altLang="en-US" sz="1100" dirty="0"/>
              <a:t>최솟값</a:t>
            </a:r>
            <a:r>
              <a:rPr lang="en-US" altLang="ko-KR" sz="1100" dirty="0"/>
              <a:t>) / (</a:t>
            </a:r>
            <a:r>
              <a:rPr lang="ko-KR" altLang="en-US" sz="1100" dirty="0"/>
              <a:t>최댓값 </a:t>
            </a:r>
            <a:r>
              <a:rPr lang="en-US" altLang="ko-KR" sz="1100" dirty="0"/>
              <a:t>– </a:t>
            </a:r>
            <a:r>
              <a:rPr lang="ko-KR" altLang="en-US" sz="1100" dirty="0"/>
              <a:t>최솟값</a:t>
            </a:r>
            <a:r>
              <a:rPr lang="en-US" altLang="ko-KR" sz="1100" dirty="0"/>
              <a:t>)</a:t>
            </a:r>
            <a:endParaRPr lang="ko-KR" altLang="en-US" sz="1100" dirty="0"/>
          </a:p>
        </p:txBody>
      </p:sp>
      <p:pic>
        <p:nvPicPr>
          <p:cNvPr id="12" name="그림 11">
            <a:extLst>
              <a:ext uri="{FF2B5EF4-FFF2-40B4-BE49-F238E27FC236}">
                <a16:creationId xmlns:a16="http://schemas.microsoft.com/office/drawing/2014/main" xmlns="" id="{B7A8BCBB-F717-42E2-9909-238C54395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039" y="2553216"/>
            <a:ext cx="6173108" cy="648797"/>
          </a:xfrm>
          <a:prstGeom prst="rect">
            <a:avLst/>
          </a:prstGeom>
          <a:ln>
            <a:solidFill>
              <a:srgbClr val="D92A6E"/>
            </a:solidFill>
          </a:ln>
        </p:spPr>
      </p:pic>
      <p:sp>
        <p:nvSpPr>
          <p:cNvPr id="10" name="화살표: 오른쪽 26">
            <a:extLst>
              <a:ext uri="{FF2B5EF4-FFF2-40B4-BE49-F238E27FC236}">
                <a16:creationId xmlns:a16="http://schemas.microsoft.com/office/drawing/2014/main" xmlns="" id="{D3BADFB2-3180-407A-8219-1FF3FC6FC857}"/>
              </a:ext>
            </a:extLst>
          </p:cNvPr>
          <p:cNvSpPr/>
          <p:nvPr/>
        </p:nvSpPr>
        <p:spPr>
          <a:xfrm rot="5400000">
            <a:off x="5420475" y="1387325"/>
            <a:ext cx="286872" cy="359285"/>
          </a:xfrm>
          <a:prstGeom prst="rightArrow">
            <a:avLst/>
          </a:prstGeom>
          <a:solidFill>
            <a:srgbClr val="FCD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70" dirty="0"/>
          </a:p>
        </p:txBody>
      </p:sp>
      <p:sp>
        <p:nvSpPr>
          <p:cNvPr id="11" name="화살표: 오른쪽 26">
            <a:extLst>
              <a:ext uri="{FF2B5EF4-FFF2-40B4-BE49-F238E27FC236}">
                <a16:creationId xmlns:a16="http://schemas.microsoft.com/office/drawing/2014/main" xmlns="" id="{E17F5EB2-9584-4C68-AFFA-D2F529D063B0}"/>
              </a:ext>
            </a:extLst>
          </p:cNvPr>
          <p:cNvSpPr/>
          <p:nvPr/>
        </p:nvSpPr>
        <p:spPr>
          <a:xfrm rot="5400000">
            <a:off x="5420475" y="2129112"/>
            <a:ext cx="286872" cy="359285"/>
          </a:xfrm>
          <a:prstGeom prst="rightArrow">
            <a:avLst/>
          </a:prstGeom>
          <a:solidFill>
            <a:srgbClr val="FCD2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70" dirty="0"/>
          </a:p>
        </p:txBody>
      </p:sp>
      <mc:AlternateContent xmlns:mc="http://schemas.openxmlformats.org/markup-compatibility/2006" xmlns:a14="http://schemas.microsoft.com/office/drawing/2010/main">
        <mc:Choice Requires="a14">
          <p:graphicFrame>
            <p:nvGraphicFramePr>
              <p:cNvPr id="6" name="표 5">
                <a:extLst>
                  <a:ext uri="{FF2B5EF4-FFF2-40B4-BE49-F238E27FC236}">
                    <a16:creationId xmlns:a16="http://schemas.microsoft.com/office/drawing/2014/main" xmlns="" id="{7277E560-0F2E-4D9E-8A82-F5EE1C47D332}"/>
                  </a:ext>
                </a:extLst>
              </p:cNvPr>
              <p:cNvGraphicFramePr>
                <a:graphicFrameLocks noGrp="1"/>
              </p:cNvGraphicFramePr>
              <p:nvPr>
                <p:extLst>
                  <p:ext uri="{D42A27DB-BD31-4B8C-83A1-F6EECF244321}">
                    <p14:modId xmlns:p14="http://schemas.microsoft.com/office/powerpoint/2010/main" val="1092659553"/>
                  </p:ext>
                </p:extLst>
              </p:nvPr>
            </p:nvGraphicFramePr>
            <p:xfrm>
              <a:off x="444843" y="3670883"/>
              <a:ext cx="8295304" cy="559182"/>
            </p:xfrm>
            <a:graphic>
              <a:graphicData uri="http://schemas.openxmlformats.org/drawingml/2006/table">
                <a:tbl>
                  <a:tblPr firstRow="1" bandRow="1">
                    <a:tableStyleId>{5C22544A-7EE6-4342-B048-85BDC9FD1C3A}</a:tableStyleId>
                  </a:tblPr>
                  <a:tblGrid>
                    <a:gridCol w="506627">
                      <a:extLst>
                        <a:ext uri="{9D8B030D-6E8A-4147-A177-3AD203B41FA5}">
                          <a16:colId xmlns:a16="http://schemas.microsoft.com/office/drawing/2014/main" xmlns="" val="2147456939"/>
                        </a:ext>
                      </a:extLst>
                    </a:gridCol>
                    <a:gridCol w="1544595">
                      <a:extLst>
                        <a:ext uri="{9D8B030D-6E8A-4147-A177-3AD203B41FA5}">
                          <a16:colId xmlns:a16="http://schemas.microsoft.com/office/drawing/2014/main" xmlns="" val="2817107758"/>
                        </a:ext>
                      </a:extLst>
                    </a:gridCol>
                    <a:gridCol w="6244082">
                      <a:extLst>
                        <a:ext uri="{9D8B030D-6E8A-4147-A177-3AD203B41FA5}">
                          <a16:colId xmlns:a16="http://schemas.microsoft.com/office/drawing/2014/main" xmlns="" val="2370785079"/>
                        </a:ext>
                      </a:extLst>
                    </a:gridCol>
                  </a:tblGrid>
                  <a:tr h="204950">
                    <a:tc rowSpan="2">
                      <a:txBody>
                        <a:bodyPr/>
                        <a:lstStyle/>
                        <a:p>
                          <a:pPr latinLnBrk="1"/>
                          <a:endParaRPr lang="en-US" altLang="ko-KR" sz="500" b="0" dirty="0">
                            <a:solidFill>
                              <a:schemeClr val="tx1"/>
                            </a:solidFill>
                          </a:endParaRPr>
                        </a:p>
                        <a:p>
                          <a:pPr latinLnBrk="1"/>
                          <a:r>
                            <a:rPr lang="ko-KR" altLang="en-US" sz="1100" b="0" dirty="0">
                              <a:solidFill>
                                <a:schemeClr val="tx1"/>
                              </a:solidFill>
                            </a:rPr>
                            <a:t>벡터 </a:t>
                          </a:r>
                          <a:endParaRPr lang="en-US" altLang="ko-KR" sz="1100" b="0" dirty="0">
                            <a:solidFill>
                              <a:schemeClr val="tx1"/>
                            </a:solidFill>
                          </a:endParaRPr>
                        </a:p>
                        <a:p>
                          <a:pPr latinLnBrk="1"/>
                          <a:r>
                            <a:rPr lang="ko-KR" altLang="en-US" sz="1100" b="0" dirty="0">
                              <a:solidFill>
                                <a:schemeClr val="tx1"/>
                              </a:solidFill>
                            </a:rPr>
                            <a:t>크기</a:t>
                          </a:r>
                        </a:p>
                      </a:txBody>
                      <a:tcPr>
                        <a:lnL w="12700" cap="flat" cmpd="sng" algn="ctr">
                          <a:solidFill>
                            <a:srgbClr val="D92A6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92A6E"/>
                          </a:solidFill>
                          <a:prstDash val="solid"/>
                          <a:round/>
                          <a:headEnd type="none" w="med" len="med"/>
                          <a:tailEnd type="none" w="med" len="med"/>
                        </a:lnT>
                        <a:lnB w="12700" cap="flat" cmpd="sng" algn="ctr">
                          <a:solidFill>
                            <a:srgbClr val="D92A6E"/>
                          </a:solidFill>
                          <a:prstDash val="solid"/>
                          <a:round/>
                          <a:headEnd type="none" w="med" len="med"/>
                          <a:tailEnd type="none" w="med" len="med"/>
                        </a:lnB>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1100" b="0" dirty="0">
                              <a:solidFill>
                                <a:schemeClr val="tx1"/>
                              </a:solidFill>
                            </a:rPr>
                            <a:t>WHAT ca is this!? </a:t>
                          </a:r>
                          <a:endParaRPr lang="ko-KR" altLang="en-US" sz="11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92A6E"/>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en-US" altLang="ko-KR" sz="1100" b="0" dirty="0">
                              <a:solidFill>
                                <a:schemeClr val="tx1"/>
                              </a:solidFill>
                            </a:rPr>
                            <a:t>0.999999756 = </a:t>
                          </a:r>
                          <a14:m>
                            <m:oMath xmlns:m="http://schemas.openxmlformats.org/officeDocument/2006/math">
                              <m:rad>
                                <m:radPr>
                                  <m:degHide m:val="on"/>
                                  <m:ctrlPr>
                                    <a:rPr lang="ko-KR" altLang="en-US" sz="1100" b="0" i="1" smtClean="0">
                                      <a:solidFill>
                                        <a:schemeClr val="tx1"/>
                                      </a:solidFill>
                                      <a:latin typeface="Cambria Math" panose="02040503050406030204" pitchFamily="18" charset="0"/>
                                    </a:rPr>
                                  </m:ctrlPr>
                                </m:radPr>
                                <m:deg/>
                                <m:e>
                                  <m:sSup>
                                    <m:sSupPr>
                                      <m:ctrlPr>
                                        <a:rPr lang="en-US" altLang="ko-KR" sz="1100" b="0" i="1" smtClean="0">
                                          <a:solidFill>
                                            <a:schemeClr val="tx1"/>
                                          </a:solidFill>
                                          <a:latin typeface="Cambria Math" panose="02040503050406030204" pitchFamily="18" charset="0"/>
                                        </a:rPr>
                                      </m:ctrlPr>
                                    </m:sSupPr>
                                    <m:e>
                                      <m:r>
                                        <a:rPr lang="en-US" altLang="ko-KR" sz="1100" b="0" i="1" smtClean="0">
                                          <a:solidFill>
                                            <a:schemeClr val="tx1"/>
                                          </a:solidFill>
                                          <a:latin typeface="Cambria Math" panose="02040503050406030204" pitchFamily="18" charset="0"/>
                                        </a:rPr>
                                        <m:t>0.215128</m:t>
                                      </m:r>
                                    </m:e>
                                    <m:sup>
                                      <m:r>
                                        <a:rPr lang="en-US" altLang="ko-KR" sz="1100" b="0" i="1" smtClean="0">
                                          <a:solidFill>
                                            <a:schemeClr val="tx1"/>
                                          </a:solidFill>
                                          <a:latin typeface="Cambria Math" panose="02040503050406030204" pitchFamily="18" charset="0"/>
                                        </a:rPr>
                                        <m:t>2</m:t>
                                      </m:r>
                                    </m:sup>
                                  </m:sSup>
                                  <m:r>
                                    <a:rPr lang="en-US" altLang="ko-KR" sz="1100" b="0" i="1" smtClean="0">
                                      <a:solidFill>
                                        <a:schemeClr val="tx1"/>
                                      </a:solidFill>
                                      <a:latin typeface="Cambria Math" panose="02040503050406030204" pitchFamily="18" charset="0"/>
                                    </a:rPr>
                                    <m:t>+</m:t>
                                  </m:r>
                                  <m:sSup>
                                    <m:sSupPr>
                                      <m:ctrlPr>
                                        <a:rPr lang="en-US" altLang="ko-KR" sz="1100" b="0" i="1" smtClean="0">
                                          <a:solidFill>
                                            <a:schemeClr val="tx1"/>
                                          </a:solidFill>
                                          <a:latin typeface="Cambria Math" panose="02040503050406030204" pitchFamily="18" charset="0"/>
                                        </a:rPr>
                                      </m:ctrlPr>
                                    </m:sSupPr>
                                    <m:e>
                                      <m:r>
                                        <a:rPr lang="en-US" altLang="ko-KR" sz="1100" b="0" i="1" smtClean="0">
                                          <a:solidFill>
                                            <a:schemeClr val="tx1"/>
                                          </a:solidFill>
                                          <a:latin typeface="Cambria Math" panose="02040503050406030204" pitchFamily="18" charset="0"/>
                                        </a:rPr>
                                        <m:t>0.009065</m:t>
                                      </m:r>
                                    </m:e>
                                    <m:sup>
                                      <m:r>
                                        <a:rPr lang="en-US" altLang="ko-KR" sz="1100" b="0" i="1" smtClean="0">
                                          <a:solidFill>
                                            <a:schemeClr val="tx1"/>
                                          </a:solidFill>
                                          <a:latin typeface="Cambria Math" panose="02040503050406030204" pitchFamily="18" charset="0"/>
                                        </a:rPr>
                                        <m:t>2</m:t>
                                      </m:r>
                                    </m:sup>
                                  </m:sSup>
                                  <m:r>
                                    <a:rPr lang="en-US" altLang="ko-KR" sz="1100" b="0" i="1" smtClean="0">
                                      <a:solidFill>
                                        <a:schemeClr val="tx1"/>
                                      </a:solidFill>
                                      <a:latin typeface="Cambria Math" panose="02040503050406030204" pitchFamily="18" charset="0"/>
                                    </a:rPr>
                                    <m:t>+</m:t>
                                  </m:r>
                                  <m:sSup>
                                    <m:sSupPr>
                                      <m:ctrlPr>
                                        <a:rPr lang="en-US" altLang="ko-KR" sz="1100" b="0" i="1" smtClean="0">
                                          <a:solidFill>
                                            <a:schemeClr val="tx1"/>
                                          </a:solidFill>
                                          <a:latin typeface="Cambria Math" panose="02040503050406030204" pitchFamily="18" charset="0"/>
                                        </a:rPr>
                                      </m:ctrlPr>
                                    </m:sSupPr>
                                    <m:e>
                                      <m:r>
                                        <a:rPr lang="en-US" altLang="ko-KR" sz="1100" b="0" i="1" smtClean="0">
                                          <a:solidFill>
                                            <a:schemeClr val="tx1"/>
                                          </a:solidFill>
                                          <a:latin typeface="Cambria Math" panose="02040503050406030204" pitchFamily="18" charset="0"/>
                                        </a:rPr>
                                        <m:t>0.161423</m:t>
                                      </m:r>
                                    </m:e>
                                    <m:sup>
                                      <m:r>
                                        <a:rPr lang="en-US" altLang="ko-KR" sz="1100" b="0" i="1" smtClean="0">
                                          <a:solidFill>
                                            <a:schemeClr val="tx1"/>
                                          </a:solidFill>
                                          <a:latin typeface="Cambria Math" panose="02040503050406030204" pitchFamily="18" charset="0"/>
                                        </a:rPr>
                                        <m:t>2</m:t>
                                      </m:r>
                                    </m:sup>
                                  </m:sSup>
                                  <m:r>
                                    <a:rPr lang="en-US" altLang="ko-KR" sz="1100" b="0" i="1" smtClean="0">
                                      <a:solidFill>
                                        <a:schemeClr val="tx1"/>
                                      </a:solidFill>
                                      <a:latin typeface="Cambria Math" panose="02040503050406030204" pitchFamily="18" charset="0"/>
                                    </a:rPr>
                                    <m:t>+~ ~ ~ ~ ~ ~ ~ ~ ~ ~ ~ ~ ~ ~ ~ ~ ~ ~+ </m:t>
                                  </m:r>
                                  <m:sSup>
                                    <m:sSupPr>
                                      <m:ctrlPr>
                                        <a:rPr lang="en-US" altLang="ko-KR" sz="1100" b="0" i="1" smtClean="0">
                                          <a:solidFill>
                                            <a:schemeClr val="tx1"/>
                                          </a:solidFill>
                                          <a:latin typeface="Cambria Math" panose="02040503050406030204" pitchFamily="18" charset="0"/>
                                        </a:rPr>
                                      </m:ctrlPr>
                                    </m:sSupPr>
                                    <m:e>
                                      <m:r>
                                        <a:rPr lang="en-US" altLang="ko-KR" sz="1100" b="0" i="1" smtClean="0">
                                          <a:solidFill>
                                            <a:schemeClr val="tx1"/>
                                          </a:solidFill>
                                          <a:latin typeface="Cambria Math" panose="02040503050406030204" pitchFamily="18" charset="0"/>
                                        </a:rPr>
                                        <m:t>0</m:t>
                                      </m:r>
                                    </m:e>
                                    <m:sup>
                                      <m:r>
                                        <a:rPr lang="en-US" altLang="ko-KR" sz="1100" b="0" i="1" smtClean="0">
                                          <a:solidFill>
                                            <a:schemeClr val="tx1"/>
                                          </a:solidFill>
                                          <a:latin typeface="Cambria Math" panose="02040503050406030204" pitchFamily="18" charset="0"/>
                                        </a:rPr>
                                        <m:t>2</m:t>
                                      </m:r>
                                    </m:sup>
                                  </m:sSup>
                                </m:e>
                              </m:rad>
                            </m:oMath>
                          </a14:m>
                          <a:endParaRPr lang="ko-KR" altLang="en-US" sz="1100" b="0" dirty="0">
                            <a:solidFill>
                              <a:schemeClr val="tx1"/>
                            </a:solidFill>
                          </a:endParaRPr>
                        </a:p>
                      </a:txBody>
                      <a:tcPr>
                        <a:lnL w="12700" cap="flat" cmpd="sng" algn="ctr">
                          <a:noFill/>
                          <a:prstDash val="solid"/>
                          <a:round/>
                          <a:headEnd type="none" w="med" len="med"/>
                          <a:tailEnd type="none" w="med" len="med"/>
                        </a:lnL>
                        <a:lnR w="12700" cap="flat" cmpd="sng" algn="ctr">
                          <a:solidFill>
                            <a:srgbClr val="D92A6E"/>
                          </a:solidFill>
                          <a:prstDash val="solid"/>
                          <a:round/>
                          <a:headEnd type="none" w="med" len="med"/>
                          <a:tailEnd type="none" w="med" len="med"/>
                        </a:lnR>
                        <a:lnT w="12700" cap="flat" cmpd="sng" algn="ctr">
                          <a:solidFill>
                            <a:srgbClr val="D92A6E"/>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240963278"/>
                      </a:ext>
                    </a:extLst>
                  </a:tr>
                  <a:tr h="235833">
                    <a:tc vMerge="1">
                      <a:txBody>
                        <a:bodyPr/>
                        <a:lstStyle/>
                        <a:p>
                          <a:pPr latinLnBrk="1"/>
                          <a:endParaRPr lang="ko-KR" altLang="en-US" sz="1100" b="0" dirty="0">
                            <a:solidFill>
                              <a:schemeClr val="tx1"/>
                            </a:solidFill>
                          </a:endParaRPr>
                        </a:p>
                      </a:txBody>
                      <a:tcPr>
                        <a:lnL w="12700" cap="flat" cmpd="sng" algn="ctr">
                          <a:solidFill>
                            <a:srgbClr val="D92A6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1100" b="0" dirty="0">
                              <a:solidFill>
                                <a:schemeClr val="tx1"/>
                              </a:solidFill>
                            </a:rPr>
                            <a:t>SI Clock Poll –Final Call</a:t>
                          </a:r>
                          <a:endParaRPr lang="ko-KR" altLang="en-US" sz="11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noFill/>
                      </a:tcPr>
                    </a:tc>
                    <a:tc>
                      <a:txBody>
                        <a:bodyPr/>
                        <a:lstStyle/>
                        <a:p>
                          <a:pPr defTabSz="914400" eaLnBrk="0" fontAlgn="base" latinLnBrk="0" hangingPunct="0">
                            <a:spcBef>
                              <a:spcPct val="0"/>
                            </a:spcBef>
                            <a:spcAft>
                              <a:spcPct val="0"/>
                            </a:spcAft>
                            <a:buClr>
                              <a:srgbClr val="893DF9"/>
                            </a:buClr>
                          </a:pPr>
                          <a:r>
                            <a:rPr lang="en-US" altLang="ko-KR" sz="1100" dirty="0"/>
                            <a:t>0.999999101 = </a:t>
                          </a:r>
                          <a14:m>
                            <m:oMath xmlns:m="http://schemas.openxmlformats.org/officeDocument/2006/math">
                              <m:rad>
                                <m:radPr>
                                  <m:degHide m:val="on"/>
                                  <m:ctrlPr>
                                    <a:rPr lang="ko-KR" altLang="en-US" sz="1100" i="1" smtClean="0">
                                      <a:latin typeface="Cambria Math" panose="02040503050406030204" pitchFamily="18" charset="0"/>
                                    </a:rPr>
                                  </m:ctrlPr>
                                </m:radPr>
                                <m:deg/>
                                <m:e>
                                  <m:sSup>
                                    <m:sSupPr>
                                      <m:ctrlPr>
                                        <a:rPr lang="en-US" altLang="ko-KR" sz="1100" i="1">
                                          <a:latin typeface="Cambria Math" panose="02040503050406030204" pitchFamily="18" charset="0"/>
                                        </a:rPr>
                                      </m:ctrlPr>
                                    </m:sSupPr>
                                    <m:e>
                                      <m:r>
                                        <a:rPr lang="en-US" altLang="ko-KR" sz="1100" i="1">
                                          <a:latin typeface="Cambria Math" panose="02040503050406030204" pitchFamily="18" charset="0"/>
                                        </a:rPr>
                                        <m:t>0.2</m:t>
                                      </m:r>
                                      <m:r>
                                        <a:rPr lang="en-US" altLang="ko-KR" sz="1100" b="0" i="1" smtClean="0">
                                          <a:latin typeface="Cambria Math" panose="02040503050406030204" pitchFamily="18" charset="0"/>
                                        </a:rPr>
                                        <m:t>47922</m:t>
                                      </m:r>
                                    </m:e>
                                    <m:sup>
                                      <m:r>
                                        <a:rPr lang="en-US" altLang="ko-KR" sz="1100" i="1">
                                          <a:latin typeface="Cambria Math" panose="02040503050406030204" pitchFamily="18" charset="0"/>
                                        </a:rPr>
                                        <m:t>2</m:t>
                                      </m:r>
                                    </m:sup>
                                  </m:sSup>
                                  <m:r>
                                    <a:rPr lang="en-US" altLang="ko-KR" sz="1100" i="1">
                                      <a:latin typeface="Cambria Math" panose="02040503050406030204" pitchFamily="18" charset="0"/>
                                    </a:rPr>
                                    <m:t>+</m:t>
                                  </m:r>
                                  <m:sSup>
                                    <m:sSupPr>
                                      <m:ctrlPr>
                                        <a:rPr lang="en-US" altLang="ko-KR" sz="1100" i="1">
                                          <a:latin typeface="Cambria Math" panose="02040503050406030204" pitchFamily="18" charset="0"/>
                                        </a:rPr>
                                      </m:ctrlPr>
                                    </m:sSupPr>
                                    <m:e>
                                      <m:r>
                                        <a:rPr lang="en-US" altLang="ko-KR" sz="1100" b="0" i="1" smtClean="0">
                                          <a:latin typeface="Cambria Math" panose="02040503050406030204" pitchFamily="18" charset="0"/>
                                        </a:rPr>
                                        <m:t>0</m:t>
                                      </m:r>
                                    </m:e>
                                    <m:sup>
                                      <m:r>
                                        <a:rPr lang="en-US" altLang="ko-KR" sz="1100" i="1">
                                          <a:latin typeface="Cambria Math" panose="02040503050406030204" pitchFamily="18" charset="0"/>
                                        </a:rPr>
                                        <m:t>2</m:t>
                                      </m:r>
                                    </m:sup>
                                  </m:sSup>
                                  <m:r>
                                    <a:rPr lang="en-US" altLang="ko-KR" sz="1100" i="1">
                                      <a:latin typeface="Cambria Math" panose="02040503050406030204" pitchFamily="18" charset="0"/>
                                    </a:rPr>
                                    <m:t>+</m:t>
                                  </m:r>
                                  <m:sSup>
                                    <m:sSupPr>
                                      <m:ctrlPr>
                                        <a:rPr lang="en-US" altLang="ko-KR" sz="1100" i="1">
                                          <a:latin typeface="Cambria Math" panose="02040503050406030204" pitchFamily="18" charset="0"/>
                                        </a:rPr>
                                      </m:ctrlPr>
                                    </m:sSupPr>
                                    <m:e>
                                      <m:r>
                                        <a:rPr lang="en-US" altLang="ko-KR" sz="1100" i="1">
                                          <a:latin typeface="Cambria Math" panose="02040503050406030204" pitchFamily="18" charset="0"/>
                                        </a:rPr>
                                        <m:t>0.</m:t>
                                      </m:r>
                                      <m:r>
                                        <a:rPr lang="en-US" altLang="ko-KR" sz="1100" b="0" i="1" smtClean="0">
                                          <a:latin typeface="Cambria Math" panose="02040503050406030204" pitchFamily="18" charset="0"/>
                                        </a:rPr>
                                        <m:t>183432</m:t>
                                      </m:r>
                                    </m:e>
                                    <m:sup>
                                      <m:r>
                                        <a:rPr lang="en-US" altLang="ko-KR" sz="1100" i="1">
                                          <a:latin typeface="Cambria Math" panose="02040503050406030204" pitchFamily="18" charset="0"/>
                                        </a:rPr>
                                        <m:t>2</m:t>
                                      </m:r>
                                    </m:sup>
                                  </m:sSup>
                                  <m:r>
                                    <a:rPr lang="en-US" altLang="ko-KR" sz="1100" i="1">
                                      <a:latin typeface="Cambria Math" panose="02040503050406030204" pitchFamily="18" charset="0"/>
                                    </a:rPr>
                                    <m:t>+</m:t>
                                  </m:r>
                                  <m:sSup>
                                    <m:sSupPr>
                                      <m:ctrlPr>
                                        <a:rPr lang="en-US" altLang="ko-KR" sz="1100" i="1" smtClean="0">
                                          <a:latin typeface="Cambria Math" panose="02040503050406030204" pitchFamily="18" charset="0"/>
                                        </a:rPr>
                                      </m:ctrlPr>
                                    </m:sSupPr>
                                    <m:e>
                                      <m:r>
                                        <a:rPr lang="en-US" altLang="ko-KR" sz="1100" b="0" i="1" smtClean="0">
                                          <a:latin typeface="Cambria Math" panose="02040503050406030204" pitchFamily="18" charset="0"/>
                                        </a:rPr>
                                        <m:t>0.005885</m:t>
                                      </m:r>
                                    </m:e>
                                    <m:sup>
                                      <m:r>
                                        <a:rPr lang="en-US" altLang="ko-KR" sz="1100" b="0" i="1" smtClean="0">
                                          <a:latin typeface="Cambria Math" panose="02040503050406030204" pitchFamily="18" charset="0"/>
                                        </a:rPr>
                                        <m:t>2</m:t>
                                      </m:r>
                                    </m:sup>
                                  </m:sSup>
                                  <m:r>
                                    <a:rPr lang="en-US" altLang="ko-KR" sz="1100" b="0" i="1" smtClean="0">
                                      <a:latin typeface="Cambria Math" panose="02040503050406030204" pitchFamily="18" charset="0"/>
                                    </a:rPr>
                                    <m:t>+ </m:t>
                                  </m:r>
                                  <m:r>
                                    <a:rPr lang="en-US" altLang="ko-KR" sz="1100" i="1">
                                      <a:latin typeface="Cambria Math" panose="02040503050406030204" pitchFamily="18" charset="0"/>
                                    </a:rPr>
                                    <m:t>~ ~</m:t>
                                  </m:r>
                                  <m:r>
                                    <a:rPr lang="en-US" altLang="ko-KR" sz="1100" b="0" i="1" smtClean="0">
                                      <a:latin typeface="Cambria Math" panose="02040503050406030204" pitchFamily="18" charset="0"/>
                                    </a:rPr>
                                    <m:t> </m:t>
                                  </m:r>
                                  <m:r>
                                    <a:rPr lang="en-US" altLang="ko-KR" sz="1100" i="1">
                                      <a:latin typeface="Cambria Math" panose="02040503050406030204" pitchFamily="18" charset="0"/>
                                    </a:rPr>
                                    <m:t>~ ~ ~ ~ ~</m:t>
                                  </m:r>
                                  <m:r>
                                    <a:rPr lang="en-US" altLang="ko-KR" sz="1100" b="0" i="1" smtClean="0">
                                      <a:latin typeface="Cambria Math" panose="02040503050406030204" pitchFamily="18" charset="0"/>
                                    </a:rPr>
                                    <m:t> ~ ~</m:t>
                                  </m:r>
                                  <m:r>
                                    <a:rPr lang="en-US" altLang="ko-KR" sz="1100" i="1">
                                      <a:latin typeface="Cambria Math" panose="02040503050406030204" pitchFamily="18" charset="0"/>
                                    </a:rPr>
                                    <m:t> ~ ~ ~</m:t>
                                  </m:r>
                                  <m:r>
                                    <a:rPr lang="en-US" altLang="ko-KR" sz="1100" b="0" i="1" smtClean="0">
                                      <a:latin typeface="Cambria Math" panose="02040503050406030204" pitchFamily="18" charset="0"/>
                                    </a:rPr>
                                    <m:t> +</m:t>
                                  </m:r>
                                  <m:r>
                                    <a:rPr lang="en-US" altLang="ko-KR" sz="1100" i="1">
                                      <a:latin typeface="Cambria Math" panose="02040503050406030204" pitchFamily="18" charset="0"/>
                                    </a:rPr>
                                    <m:t> </m:t>
                                  </m:r>
                                  <m:sSup>
                                    <m:sSupPr>
                                      <m:ctrlPr>
                                        <a:rPr lang="en-US" altLang="ko-KR" sz="1100" i="1" smtClean="0">
                                          <a:latin typeface="Cambria Math" panose="02040503050406030204" pitchFamily="18" charset="0"/>
                                        </a:rPr>
                                      </m:ctrlPr>
                                    </m:sSupPr>
                                    <m:e>
                                      <m:r>
                                        <a:rPr lang="en-US" altLang="ko-KR" sz="1100" b="0" i="1" smtClean="0">
                                          <a:latin typeface="Cambria Math" panose="02040503050406030204" pitchFamily="18" charset="0"/>
                                        </a:rPr>
                                        <m:t>0.89457</m:t>
                                      </m:r>
                                    </m:e>
                                    <m:sup>
                                      <m:r>
                                        <a:rPr lang="en-US" altLang="ko-KR" sz="1100" b="0" i="1" smtClean="0">
                                          <a:latin typeface="Cambria Math" panose="02040503050406030204" pitchFamily="18" charset="0"/>
                                        </a:rPr>
                                        <m:t>2</m:t>
                                      </m:r>
                                    </m:sup>
                                  </m:sSup>
                                </m:e>
                              </m:rad>
                            </m:oMath>
                          </a14:m>
                          <a:endParaRPr lang="ko-KR" altLang="en-US" sz="1100" dirty="0"/>
                        </a:p>
                      </a:txBody>
                      <a:tcPr>
                        <a:lnL w="12700" cap="flat" cmpd="sng" algn="ctr">
                          <a:noFill/>
                          <a:prstDash val="solid"/>
                          <a:round/>
                          <a:headEnd type="none" w="med" len="med"/>
                          <a:tailEnd type="none" w="med" len="med"/>
                        </a:lnL>
                        <a:lnR w="12700" cap="flat" cmpd="sng" algn="ctr">
                          <a:solidFill>
                            <a:srgbClr val="D92A6E"/>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noFill/>
                      </a:tcPr>
                    </a:tc>
                    <a:extLst>
                      <a:ext uri="{0D108BD9-81ED-4DB2-BD59-A6C34878D82A}">
                        <a16:rowId xmlns:a16="http://schemas.microsoft.com/office/drawing/2014/main" xmlns="" val="3986010339"/>
                      </a:ext>
                    </a:extLst>
                  </a:tr>
                </a:tbl>
              </a:graphicData>
            </a:graphic>
          </p:graphicFrame>
        </mc:Choice>
        <mc:Fallback xmlns="">
          <p:graphicFrame>
            <p:nvGraphicFramePr>
              <p:cNvPr id="6" name="표 5">
                <a:extLst>
                  <a:ext uri="{FF2B5EF4-FFF2-40B4-BE49-F238E27FC236}">
                    <a16:creationId xmlns:a16="http://schemas.microsoft.com/office/drawing/2014/main" id="{7277E560-0F2E-4D9E-8A82-F5EE1C47D332}"/>
                  </a:ext>
                </a:extLst>
              </p:cNvPr>
              <p:cNvGraphicFramePr>
                <a:graphicFrameLocks noGrp="1"/>
              </p:cNvGraphicFramePr>
              <p:nvPr>
                <p:extLst>
                  <p:ext uri="{D42A27DB-BD31-4B8C-83A1-F6EECF244321}">
                    <p14:modId xmlns:p14="http://schemas.microsoft.com/office/powerpoint/2010/main" val="1092659553"/>
                  </p:ext>
                </p:extLst>
              </p:nvPr>
            </p:nvGraphicFramePr>
            <p:xfrm>
              <a:off x="444843" y="3670883"/>
              <a:ext cx="8295304" cy="559182"/>
            </p:xfrm>
            <a:graphic>
              <a:graphicData uri="http://schemas.openxmlformats.org/drawingml/2006/table">
                <a:tbl>
                  <a:tblPr firstRow="1" bandRow="1">
                    <a:tableStyleId>{5C22544A-7EE6-4342-B048-85BDC9FD1C3A}</a:tableStyleId>
                  </a:tblPr>
                  <a:tblGrid>
                    <a:gridCol w="506627">
                      <a:extLst>
                        <a:ext uri="{9D8B030D-6E8A-4147-A177-3AD203B41FA5}">
                          <a16:colId xmlns:a16="http://schemas.microsoft.com/office/drawing/2014/main" val="2147456939"/>
                        </a:ext>
                      </a:extLst>
                    </a:gridCol>
                    <a:gridCol w="1544595">
                      <a:extLst>
                        <a:ext uri="{9D8B030D-6E8A-4147-A177-3AD203B41FA5}">
                          <a16:colId xmlns:a16="http://schemas.microsoft.com/office/drawing/2014/main" val="2817107758"/>
                        </a:ext>
                      </a:extLst>
                    </a:gridCol>
                    <a:gridCol w="6244082">
                      <a:extLst>
                        <a:ext uri="{9D8B030D-6E8A-4147-A177-3AD203B41FA5}">
                          <a16:colId xmlns:a16="http://schemas.microsoft.com/office/drawing/2014/main" val="2370785079"/>
                        </a:ext>
                      </a:extLst>
                    </a:gridCol>
                  </a:tblGrid>
                  <a:tr h="279591">
                    <a:tc rowSpan="2">
                      <a:txBody>
                        <a:bodyPr/>
                        <a:lstStyle/>
                        <a:p>
                          <a:pPr latinLnBrk="1"/>
                          <a:endParaRPr lang="en-US" altLang="ko-KR" sz="500" b="0" dirty="0">
                            <a:solidFill>
                              <a:schemeClr val="tx1"/>
                            </a:solidFill>
                          </a:endParaRPr>
                        </a:p>
                        <a:p>
                          <a:pPr latinLnBrk="1"/>
                          <a:r>
                            <a:rPr lang="ko-KR" altLang="en-US" sz="1100" b="0" dirty="0">
                              <a:solidFill>
                                <a:schemeClr val="tx1"/>
                              </a:solidFill>
                            </a:rPr>
                            <a:t>벡터 </a:t>
                          </a:r>
                          <a:endParaRPr lang="en-US" altLang="ko-KR" sz="1100" b="0" dirty="0">
                            <a:solidFill>
                              <a:schemeClr val="tx1"/>
                            </a:solidFill>
                          </a:endParaRPr>
                        </a:p>
                        <a:p>
                          <a:pPr latinLnBrk="1"/>
                          <a:r>
                            <a:rPr lang="ko-KR" altLang="en-US" sz="1100" b="0" dirty="0">
                              <a:solidFill>
                                <a:schemeClr val="tx1"/>
                              </a:solidFill>
                            </a:rPr>
                            <a:t>크기</a:t>
                          </a:r>
                        </a:p>
                      </a:txBody>
                      <a:tcPr>
                        <a:lnL w="12700" cap="flat" cmpd="sng" algn="ctr">
                          <a:solidFill>
                            <a:srgbClr val="D92A6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92A6E"/>
                          </a:solidFill>
                          <a:prstDash val="solid"/>
                          <a:round/>
                          <a:headEnd type="none" w="med" len="med"/>
                          <a:tailEnd type="none" w="med" len="med"/>
                        </a:lnT>
                        <a:lnB w="12700" cap="flat" cmpd="sng" algn="ctr">
                          <a:solidFill>
                            <a:srgbClr val="D92A6E"/>
                          </a:solidFill>
                          <a:prstDash val="solid"/>
                          <a:round/>
                          <a:headEnd type="none" w="med" len="med"/>
                          <a:tailEnd type="none" w="med" len="med"/>
                        </a:lnB>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1100" b="0" dirty="0">
                              <a:solidFill>
                                <a:schemeClr val="tx1"/>
                              </a:solidFill>
                            </a:rPr>
                            <a:t>WHAT ca is this!? </a:t>
                          </a:r>
                          <a:endParaRPr lang="ko-KR" altLang="en-US" sz="11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92A6E"/>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ko-KR"/>
                        </a:p>
                      </a:txBody>
                      <a:tcPr>
                        <a:lnL w="12700" cap="flat" cmpd="sng" algn="ctr">
                          <a:noFill/>
                          <a:prstDash val="solid"/>
                          <a:round/>
                          <a:headEnd type="none" w="med" len="med"/>
                          <a:tailEnd type="none" w="med" len="med"/>
                        </a:lnL>
                        <a:lnR w="12700" cap="flat" cmpd="sng" algn="ctr">
                          <a:solidFill>
                            <a:srgbClr val="D92A6E"/>
                          </a:solidFill>
                          <a:prstDash val="solid"/>
                          <a:round/>
                          <a:headEnd type="none" w="med" len="med"/>
                          <a:tailEnd type="none" w="med" len="med"/>
                        </a:lnR>
                        <a:lnT w="12700" cap="flat" cmpd="sng" algn="ctr">
                          <a:solidFill>
                            <a:srgbClr val="D92A6E"/>
                          </a:solidFill>
                          <a:prstDash val="solid"/>
                          <a:round/>
                          <a:headEnd type="none" w="med" len="med"/>
                          <a:tailEnd type="none" w="med" len="med"/>
                        </a:lnT>
                        <a:lnB w="12700" cap="flat" cmpd="sng" algn="ctr">
                          <a:noFill/>
                          <a:prstDash val="solid"/>
                          <a:round/>
                          <a:headEnd type="none" w="med" len="med"/>
                          <a:tailEnd type="none" w="med" len="med"/>
                        </a:lnB>
                        <a:blipFill>
                          <a:blip r:embed="rId4"/>
                          <a:stretch>
                            <a:fillRect l="-32976" t="-2174" r="-195" b="-115217"/>
                          </a:stretch>
                        </a:blipFill>
                      </a:tcPr>
                    </a:tc>
                    <a:extLst>
                      <a:ext uri="{0D108BD9-81ED-4DB2-BD59-A6C34878D82A}">
                        <a16:rowId xmlns:a16="http://schemas.microsoft.com/office/drawing/2014/main" val="1240963278"/>
                      </a:ext>
                    </a:extLst>
                  </a:tr>
                  <a:tr h="279591">
                    <a:tc vMerge="1">
                      <a:txBody>
                        <a:bodyPr/>
                        <a:lstStyle/>
                        <a:p>
                          <a:pPr latinLnBrk="1"/>
                          <a:endParaRPr lang="ko-KR" altLang="en-US" sz="1100" b="0" dirty="0">
                            <a:solidFill>
                              <a:schemeClr val="tx1"/>
                            </a:solidFill>
                          </a:endParaRPr>
                        </a:p>
                      </a:txBody>
                      <a:tcPr>
                        <a:lnL w="12700" cap="flat" cmpd="sng" algn="ctr">
                          <a:solidFill>
                            <a:srgbClr val="D92A6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1100" b="0" dirty="0">
                              <a:solidFill>
                                <a:schemeClr val="tx1"/>
                              </a:solidFill>
                            </a:rPr>
                            <a:t>SI Clock Poll –Final Call</a:t>
                          </a:r>
                          <a:endParaRPr lang="ko-KR" altLang="en-US" sz="11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noFill/>
                      </a:tcPr>
                    </a:tc>
                    <a:tc>
                      <a:txBody>
                        <a:bodyPr/>
                        <a:lstStyle/>
                        <a:p>
                          <a:endParaRPr lang="ko-KR"/>
                        </a:p>
                      </a:txBody>
                      <a:tcPr>
                        <a:lnL w="12700" cap="flat" cmpd="sng" algn="ctr">
                          <a:noFill/>
                          <a:prstDash val="solid"/>
                          <a:round/>
                          <a:headEnd type="none" w="med" len="med"/>
                          <a:tailEnd type="none" w="med" len="med"/>
                        </a:lnL>
                        <a:lnR w="12700" cap="flat" cmpd="sng" algn="ctr">
                          <a:solidFill>
                            <a:srgbClr val="D92A6E"/>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92A6E"/>
                          </a:solidFill>
                          <a:prstDash val="solid"/>
                          <a:round/>
                          <a:headEnd type="none" w="med" len="med"/>
                          <a:tailEnd type="none" w="med" len="med"/>
                        </a:lnB>
                        <a:blipFill>
                          <a:blip r:embed="rId4"/>
                          <a:stretch>
                            <a:fillRect l="-32976" t="-102174" r="-195" b="-15217"/>
                          </a:stretch>
                        </a:blipFill>
                      </a:tcPr>
                    </a:tc>
                    <a:extLst>
                      <a:ext uri="{0D108BD9-81ED-4DB2-BD59-A6C34878D82A}">
                        <a16:rowId xmlns:a16="http://schemas.microsoft.com/office/drawing/2014/main" val="3986010339"/>
                      </a:ext>
                    </a:extLst>
                  </a:tr>
                </a:tbl>
              </a:graphicData>
            </a:graphic>
          </p:graphicFrame>
        </mc:Fallback>
      </mc:AlternateContent>
      <p:sp>
        <p:nvSpPr>
          <p:cNvPr id="14" name="TextBox 13">
            <a:extLst>
              <a:ext uri="{FF2B5EF4-FFF2-40B4-BE49-F238E27FC236}">
                <a16:creationId xmlns:a16="http://schemas.microsoft.com/office/drawing/2014/main" xmlns="" id="{057FCAD0-DB8E-4D96-899B-4FD1C07C886A}"/>
              </a:ext>
            </a:extLst>
          </p:cNvPr>
          <p:cNvSpPr txBox="1"/>
          <p:nvPr/>
        </p:nvSpPr>
        <p:spPr>
          <a:xfrm>
            <a:off x="444842" y="1649136"/>
            <a:ext cx="2004835" cy="461665"/>
          </a:xfrm>
          <a:prstGeom prst="rect">
            <a:avLst/>
          </a:prstGeom>
          <a:solidFill>
            <a:schemeClr val="bg1"/>
          </a:solidFill>
        </p:spPr>
        <p:txBody>
          <a:bodyPr wrap="square" rtlCol="0">
            <a:spAutoFit/>
          </a:bodyPr>
          <a:lstStyle/>
          <a:p>
            <a:pPr marL="171450" lvl="0" indent="-171450" defTabSz="914400" eaLnBrk="0" fontAlgn="base" latinLnBrk="0" hangingPunct="0">
              <a:spcBef>
                <a:spcPct val="0"/>
              </a:spcBef>
              <a:spcAft>
                <a:spcPct val="0"/>
              </a:spcAft>
              <a:buClr>
                <a:srgbClr val="893DF9"/>
              </a:buClr>
              <a:buFont typeface="Wingdings" panose="05000000000000000000" pitchFamily="2" charset="2"/>
              <a:buChar char="§"/>
            </a:pPr>
            <a:r>
              <a:rPr lang="en-US" altLang="ko-KR" sz="1200" b="1" dirty="0">
                <a:latin typeface="굴림" panose="020B0600000101010101" pitchFamily="50" charset="-127"/>
                <a:ea typeface="굴림" panose="020B0600000101010101" pitchFamily="50" charset="-127"/>
              </a:rPr>
              <a:t>normalizer()</a:t>
            </a:r>
            <a:r>
              <a:rPr lang="ko-KR" altLang="en-US" sz="1200" b="1" dirty="0">
                <a:latin typeface="굴림" panose="020B0600000101010101" pitchFamily="50" charset="-127"/>
                <a:ea typeface="굴림" panose="020B0600000101010101" pitchFamily="50" charset="-127"/>
              </a:rPr>
              <a:t>를 이용하여 </a:t>
            </a:r>
            <a:r>
              <a:rPr lang="en-US" altLang="ko-KR" sz="1200" b="1" dirty="0">
                <a:latin typeface="굴림" panose="020B0600000101010101" pitchFamily="50" charset="-127"/>
                <a:ea typeface="굴림" panose="020B0600000101010101" pitchFamily="50" charset="-127"/>
              </a:rPr>
              <a:t>0~1</a:t>
            </a:r>
            <a:r>
              <a:rPr lang="ko-KR" altLang="en-US" sz="1200" b="1" dirty="0">
                <a:latin typeface="굴림" panose="020B0600000101010101" pitchFamily="50" charset="-127"/>
                <a:ea typeface="굴림" panose="020B0600000101010101" pitchFamily="50" charset="-127"/>
              </a:rPr>
              <a:t>사이로 변환함</a:t>
            </a:r>
            <a:r>
              <a:rPr lang="en-US" altLang="ko-KR" sz="1200" b="1" dirty="0">
                <a:latin typeface="굴림" panose="020B0600000101010101" pitchFamily="50" charset="-127"/>
                <a:ea typeface="굴림" panose="020B0600000101010101" pitchFamily="50" charset="-127"/>
              </a:rPr>
              <a:t>.</a:t>
            </a:r>
          </a:p>
        </p:txBody>
      </p:sp>
    </p:spTree>
    <p:extLst>
      <p:ext uri="{BB962C8B-B14F-4D97-AF65-F5344CB8AC3E}">
        <p14:creationId xmlns:p14="http://schemas.microsoft.com/office/powerpoint/2010/main" val="365055994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4D32EA6-6DB3-46E9-9D09-34328E4E94B7}"/>
              </a:ext>
            </a:extLst>
          </p:cNvPr>
          <p:cNvSpPr txBox="1"/>
          <p:nvPr/>
        </p:nvSpPr>
        <p:spPr>
          <a:xfrm>
            <a:off x="261878" y="2782177"/>
            <a:ext cx="2004835" cy="1015663"/>
          </a:xfrm>
          <a:prstGeom prst="rect">
            <a:avLst/>
          </a:prstGeom>
          <a:solidFill>
            <a:schemeClr val="bg1"/>
          </a:solidFill>
        </p:spPr>
        <p:txBody>
          <a:bodyPr wrap="square" rtlCol="0">
            <a:spAutoFit/>
          </a:bodyPr>
          <a:lstStyle/>
          <a:p>
            <a:pPr marL="171450" lvl="0" indent="-171450" defTabSz="914400" eaLnBrk="0" fontAlgn="base" latinLnBrk="0" hangingPunct="0">
              <a:spcBef>
                <a:spcPct val="0"/>
              </a:spcBef>
              <a:spcAft>
                <a:spcPct val="0"/>
              </a:spcAft>
              <a:buClr>
                <a:srgbClr val="893DF9"/>
              </a:buClr>
              <a:buFont typeface="Wingdings" panose="05000000000000000000" pitchFamily="2" charset="2"/>
              <a:buChar char="§"/>
            </a:pPr>
            <a:r>
              <a:rPr lang="en-US" altLang="ko-KR" sz="1200" b="1" dirty="0">
                <a:latin typeface="굴림" panose="020B0600000101010101" pitchFamily="50" charset="-127"/>
                <a:ea typeface="굴림" panose="020B0600000101010101" pitchFamily="50" charset="-127"/>
              </a:rPr>
              <a:t>Normalizer()</a:t>
            </a:r>
            <a:r>
              <a:rPr lang="ko-KR" altLang="en-US" sz="1200" b="1" dirty="0">
                <a:latin typeface="굴림" panose="020B0600000101010101" pitchFamily="50" charset="-127"/>
                <a:ea typeface="굴림" panose="020B0600000101010101" pitchFamily="50" charset="-127"/>
              </a:rPr>
              <a:t>를 이용하여 </a:t>
            </a:r>
            <a:r>
              <a:rPr lang="en-US" altLang="ko-KR" sz="1200" b="1" dirty="0">
                <a:latin typeface="굴림" panose="020B0600000101010101" pitchFamily="50" charset="-127"/>
                <a:ea typeface="굴림" panose="020B0600000101010101" pitchFamily="50" charset="-127"/>
              </a:rPr>
              <a:t>0~1</a:t>
            </a:r>
            <a:r>
              <a:rPr lang="ko-KR" altLang="en-US" sz="1200" b="1" dirty="0">
                <a:latin typeface="굴림" panose="020B0600000101010101" pitchFamily="50" charset="-127"/>
                <a:ea typeface="굴림" panose="020B0600000101010101" pitchFamily="50" charset="-127"/>
              </a:rPr>
              <a:t>사이로 변환함</a:t>
            </a:r>
            <a:r>
              <a:rPr lang="en-US" altLang="ko-KR" sz="1200" b="1" dirty="0">
                <a:latin typeface="굴림" panose="020B0600000101010101" pitchFamily="50" charset="-127"/>
                <a:ea typeface="굴림" panose="020B0600000101010101" pitchFamily="50" charset="-127"/>
              </a:rPr>
              <a:t>.</a:t>
            </a:r>
            <a:br>
              <a:rPr lang="en-US" altLang="ko-KR" sz="1200" b="1" dirty="0">
                <a:latin typeface="굴림" panose="020B0600000101010101" pitchFamily="50" charset="-127"/>
                <a:ea typeface="굴림" panose="020B0600000101010101" pitchFamily="50" charset="-127"/>
              </a:rPr>
            </a:br>
            <a:endParaRPr lang="en-US" altLang="ko-KR" sz="1200" b="1" dirty="0">
              <a:latin typeface="굴림" panose="020B0600000101010101" pitchFamily="50" charset="-127"/>
              <a:ea typeface="굴림" panose="020B0600000101010101" pitchFamily="50" charset="-127"/>
            </a:endParaRPr>
          </a:p>
          <a:p>
            <a:pPr marL="171450" lvl="0" indent="-171450" defTabSz="914400" eaLnBrk="0" fontAlgn="base" latinLnBrk="0" hangingPunct="0">
              <a:spcBef>
                <a:spcPct val="0"/>
              </a:spcBef>
              <a:spcAft>
                <a:spcPct val="0"/>
              </a:spcAft>
              <a:buClr>
                <a:srgbClr val="893DF9"/>
              </a:buClr>
              <a:buFont typeface="Wingdings" panose="05000000000000000000" pitchFamily="2" charset="2"/>
              <a:buChar char="§"/>
            </a:pPr>
            <a:r>
              <a:rPr lang="ko-KR" altLang="en-US" sz="1200" b="1" dirty="0">
                <a:latin typeface="굴림" panose="020B0600000101010101" pitchFamily="50" charset="-127"/>
                <a:ea typeface="굴림" panose="020B0600000101010101" pitchFamily="50" charset="-127"/>
              </a:rPr>
              <a:t>행 </a:t>
            </a:r>
            <a:r>
              <a:rPr lang="en-US" altLang="ko-KR" sz="1200" b="1" dirty="0">
                <a:latin typeface="굴림" panose="020B0600000101010101" pitchFamily="50" charset="-127"/>
                <a:ea typeface="굴림" panose="020B0600000101010101" pitchFamily="50" charset="-127"/>
              </a:rPr>
              <a:t>: </a:t>
            </a:r>
            <a:r>
              <a:rPr lang="ko-KR" altLang="en-US" sz="1200" b="1" dirty="0">
                <a:latin typeface="굴림" panose="020B0600000101010101" pitchFamily="50" charset="-127"/>
                <a:ea typeface="굴림" panose="020B0600000101010101" pitchFamily="50" charset="-127"/>
              </a:rPr>
              <a:t>문서의 제목</a:t>
            </a:r>
            <a:r>
              <a:rPr lang="en-US" altLang="ko-KR" sz="1200" b="1" dirty="0">
                <a:latin typeface="굴림" panose="020B0600000101010101" pitchFamily="50" charset="-127"/>
                <a:ea typeface="굴림" panose="020B0600000101010101" pitchFamily="50" charset="-127"/>
              </a:rPr>
              <a:t/>
            </a:r>
            <a:br>
              <a:rPr lang="en-US" altLang="ko-KR" sz="1200" b="1" dirty="0">
                <a:latin typeface="굴림" panose="020B0600000101010101" pitchFamily="50" charset="-127"/>
                <a:ea typeface="굴림" panose="020B0600000101010101" pitchFamily="50" charset="-127"/>
              </a:rPr>
            </a:br>
            <a:r>
              <a:rPr lang="ko-KR" altLang="en-US" sz="1200" b="1" dirty="0">
                <a:latin typeface="굴림" panose="020B0600000101010101" pitchFamily="50" charset="-127"/>
                <a:ea typeface="굴림" panose="020B0600000101010101" pitchFamily="50" charset="-127"/>
              </a:rPr>
              <a:t>열 </a:t>
            </a:r>
            <a:r>
              <a:rPr lang="en-US" altLang="ko-KR" sz="1200" b="1" dirty="0">
                <a:latin typeface="굴림" panose="020B0600000101010101" pitchFamily="50" charset="-127"/>
                <a:ea typeface="굴림" panose="020B0600000101010101" pitchFamily="50" charset="-127"/>
              </a:rPr>
              <a:t>: </a:t>
            </a:r>
            <a:r>
              <a:rPr lang="ko-KR" altLang="en-US" sz="1200" b="1" dirty="0">
                <a:latin typeface="굴림" panose="020B0600000101010101" pitchFamily="50" charset="-127"/>
                <a:ea typeface="굴림" panose="020B0600000101010101" pitchFamily="50" charset="-127"/>
              </a:rPr>
              <a:t>문서의 특징</a:t>
            </a:r>
            <a:endParaRPr lang="ko-KR" altLang="en-US" sz="853" dirty="0"/>
          </a:p>
        </p:txBody>
      </p:sp>
      <p:graphicFrame>
        <p:nvGraphicFramePr>
          <p:cNvPr id="8" name="표 7">
            <a:extLst>
              <a:ext uri="{FF2B5EF4-FFF2-40B4-BE49-F238E27FC236}">
                <a16:creationId xmlns:a16="http://schemas.microsoft.com/office/drawing/2014/main" xmlns="" id="{0AE2E5A9-0EBD-42A9-8728-DF1A58DCDB15}"/>
              </a:ext>
            </a:extLst>
          </p:cNvPr>
          <p:cNvGraphicFramePr>
            <a:graphicFrameLocks noGrp="1"/>
          </p:cNvGraphicFramePr>
          <p:nvPr>
            <p:extLst>
              <p:ext uri="{D42A27DB-BD31-4B8C-83A1-F6EECF244321}">
                <p14:modId xmlns:p14="http://schemas.microsoft.com/office/powerpoint/2010/main" val="635989798"/>
              </p:ext>
            </p:extLst>
          </p:nvPr>
        </p:nvGraphicFramePr>
        <p:xfrm>
          <a:off x="2622643" y="30897"/>
          <a:ext cx="6173108" cy="1871289"/>
        </p:xfrm>
        <a:graphic>
          <a:graphicData uri="http://schemas.openxmlformats.org/drawingml/2006/table">
            <a:tbl>
              <a:tblPr firstRow="1" bandRow="1">
                <a:tableStyleId>{5C22544A-7EE6-4342-B048-85BDC9FD1C3A}</a:tableStyleId>
              </a:tblPr>
              <a:tblGrid>
                <a:gridCol w="430326">
                  <a:extLst>
                    <a:ext uri="{9D8B030D-6E8A-4147-A177-3AD203B41FA5}">
                      <a16:colId xmlns:a16="http://schemas.microsoft.com/office/drawing/2014/main" xmlns="" val="20001"/>
                    </a:ext>
                  </a:extLst>
                </a:gridCol>
                <a:gridCol w="5742782">
                  <a:extLst>
                    <a:ext uri="{9D8B030D-6E8A-4147-A177-3AD203B41FA5}">
                      <a16:colId xmlns:a16="http://schemas.microsoft.com/office/drawing/2014/main" xmlns="" val="3219835884"/>
                    </a:ext>
                  </a:extLst>
                </a:gridCol>
              </a:tblGrid>
              <a:tr h="16030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61079">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from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sklearn.preprocessing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import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Normalizer</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normalizer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Normalizer</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norm_features</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normalizer.</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fit_transform</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(features)</a:t>
                      </a:r>
                      <a:endPar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df_features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pd.</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DataFrame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(norm_features,</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index</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df.index.</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tolist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16030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r h="316809">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89182400"/>
                  </a:ext>
                </a:extLst>
              </a:tr>
              <a:tr h="480925">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36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36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643" y="966542"/>
            <a:ext cx="6173108" cy="3855190"/>
          </a:xfrm>
          <a:prstGeom prst="rect">
            <a:avLst/>
          </a:prstGeom>
          <a:ln>
            <a:solidFill>
              <a:srgbClr val="D92A6E"/>
            </a:solidFill>
          </a:ln>
        </p:spPr>
      </p:pic>
      <p:sp>
        <p:nvSpPr>
          <p:cNvPr id="9" name="직사각형 8"/>
          <p:cNvSpPr/>
          <p:nvPr/>
        </p:nvSpPr>
        <p:spPr>
          <a:xfrm>
            <a:off x="261878" y="475551"/>
            <a:ext cx="1906291" cy="400110"/>
          </a:xfrm>
          <a:prstGeom prst="rect">
            <a:avLst/>
          </a:prstGeom>
        </p:spPr>
        <p:txBody>
          <a:bodyPr wrap="none">
            <a:spAutoFit/>
          </a:bodyPr>
          <a:lstStyle/>
          <a:p>
            <a:pPr lvl="0" defTabSz="914400" eaLnBrk="0" fontAlgn="base" latinLnBrk="0" hangingPunct="0">
              <a:spcBef>
                <a:spcPct val="0"/>
              </a:spcBef>
              <a:spcAft>
                <a:spcPct val="0"/>
              </a:spcAft>
              <a:defRPr/>
            </a:pPr>
            <a:r>
              <a:rPr lang="en-US" altLang="ko-KR" sz="2000" b="1" dirty="0">
                <a:solidFill>
                  <a:srgbClr val="D92A6E"/>
                </a:solidFill>
                <a:latin typeface="굴림" panose="020B0600000101010101" pitchFamily="50" charset="-127"/>
                <a:ea typeface="굴림" panose="020B0600000101010101" pitchFamily="50" charset="-127"/>
              </a:rPr>
              <a:t>Feature </a:t>
            </a:r>
            <a:r>
              <a:rPr lang="ko-KR" altLang="en-US" sz="2000" b="1" dirty="0">
                <a:solidFill>
                  <a:srgbClr val="D92A6E"/>
                </a:solidFill>
                <a:latin typeface="굴림" panose="020B0600000101010101" pitchFamily="50" charset="-127"/>
                <a:ea typeface="굴림" panose="020B0600000101010101" pitchFamily="50" charset="-127"/>
              </a:rPr>
              <a:t>정규화</a:t>
            </a:r>
            <a:endParaRPr lang="ko-KR" altLang="ko-KR" sz="2000" b="1" dirty="0">
              <a:solidFill>
                <a:srgbClr val="D92A6E"/>
              </a:solidFill>
              <a:latin typeface="굴림" panose="020B0600000101010101" pitchFamily="50" charset="-127"/>
              <a:ea typeface="굴림" panose="020B0600000101010101" pitchFamily="50" charset="-127"/>
            </a:endParaRPr>
          </a:p>
        </p:txBody>
      </p:sp>
      <p:cxnSp>
        <p:nvCxnSpPr>
          <p:cNvPr id="7" name="직선 연결선 6">
            <a:extLst>
              <a:ext uri="{FF2B5EF4-FFF2-40B4-BE49-F238E27FC236}">
                <a16:creationId xmlns:a16="http://schemas.microsoft.com/office/drawing/2014/main" xmlns="" id="{A9B50107-8675-42E8-B915-93731A3BC3A0}"/>
              </a:ext>
            </a:extLst>
          </p:cNvPr>
          <p:cNvCxnSpPr>
            <a:cxnSpLocks/>
          </p:cNvCxnSpPr>
          <p:nvPr/>
        </p:nvCxnSpPr>
        <p:spPr>
          <a:xfrm>
            <a:off x="2334670" y="96006"/>
            <a:ext cx="0" cy="4902301"/>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5759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xmlns="" id="{DFFDA190-E480-4125-A1E8-AAE72E31C9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3772" y="1159519"/>
            <a:ext cx="2289818" cy="161525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79DF6593-3311-405E-B2DF-B79599873D1C}"/>
                  </a:ext>
                </a:extLst>
              </p:cNvPr>
              <p:cNvSpPr txBox="1"/>
              <p:nvPr/>
            </p:nvSpPr>
            <p:spPr>
              <a:xfrm>
                <a:off x="1375685" y="3315068"/>
                <a:ext cx="6797424" cy="963469"/>
              </a:xfrm>
              <a:prstGeom prst="rect">
                <a:avLst/>
              </a:prstGeom>
              <a:noFill/>
              <a:ln>
                <a:solidFill>
                  <a:srgbClr val="FCD2DF"/>
                </a:solidFill>
              </a:ln>
            </p:spPr>
            <p:txBody>
              <a:bodyPr wrap="square" rtlCol="0">
                <a:spAutoFit/>
              </a:bodyPr>
              <a:lstStyle/>
              <a:p>
                <a:pPr marL="285750" indent="-285750" fontAlgn="base">
                  <a:lnSpc>
                    <a:spcPct val="130000"/>
                  </a:lnSpc>
                  <a:buClr>
                    <a:srgbClr val="6600FF"/>
                  </a:buClr>
                  <a:buFont typeface="Wingdings" panose="05000000000000000000" pitchFamily="2" charset="2"/>
                  <a:buChar char="§"/>
                </a:pPr>
                <a:r>
                  <a:rPr lang="ko-KR" altLang="en-US" sz="1100" dirty="0">
                    <a:solidFill>
                      <a:srgbClr val="D92A6E"/>
                    </a:solidFill>
                  </a:rPr>
                  <a:t>코사인 유사도  </a:t>
                </a:r>
                <a:r>
                  <a:rPr lang="en-US" altLang="ko-KR" sz="1100" dirty="0"/>
                  <a:t>:  </a:t>
                </a:r>
                <a:r>
                  <a:rPr lang="ko-KR" altLang="en-US" sz="1100" dirty="0"/>
                  <a:t>벡터</a:t>
                </a:r>
                <a:r>
                  <a:rPr lang="en-US" altLang="ko-KR" sz="1100" dirty="0"/>
                  <a:t>(</a:t>
                </a:r>
                <a:r>
                  <a:rPr lang="ko-KR" altLang="en-US" sz="1100" dirty="0"/>
                  <a:t>문서</a:t>
                </a:r>
                <a:r>
                  <a:rPr lang="en-US" altLang="ko-KR" sz="1100" dirty="0"/>
                  <a:t>)</a:t>
                </a:r>
                <a:r>
                  <a:rPr lang="ko-KR" altLang="en-US" sz="1100" dirty="0"/>
                  <a:t>의 유사성을 측정할 때 </a:t>
                </a:r>
                <a:r>
                  <a:rPr lang="ko-KR" altLang="en-US" sz="1100" dirty="0">
                    <a:solidFill>
                      <a:srgbClr val="D92A6E"/>
                    </a:solidFill>
                  </a:rPr>
                  <a:t>방향</a:t>
                </a:r>
                <a:r>
                  <a:rPr lang="en-US" altLang="ko-KR" sz="1100" dirty="0">
                    <a:solidFill>
                      <a:srgbClr val="D92A6E"/>
                    </a:solidFill>
                  </a:rPr>
                  <a:t>(</a:t>
                </a:r>
                <a:r>
                  <a:rPr lang="ko-KR" altLang="en-US" sz="1100" dirty="0">
                    <a:solidFill>
                      <a:srgbClr val="D92A6E"/>
                    </a:solidFill>
                  </a:rPr>
                  <a:t>각도</a:t>
                </a:r>
                <a:r>
                  <a:rPr lang="en-US" altLang="ko-KR" sz="1100" dirty="0">
                    <a:solidFill>
                      <a:srgbClr val="D92A6E"/>
                    </a:solidFill>
                  </a:rPr>
                  <a:t>)</a:t>
                </a:r>
                <a:r>
                  <a:rPr lang="ko-KR" altLang="en-US" sz="1100" dirty="0">
                    <a:solidFill>
                      <a:srgbClr val="D92A6E"/>
                    </a:solidFill>
                  </a:rPr>
                  <a:t>이 얼마나 유사한지를 비교</a:t>
                </a:r>
                <a:r>
                  <a:rPr lang="en-US" altLang="ko-KR" sz="1100" dirty="0"/>
                  <a:t> </a:t>
                </a:r>
                <a:endParaRPr lang="ko-KR" altLang="en-US" sz="1100" dirty="0"/>
              </a:p>
              <a:p>
                <a:pPr marL="285750" indent="-285750" fontAlgn="base">
                  <a:lnSpc>
                    <a:spcPct val="130000"/>
                  </a:lnSpc>
                  <a:buClr>
                    <a:srgbClr val="6600FF"/>
                  </a:buClr>
                  <a:buFont typeface="Wingdings" panose="05000000000000000000" pitchFamily="2" charset="2"/>
                  <a:buChar char="§"/>
                </a:pPr>
                <a:r>
                  <a:rPr lang="ko-KR" altLang="en-US" sz="1100" dirty="0"/>
                  <a:t>두 벡터의 방향성이 비슷하면 코사인 유사도는 </a:t>
                </a:r>
                <a:r>
                  <a:rPr lang="en-US" altLang="ko-KR" sz="1100" dirty="0"/>
                  <a:t>1</a:t>
                </a:r>
                <a:r>
                  <a:rPr lang="ko-KR" altLang="en-US" sz="1100" dirty="0"/>
                  <a:t>에 가깝고</a:t>
                </a:r>
                <a:r>
                  <a:rPr lang="en-US" altLang="ko-KR" sz="1100" dirty="0"/>
                  <a:t>(cos(</a:t>
                </a:r>
                <a14:m>
                  <m:oMath xmlns:m="http://schemas.openxmlformats.org/officeDocument/2006/math">
                    <m:sSup>
                      <m:sSupPr>
                        <m:ctrlPr>
                          <a:rPr lang="en-US" altLang="ko-KR" sz="1100" i="1" smtClean="0">
                            <a:latin typeface="Cambria Math" panose="02040503050406030204" pitchFamily="18" charset="0"/>
                          </a:rPr>
                        </m:ctrlPr>
                      </m:sSupPr>
                      <m:e>
                        <m:r>
                          <a:rPr lang="en-US" altLang="ko-KR" sz="1100" b="0" i="1" smtClean="0">
                            <a:latin typeface="Cambria Math" panose="02040503050406030204" pitchFamily="18" charset="0"/>
                          </a:rPr>
                          <m:t>0</m:t>
                        </m:r>
                      </m:e>
                      <m:sup>
                        <m:r>
                          <a:rPr lang="en-US" altLang="ko-KR" sz="1100" i="1" smtClean="0">
                            <a:latin typeface="Cambria Math" panose="02040503050406030204" pitchFamily="18" charset="0"/>
                            <a:ea typeface="Cambria Math" panose="02040503050406030204" pitchFamily="18" charset="0"/>
                          </a:rPr>
                          <m:t>°</m:t>
                        </m:r>
                      </m:sup>
                    </m:sSup>
                  </m:oMath>
                </a14:m>
                <a:r>
                  <a:rPr lang="en-US" altLang="ko-KR" sz="1100" dirty="0"/>
                  <a:t>)=1), </a:t>
                </a:r>
                <a:r>
                  <a:rPr lang="ko-KR" altLang="en-US" sz="1100" dirty="0"/>
                  <a:t>두 벡터의 방향성이 다르면 코사인 유사도는 </a:t>
                </a:r>
                <a:r>
                  <a:rPr lang="en-US" altLang="ko-KR" sz="1100" dirty="0"/>
                  <a:t>-1</a:t>
                </a:r>
                <a:r>
                  <a:rPr lang="ko-KR" altLang="en-US" sz="1100" dirty="0"/>
                  <a:t>에 가까워진다</a:t>
                </a:r>
                <a:r>
                  <a:rPr lang="en-US" altLang="ko-KR" sz="1100" dirty="0"/>
                  <a:t>(cos(</a:t>
                </a:r>
                <a14:m>
                  <m:oMath xmlns:m="http://schemas.openxmlformats.org/officeDocument/2006/math">
                    <m:sSup>
                      <m:sSupPr>
                        <m:ctrlPr>
                          <a:rPr lang="en-US" altLang="ko-KR" sz="1100" i="1" smtClean="0">
                            <a:latin typeface="Cambria Math" panose="02040503050406030204" pitchFamily="18" charset="0"/>
                          </a:rPr>
                        </m:ctrlPr>
                      </m:sSupPr>
                      <m:e>
                        <m:r>
                          <a:rPr lang="en-US" altLang="ko-KR" sz="1100" b="0" i="1" smtClean="0">
                            <a:latin typeface="Cambria Math" panose="02040503050406030204" pitchFamily="18" charset="0"/>
                          </a:rPr>
                          <m:t>180</m:t>
                        </m:r>
                      </m:e>
                      <m:sup>
                        <m:r>
                          <a:rPr lang="en-US" altLang="ko-KR" sz="1100" i="1" smtClean="0">
                            <a:latin typeface="Cambria Math" panose="02040503050406030204" pitchFamily="18" charset="0"/>
                            <a:ea typeface="Cambria Math" panose="02040503050406030204" pitchFamily="18" charset="0"/>
                          </a:rPr>
                          <m:t>°</m:t>
                        </m:r>
                      </m:sup>
                    </m:sSup>
                  </m:oMath>
                </a14:m>
                <a:r>
                  <a:rPr lang="en-US" altLang="ko-KR" sz="1100" dirty="0"/>
                  <a:t>)=-1) </a:t>
                </a:r>
              </a:p>
              <a:p>
                <a:pPr marL="285750" indent="-285750" fontAlgn="base">
                  <a:lnSpc>
                    <a:spcPct val="130000"/>
                  </a:lnSpc>
                  <a:buClr>
                    <a:srgbClr val="6600FF"/>
                  </a:buClr>
                  <a:buFont typeface="Wingdings" panose="05000000000000000000" pitchFamily="2" charset="2"/>
                  <a:buChar char="§"/>
                </a:pPr>
                <a:r>
                  <a:rPr lang="ko-KR" altLang="en-US" sz="1100" dirty="0">
                    <a:solidFill>
                      <a:srgbClr val="D92A6E"/>
                    </a:solidFill>
                  </a:rPr>
                  <a:t>길이를 </a:t>
                </a:r>
                <a:r>
                  <a:rPr lang="en-US" altLang="ko-KR" sz="1100" dirty="0">
                    <a:solidFill>
                      <a:srgbClr val="D92A6E"/>
                    </a:solidFill>
                  </a:rPr>
                  <a:t>1</a:t>
                </a:r>
                <a:r>
                  <a:rPr lang="ko-KR" altLang="en-US" sz="1100" dirty="0">
                    <a:solidFill>
                      <a:srgbClr val="D92A6E"/>
                    </a:solidFill>
                  </a:rPr>
                  <a:t>로 </a:t>
                </a:r>
                <a:r>
                  <a:rPr lang="ko-KR" altLang="en-US" sz="1100" dirty="0" err="1">
                    <a:solidFill>
                      <a:srgbClr val="D92A6E"/>
                    </a:solidFill>
                  </a:rPr>
                  <a:t>정규화한</a:t>
                </a:r>
                <a:r>
                  <a:rPr lang="ko-KR" altLang="en-US" sz="1100" dirty="0">
                    <a:solidFill>
                      <a:srgbClr val="D92A6E"/>
                    </a:solidFill>
                  </a:rPr>
                  <a:t> 벡터 간의 내적은 그 자체로 코사인 유사도가 됨</a:t>
                </a:r>
                <a:r>
                  <a:rPr lang="en-US" altLang="ko-KR" sz="1100" dirty="0">
                    <a:solidFill>
                      <a:srgbClr val="D92A6E"/>
                    </a:solidFill>
                  </a:rPr>
                  <a:t>.</a:t>
                </a:r>
                <a:endParaRPr lang="ko-KR" altLang="en-US" dirty="0">
                  <a:solidFill>
                    <a:srgbClr val="D92A6E"/>
                  </a:solidFill>
                </a:endParaRPr>
              </a:p>
            </p:txBody>
          </p:sp>
        </mc:Choice>
        <mc:Fallback xmlns="">
          <p:sp>
            <p:nvSpPr>
              <p:cNvPr id="9" name="TextBox 8">
                <a:extLst>
                  <a:ext uri="{FF2B5EF4-FFF2-40B4-BE49-F238E27FC236}">
                    <a16:creationId xmlns:a16="http://schemas.microsoft.com/office/drawing/2014/main" id="{79DF6593-3311-405E-B2DF-B79599873D1C}"/>
                  </a:ext>
                </a:extLst>
              </p:cNvPr>
              <p:cNvSpPr txBox="1">
                <a:spLocks noRot="1" noChangeAspect="1" noMove="1" noResize="1" noEditPoints="1" noAdjustHandles="1" noChangeArrowheads="1" noChangeShapeType="1" noTextEdit="1"/>
              </p:cNvSpPr>
              <p:nvPr/>
            </p:nvSpPr>
            <p:spPr>
              <a:xfrm>
                <a:off x="1375685" y="3315068"/>
                <a:ext cx="6797424" cy="963469"/>
              </a:xfrm>
              <a:prstGeom prst="rect">
                <a:avLst/>
              </a:prstGeom>
              <a:blipFill>
                <a:blip r:embed="rId3"/>
                <a:stretch>
                  <a:fillRect b="-3125"/>
                </a:stretch>
              </a:blipFill>
              <a:ln>
                <a:solidFill>
                  <a:srgbClr val="FCD2DF"/>
                </a:solidFill>
              </a:ln>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xmlns="" id="{7E14613D-EDCB-4E8F-A577-473B0200B2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74230"/>
            <a:ext cx="3504629" cy="1600539"/>
          </a:xfrm>
          <a:prstGeom prst="rect">
            <a:avLst/>
          </a:prstGeom>
          <a:ln>
            <a:solidFill>
              <a:schemeClr val="bg1"/>
            </a:solidFill>
          </a:ln>
        </p:spPr>
      </p:pic>
      <p:sp>
        <p:nvSpPr>
          <p:cNvPr id="12" name="TextBox 11">
            <a:extLst>
              <a:ext uri="{FF2B5EF4-FFF2-40B4-BE49-F238E27FC236}">
                <a16:creationId xmlns:a16="http://schemas.microsoft.com/office/drawing/2014/main" xmlns="" id="{89C1C771-5689-42BD-94DC-D026F1DD6460}"/>
              </a:ext>
            </a:extLst>
          </p:cNvPr>
          <p:cNvSpPr txBox="1"/>
          <p:nvPr/>
        </p:nvSpPr>
        <p:spPr>
          <a:xfrm>
            <a:off x="7616172" y="2340918"/>
            <a:ext cx="347758" cy="230832"/>
          </a:xfrm>
          <a:prstGeom prst="rect">
            <a:avLst/>
          </a:prstGeom>
          <a:noFill/>
        </p:spPr>
        <p:txBody>
          <a:bodyPr wrap="square" rtlCol="0">
            <a:spAutoFit/>
          </a:bodyPr>
          <a:lstStyle/>
          <a:p>
            <a:r>
              <a:rPr lang="en-US" altLang="ko-KR" sz="900" b="1" dirty="0">
                <a:latin typeface="돋움" panose="020B0600000101010101" pitchFamily="50" charset="-127"/>
                <a:ea typeface="돋움" panose="020B0600000101010101" pitchFamily="50" charset="-127"/>
              </a:rPr>
              <a:t>(1)</a:t>
            </a:r>
            <a:endParaRPr lang="ko-KR" altLang="en-US" sz="900" b="1" dirty="0">
              <a:latin typeface="돋움" panose="020B0600000101010101" pitchFamily="50" charset="-127"/>
              <a:ea typeface="돋움" panose="020B0600000101010101" pitchFamily="50" charset="-127"/>
            </a:endParaRPr>
          </a:p>
        </p:txBody>
      </p:sp>
      <p:sp>
        <p:nvSpPr>
          <p:cNvPr id="6" name="직사각형 5">
            <a:extLst>
              <a:ext uri="{FF2B5EF4-FFF2-40B4-BE49-F238E27FC236}">
                <a16:creationId xmlns:a16="http://schemas.microsoft.com/office/drawing/2014/main" xmlns="" id="{09627DAB-151E-4103-9183-1715CC2E2E06}"/>
              </a:ext>
            </a:extLst>
          </p:cNvPr>
          <p:cNvSpPr/>
          <p:nvPr/>
        </p:nvSpPr>
        <p:spPr>
          <a:xfrm>
            <a:off x="348375" y="327640"/>
            <a:ext cx="1778051" cy="400110"/>
          </a:xfrm>
          <a:prstGeom prst="rect">
            <a:avLst/>
          </a:prstGeom>
        </p:spPr>
        <p:txBody>
          <a:bodyPr wrap="none">
            <a:spAutoFit/>
          </a:bodyPr>
          <a:lstStyle/>
          <a:p>
            <a:pPr lvl="0" defTabSz="914400" eaLnBrk="0" fontAlgn="base" latinLnBrk="0" hangingPunct="0">
              <a:spcBef>
                <a:spcPct val="0"/>
              </a:spcBef>
              <a:spcAft>
                <a:spcPct val="0"/>
              </a:spcAft>
              <a:defRPr/>
            </a:pPr>
            <a:r>
              <a:rPr lang="ko-KR" altLang="en-US" sz="2000" b="1" dirty="0">
                <a:solidFill>
                  <a:srgbClr val="D92A6E"/>
                </a:solidFill>
                <a:latin typeface="굴림" panose="020B0600000101010101" pitchFamily="50" charset="-127"/>
                <a:ea typeface="굴림" panose="020B0600000101010101" pitchFamily="50" charset="-127"/>
              </a:rPr>
              <a:t>코사인 유사도</a:t>
            </a:r>
            <a:endParaRPr lang="ko-KR" altLang="ko-KR" sz="2000" b="1" dirty="0">
              <a:solidFill>
                <a:srgbClr val="D92A6E"/>
              </a:solidFill>
              <a:latin typeface="굴림" panose="020B0600000101010101" pitchFamily="50" charset="-127"/>
              <a:ea typeface="굴림" panose="020B0600000101010101" pitchFamily="50" charset="-127"/>
            </a:endParaRPr>
          </a:p>
        </p:txBody>
      </p:sp>
    </p:spTree>
    <p:extLst>
      <p:ext uri="{BB962C8B-B14F-4D97-AF65-F5344CB8AC3E}">
        <p14:creationId xmlns:p14="http://schemas.microsoft.com/office/powerpoint/2010/main" val="19096555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xmlns="" id="{DE0DD1EC-2A0E-45D6-ABF4-D32601E5AB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5748" y="1041399"/>
            <a:ext cx="3317604" cy="921558"/>
          </a:xfrm>
          <a:prstGeom prst="rect">
            <a:avLst/>
          </a:prstGeom>
        </p:spPr>
      </p:pic>
      <p:pic>
        <p:nvPicPr>
          <p:cNvPr id="10" name="그림 9">
            <a:extLst>
              <a:ext uri="{FF2B5EF4-FFF2-40B4-BE49-F238E27FC236}">
                <a16:creationId xmlns:a16="http://schemas.microsoft.com/office/drawing/2014/main" xmlns="" id="{12D6AD49-BDEE-409C-9DA4-87E6740B8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27" y="1063367"/>
            <a:ext cx="3530954" cy="1262247"/>
          </a:xfrm>
          <a:prstGeom prst="rect">
            <a:avLst/>
          </a:prstGeom>
          <a:ln>
            <a:solidFill>
              <a:srgbClr val="FCD2DF"/>
            </a:solidFill>
          </a:ln>
        </p:spPr>
      </p:pic>
      <p:pic>
        <p:nvPicPr>
          <p:cNvPr id="13" name="그림 12">
            <a:extLst>
              <a:ext uri="{FF2B5EF4-FFF2-40B4-BE49-F238E27FC236}">
                <a16:creationId xmlns:a16="http://schemas.microsoft.com/office/drawing/2014/main" xmlns="" id="{85E27737-3226-4297-8143-D694B18EB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427" y="3095912"/>
            <a:ext cx="3530954" cy="1417942"/>
          </a:xfrm>
          <a:prstGeom prst="rect">
            <a:avLst/>
          </a:prstGeom>
          <a:ln>
            <a:solidFill>
              <a:srgbClr val="FCD2DF"/>
            </a:solidFill>
          </a:ln>
        </p:spPr>
      </p:pic>
      <p:sp>
        <p:nvSpPr>
          <p:cNvPr id="14" name="TextBox 13">
            <a:extLst>
              <a:ext uri="{FF2B5EF4-FFF2-40B4-BE49-F238E27FC236}">
                <a16:creationId xmlns:a16="http://schemas.microsoft.com/office/drawing/2014/main" xmlns="" id="{E71349A3-77EF-401C-8B19-07F8AC1B1EAB}"/>
              </a:ext>
            </a:extLst>
          </p:cNvPr>
          <p:cNvSpPr txBox="1"/>
          <p:nvPr/>
        </p:nvSpPr>
        <p:spPr>
          <a:xfrm>
            <a:off x="352335" y="816369"/>
            <a:ext cx="3685101" cy="3901837"/>
          </a:xfrm>
          <a:prstGeom prst="rect">
            <a:avLst/>
          </a:prstGeom>
          <a:noFill/>
        </p:spPr>
        <p:txBody>
          <a:bodyPr wrap="square" rtlCol="0">
            <a:spAutoFit/>
          </a:bodyPr>
          <a:lstStyle/>
          <a:p>
            <a:r>
              <a:rPr lang="en-US" altLang="ko-KR" sz="1100" dirty="0"/>
              <a:t>1. </a:t>
            </a:r>
            <a:r>
              <a:rPr lang="ko-KR" altLang="en-US" sz="1100" dirty="0" err="1"/>
              <a:t>좌푯값의</a:t>
            </a:r>
            <a:r>
              <a:rPr lang="ko-KR" altLang="en-US" sz="1100" dirty="0"/>
              <a:t> 각 성분을 곱해서 더함</a:t>
            </a:r>
            <a:r>
              <a:rPr lang="en-US" altLang="ko-KR" sz="1100" dirty="0"/>
              <a:t>.</a:t>
            </a:r>
            <a:r>
              <a:rPr lang="ko-KR" altLang="en-US" sz="1100" dirty="0"/>
              <a:t> </a:t>
            </a:r>
            <a:endParaRPr lang="en-US" altLang="ko-KR" sz="1100" dirty="0"/>
          </a:p>
          <a:p>
            <a:r>
              <a:rPr lang="en-US" altLang="ko-KR" dirty="0"/>
              <a:t/>
            </a:r>
            <a:br>
              <a:rPr lang="en-US" altLang="ko-KR" dirty="0"/>
            </a:b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sz="2000" dirty="0"/>
          </a:p>
          <a:p>
            <a:r>
              <a:rPr lang="en-US" altLang="ko-KR" sz="1100" dirty="0"/>
              <a:t>2. </a:t>
            </a:r>
            <a:r>
              <a:rPr lang="ko-KR" altLang="en-US" sz="1100" dirty="0"/>
              <a:t>벡터의 크기를 곱함</a:t>
            </a:r>
            <a:r>
              <a:rPr lang="en-US" altLang="ko-KR" sz="1100" dirty="0"/>
              <a:t>.</a:t>
            </a:r>
          </a:p>
          <a:p>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endParaRPr lang="ko-KR" altLang="en-US" dirty="0"/>
          </a:p>
        </p:txBody>
      </p:sp>
      <p:sp>
        <p:nvSpPr>
          <p:cNvPr id="15" name="TextBox 14">
            <a:extLst>
              <a:ext uri="{FF2B5EF4-FFF2-40B4-BE49-F238E27FC236}">
                <a16:creationId xmlns:a16="http://schemas.microsoft.com/office/drawing/2014/main" xmlns="" id="{EB9CCFC2-FF61-49D0-B1E6-356C13586BDE}"/>
              </a:ext>
            </a:extLst>
          </p:cNvPr>
          <p:cNvSpPr txBox="1"/>
          <p:nvPr/>
        </p:nvSpPr>
        <p:spPr>
          <a:xfrm>
            <a:off x="469427" y="279022"/>
            <a:ext cx="3423844" cy="286873"/>
          </a:xfrm>
          <a:prstGeom prst="rect">
            <a:avLst/>
          </a:prstGeom>
          <a:noFill/>
        </p:spPr>
        <p:txBody>
          <a:bodyPr wrap="square" rtlCol="0">
            <a:spAutoFit/>
          </a:bodyPr>
          <a:lstStyle/>
          <a:p>
            <a:r>
              <a:rPr lang="ko-KR" altLang="en-US" dirty="0">
                <a:solidFill>
                  <a:srgbClr val="D92A6E"/>
                </a:solidFill>
              </a:rPr>
              <a:t>벡터의 내적</a:t>
            </a:r>
          </a:p>
        </p:txBody>
      </p:sp>
      <p:sp>
        <p:nvSpPr>
          <p:cNvPr id="17" name="직사각형 16">
            <a:extLst>
              <a:ext uri="{FF2B5EF4-FFF2-40B4-BE49-F238E27FC236}">
                <a16:creationId xmlns:a16="http://schemas.microsoft.com/office/drawing/2014/main" xmlns="" id="{CD8C05B2-2E60-4164-9344-FA8A8F0D67EC}"/>
              </a:ext>
            </a:extLst>
          </p:cNvPr>
          <p:cNvSpPr/>
          <p:nvPr/>
        </p:nvSpPr>
        <p:spPr>
          <a:xfrm>
            <a:off x="2319863" y="3176233"/>
            <a:ext cx="166198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8DD6F93F-16E6-4CF3-9297-18F544965E63}"/>
                  </a:ext>
                </a:extLst>
              </p:cNvPr>
              <p:cNvSpPr txBox="1"/>
              <p:nvPr/>
            </p:nvSpPr>
            <p:spPr>
              <a:xfrm>
                <a:off x="2333756" y="3287681"/>
                <a:ext cx="1661985" cy="869212"/>
              </a:xfrm>
              <a:prstGeom prst="rect">
                <a:avLst/>
              </a:prstGeom>
              <a:noFill/>
            </p:spPr>
            <p:txBody>
              <a:bodyPr wrap="square" rtlCol="0">
                <a:spAutoFit/>
              </a:bodyPr>
              <a:lstStyle/>
              <a:p>
                <a:r>
                  <a:rPr lang="en-US" altLang="ko-KR" dirty="0"/>
                  <a:t>A</a:t>
                </a:r>
                <a14:m>
                  <m:oMath xmlns:m="http://schemas.openxmlformats.org/officeDocument/2006/math">
                    <m:r>
                      <a:rPr lang="en-US" altLang="ko-KR" b="0" i="1" smtClean="0">
                        <a:latin typeface="Cambria Math" panose="02040503050406030204" pitchFamily="18" charset="0"/>
                        <a:ea typeface="Cambria Math" panose="02040503050406030204" pitchFamily="18" charset="0"/>
                      </a:rPr>
                      <m:t>∙</m:t>
                    </m:r>
                  </m:oMath>
                </a14:m>
                <a:r>
                  <a:rPr lang="en-US" altLang="ko-KR" dirty="0"/>
                  <a:t>B (A</a:t>
                </a:r>
                <a:r>
                  <a:rPr lang="ko-KR" altLang="en-US" sz="1100" dirty="0">
                    <a:latin typeface="굴림" panose="020B0600000101010101" pitchFamily="50" charset="-127"/>
                    <a:ea typeface="굴림" panose="020B0600000101010101" pitchFamily="50" charset="-127"/>
                  </a:rPr>
                  <a:t>와</a:t>
                </a:r>
                <a:r>
                  <a:rPr lang="ko-KR" altLang="en-US" dirty="0"/>
                  <a:t>  </a:t>
                </a:r>
                <a:r>
                  <a:rPr lang="en-US" altLang="ko-KR" dirty="0"/>
                  <a:t>B</a:t>
                </a:r>
                <a:r>
                  <a:rPr lang="ko-KR" altLang="en-US" sz="1100" dirty="0">
                    <a:latin typeface="굴림" panose="020B0600000101010101" pitchFamily="50" charset="-127"/>
                    <a:ea typeface="굴림" panose="020B0600000101010101" pitchFamily="50" charset="-127"/>
                  </a:rPr>
                  <a:t>의 내적</a:t>
                </a:r>
                <a:r>
                  <a:rPr lang="en-US" altLang="ko-KR" dirty="0"/>
                  <a:t>)</a:t>
                </a:r>
              </a:p>
              <a:p>
                <a:r>
                  <a:rPr lang="en-US" altLang="ko-KR" dirty="0"/>
                  <a:t>    =</a:t>
                </a:r>
                <a:r>
                  <a:rPr lang="en-US" altLang="ko-KR" b="1" dirty="0"/>
                  <a:t> </a:t>
                </a:r>
                <a:r>
                  <a:rPr lang="en-US" altLang="ko-KR" sz="1050" b="1" dirty="0">
                    <a:solidFill>
                      <a:srgbClr val="D92A6E"/>
                    </a:solidFill>
                    <a:ea typeface="굴림" panose="020B0600000101010101" pitchFamily="50" charset="-127"/>
                  </a:rPr>
                  <a:t>D </a:t>
                </a:r>
                <a:r>
                  <a:rPr lang="ko-KR" altLang="en-US" sz="1050" dirty="0">
                    <a:solidFill>
                      <a:srgbClr val="D92A6E"/>
                    </a:solidFill>
                    <a:ea typeface="굴림" panose="020B0600000101010101" pitchFamily="50" charset="-127"/>
                  </a:rPr>
                  <a:t>크기        </a:t>
                </a:r>
                <a:r>
                  <a:rPr lang="en-US" altLang="ko-KR" sz="1050" dirty="0">
                    <a:solidFill>
                      <a:srgbClr val="D92A6E"/>
                    </a:solidFill>
                    <a:ea typeface="Cambria Math" panose="02040503050406030204" pitchFamily="18" charset="0"/>
                  </a:rPr>
                  <a:t> </a:t>
                </a:r>
                <a14:m>
                  <m:oMath xmlns:m="http://schemas.openxmlformats.org/officeDocument/2006/math">
                    <m:r>
                      <a:rPr lang="en-US" altLang="ko-KR" sz="1050" b="0" i="1">
                        <a:latin typeface="Cambria Math" panose="02040503050406030204" pitchFamily="18" charset="0"/>
                        <a:ea typeface="Cambria Math" panose="02040503050406030204" pitchFamily="18" charset="0"/>
                      </a:rPr>
                      <m:t>×</m:t>
                    </m:r>
                  </m:oMath>
                </a14:m>
                <a:r>
                  <a:rPr lang="ko-KR" altLang="en-US" sz="1050" dirty="0">
                    <a:ea typeface="굴림" panose="020B0600000101010101" pitchFamily="50" charset="-127"/>
                  </a:rPr>
                  <a:t>    </a:t>
                </a:r>
                <a:r>
                  <a:rPr lang="en-US" altLang="ko-KR" sz="1050" b="1" dirty="0">
                    <a:solidFill>
                      <a:srgbClr val="611CA1"/>
                    </a:solidFill>
                  </a:rPr>
                  <a:t>B</a:t>
                </a:r>
                <a:r>
                  <a:rPr lang="ko-KR" altLang="en-US" sz="1050" dirty="0">
                    <a:solidFill>
                      <a:srgbClr val="611CA1"/>
                    </a:solidFill>
                    <a:ea typeface="굴림" panose="020B0600000101010101" pitchFamily="50" charset="-127"/>
                  </a:rPr>
                  <a:t>크기 </a:t>
                </a:r>
                <a:endParaRPr lang="en-US" altLang="ko-KR" sz="1050" dirty="0">
                  <a:solidFill>
                    <a:srgbClr val="611CA1"/>
                  </a:solidFill>
                  <a:ea typeface="굴림" panose="020B0600000101010101" pitchFamily="50" charset="-127"/>
                </a:endParaRPr>
              </a:p>
              <a:p>
                <a:r>
                  <a:rPr lang="en-US" altLang="ko-KR" sz="1050" dirty="0">
                    <a:ea typeface="굴림" panose="020B0600000101010101" pitchFamily="50" charset="-127"/>
                  </a:rPr>
                  <a:t>     </a:t>
                </a:r>
                <a:r>
                  <a:rPr lang="en-US" altLang="ko-KR" sz="1260" dirty="0">
                    <a:ea typeface="굴림" panose="020B0600000101010101" pitchFamily="50" charset="-127"/>
                  </a:rPr>
                  <a:t>=</a:t>
                </a:r>
                <a:r>
                  <a:rPr lang="en-US" altLang="ko-KR" sz="1050" b="1" dirty="0">
                    <a:ea typeface="굴림" panose="020B0600000101010101" pitchFamily="50" charset="-127"/>
                  </a:rPr>
                  <a:t> </a:t>
                </a:r>
                <a14:m>
                  <m:oMath xmlns:m="http://schemas.openxmlformats.org/officeDocument/2006/math">
                    <m:d>
                      <m:dPr>
                        <m:begChr m:val="|"/>
                        <m:endChr m:val="|"/>
                        <m:ctrlPr>
                          <a:rPr lang="en-US" altLang="ko-KR" sz="1050" b="1" i="1" smtClean="0">
                            <a:solidFill>
                              <a:srgbClr val="D92A6E"/>
                            </a:solidFill>
                            <a:latin typeface="Cambria Math" panose="02040503050406030204" pitchFamily="18" charset="0"/>
                            <a:ea typeface="굴림" panose="020B0600000101010101" pitchFamily="50" charset="-127"/>
                          </a:rPr>
                        </m:ctrlPr>
                      </m:dPr>
                      <m:e>
                        <m:r>
                          <a:rPr lang="en-US" altLang="ko-KR" sz="1050" b="1" i="1">
                            <a:solidFill>
                              <a:srgbClr val="D92A6E"/>
                            </a:solidFill>
                            <a:latin typeface="Cambria Math" panose="02040503050406030204" pitchFamily="18" charset="0"/>
                            <a:ea typeface="굴림" panose="020B0600000101010101" pitchFamily="50" charset="-127"/>
                          </a:rPr>
                          <m:t>𝑨</m:t>
                        </m:r>
                      </m:e>
                    </m:d>
                  </m:oMath>
                </a14:m>
                <a:r>
                  <a:rPr lang="ko-KR" altLang="en-US" sz="1050" b="1" dirty="0">
                    <a:solidFill>
                      <a:srgbClr val="D92A6E"/>
                    </a:solidFill>
                    <a:ea typeface="굴림" panose="020B0600000101010101" pitchFamily="50" charset="-127"/>
                  </a:rPr>
                  <a:t> </a:t>
                </a:r>
                <a14:m>
                  <m:oMath xmlns:m="http://schemas.openxmlformats.org/officeDocument/2006/math">
                    <m:func>
                      <m:funcPr>
                        <m:ctrlPr>
                          <a:rPr lang="en-US" altLang="ko-KR" sz="1050" b="1" i="1" dirty="0" smtClean="0">
                            <a:solidFill>
                              <a:srgbClr val="D92A6E"/>
                            </a:solidFill>
                            <a:latin typeface="Cambria Math" panose="02040503050406030204" pitchFamily="18" charset="0"/>
                            <a:ea typeface="굴림" panose="020B0600000101010101" pitchFamily="50" charset="-127"/>
                          </a:rPr>
                        </m:ctrlPr>
                      </m:funcPr>
                      <m:fName>
                        <m:r>
                          <a:rPr lang="en-US" altLang="ko-KR" sz="1050" b="1" i="0" dirty="0">
                            <a:solidFill>
                              <a:srgbClr val="D92A6E"/>
                            </a:solidFill>
                            <a:latin typeface="Cambria Math" panose="02040503050406030204" pitchFamily="18" charset="0"/>
                            <a:ea typeface="굴림" panose="020B0600000101010101" pitchFamily="50" charset="-127"/>
                          </a:rPr>
                          <m:t>𝐜𝐨𝐬</m:t>
                        </m:r>
                      </m:fName>
                      <m:e>
                        <m:r>
                          <a:rPr lang="en-US" altLang="ko-KR" sz="1050" b="1" i="1" dirty="0" smtClean="0">
                            <a:solidFill>
                              <a:srgbClr val="D92A6E"/>
                            </a:solidFill>
                            <a:latin typeface="Cambria Math" panose="02040503050406030204" pitchFamily="18" charset="0"/>
                            <a:ea typeface="굴림" panose="020B0600000101010101" pitchFamily="50" charset="-127"/>
                          </a:rPr>
                          <m:t>(</m:t>
                        </m:r>
                        <m:r>
                          <a:rPr lang="ko-KR" altLang="en-US" sz="1050" b="1" i="1" dirty="0">
                            <a:solidFill>
                              <a:srgbClr val="D92A6E"/>
                            </a:solidFill>
                            <a:latin typeface="Cambria Math" panose="02040503050406030204" pitchFamily="18" charset="0"/>
                            <a:ea typeface="굴림" panose="020B0600000101010101" pitchFamily="50" charset="-127"/>
                          </a:rPr>
                          <m:t>𝜽</m:t>
                        </m:r>
                        <m:r>
                          <a:rPr lang="en-US" altLang="ko-KR" sz="1050" b="1" i="1" dirty="0" smtClean="0">
                            <a:solidFill>
                              <a:srgbClr val="D92A6E"/>
                            </a:solidFill>
                            <a:latin typeface="Cambria Math" panose="02040503050406030204" pitchFamily="18" charset="0"/>
                            <a:ea typeface="굴림" panose="020B0600000101010101" pitchFamily="50" charset="-127"/>
                          </a:rPr>
                          <m:t>)</m:t>
                        </m:r>
                      </m:e>
                    </m:func>
                  </m:oMath>
                </a14:m>
                <a:r>
                  <a:rPr lang="en-US" altLang="ko-KR" sz="1050" b="1" dirty="0">
                    <a:ea typeface="굴림" panose="020B0600000101010101" pitchFamily="50" charset="-127"/>
                  </a:rPr>
                  <a:t>  </a:t>
                </a:r>
                <a14:m>
                  <m:oMath xmlns:m="http://schemas.openxmlformats.org/officeDocument/2006/math">
                    <m:r>
                      <a:rPr lang="en-US" altLang="ko-KR" sz="1050" b="1" i="1">
                        <a:latin typeface="Cambria Math" panose="02040503050406030204" pitchFamily="18" charset="0"/>
                        <a:ea typeface="Cambria Math" panose="02040503050406030204" pitchFamily="18" charset="0"/>
                      </a:rPr>
                      <m:t>×</m:t>
                    </m:r>
                  </m:oMath>
                </a14:m>
                <a:r>
                  <a:rPr lang="en-US" altLang="ko-KR" sz="1050" b="1" dirty="0">
                    <a:ea typeface="굴림" panose="020B0600000101010101" pitchFamily="50" charset="-127"/>
                  </a:rPr>
                  <a:t>  </a:t>
                </a:r>
                <a14:m>
                  <m:oMath xmlns:m="http://schemas.openxmlformats.org/officeDocument/2006/math">
                    <m:r>
                      <a:rPr lang="en-US" altLang="ko-KR" sz="1050" b="1" i="0" smtClean="0">
                        <a:solidFill>
                          <a:srgbClr val="611CA1"/>
                        </a:solidFill>
                        <a:latin typeface="Cambria Math" panose="02040503050406030204" pitchFamily="18" charset="0"/>
                        <a:ea typeface="굴림" panose="020B0600000101010101" pitchFamily="50" charset="-127"/>
                      </a:rPr>
                      <m:t> </m:t>
                    </m:r>
                    <m:d>
                      <m:dPr>
                        <m:begChr m:val="|"/>
                        <m:endChr m:val="|"/>
                        <m:ctrlPr>
                          <a:rPr lang="en-US" altLang="ko-KR" sz="1050" b="1" i="1">
                            <a:solidFill>
                              <a:srgbClr val="611CA1"/>
                            </a:solidFill>
                            <a:latin typeface="Cambria Math" panose="02040503050406030204" pitchFamily="18" charset="0"/>
                            <a:ea typeface="굴림" panose="020B0600000101010101" pitchFamily="50" charset="-127"/>
                          </a:rPr>
                        </m:ctrlPr>
                      </m:dPr>
                      <m:e>
                        <m:r>
                          <a:rPr lang="en-US" altLang="ko-KR" sz="1050" b="1">
                            <a:solidFill>
                              <a:srgbClr val="611CA1"/>
                            </a:solidFill>
                            <a:latin typeface="Cambria Math" panose="02040503050406030204" pitchFamily="18" charset="0"/>
                            <a:ea typeface="굴림" panose="020B0600000101010101" pitchFamily="50" charset="-127"/>
                          </a:rPr>
                          <m:t>𝐁</m:t>
                        </m:r>
                      </m:e>
                    </m:d>
                  </m:oMath>
                </a14:m>
                <a:endParaRPr lang="en-US" altLang="ko-KR" sz="1050" b="1" dirty="0">
                  <a:ea typeface="굴림" panose="020B0600000101010101" pitchFamily="50" charset="-127"/>
                </a:endParaRPr>
              </a:p>
              <a:p>
                <a:r>
                  <a:rPr lang="en-US" altLang="ko-KR" sz="1050" b="1" dirty="0">
                    <a:ea typeface="굴림" panose="020B0600000101010101" pitchFamily="50" charset="-127"/>
                  </a:rPr>
                  <a:t>     </a:t>
                </a:r>
                <a:r>
                  <a:rPr lang="en-US" altLang="ko-KR" sz="1260" dirty="0">
                    <a:ea typeface="굴림" panose="020B0600000101010101" pitchFamily="50" charset="-127"/>
                  </a:rPr>
                  <a:t>=</a:t>
                </a:r>
                <a:r>
                  <a:rPr lang="en-US" altLang="ko-KR" sz="1050" b="1" dirty="0">
                    <a:ea typeface="굴림" panose="020B0600000101010101" pitchFamily="50" charset="-127"/>
                  </a:rPr>
                  <a:t>  </a:t>
                </a:r>
                <a14:m>
                  <m:oMath xmlns:m="http://schemas.openxmlformats.org/officeDocument/2006/math">
                    <m:r>
                      <a:rPr lang="en-US" altLang="ko-KR" sz="1050" b="1" i="0" smtClean="0">
                        <a:solidFill>
                          <a:srgbClr val="D92A6E"/>
                        </a:solidFill>
                        <a:latin typeface="Cambria Math" panose="02040503050406030204" pitchFamily="18" charset="0"/>
                        <a:ea typeface="Cambria Math" panose="02040503050406030204" pitchFamily="18" charset="0"/>
                      </a:rPr>
                      <m:t>𝟒</m:t>
                    </m:r>
                    <m:r>
                      <a:rPr lang="en-US" altLang="ko-KR" sz="1050" b="1" i="0" smtClean="0">
                        <a:solidFill>
                          <a:srgbClr val="D92A6E"/>
                        </a:solidFill>
                        <a:latin typeface="Cambria Math" panose="02040503050406030204" pitchFamily="18" charset="0"/>
                        <a:ea typeface="Cambria Math" panose="02040503050406030204" pitchFamily="18" charset="0"/>
                      </a:rPr>
                      <m:t> </m:t>
                    </m:r>
                  </m:oMath>
                </a14:m>
                <a:r>
                  <a:rPr lang="en-US" altLang="ko-KR" sz="1050" b="1" dirty="0">
                    <a:solidFill>
                      <a:srgbClr val="611CA1"/>
                    </a:solidFill>
                    <a:ea typeface="굴림" panose="020B0600000101010101" pitchFamily="50" charset="-127"/>
                  </a:rPr>
                  <a:t>                  </a:t>
                </a:r>
                <a14:m>
                  <m:oMath xmlns:m="http://schemas.openxmlformats.org/officeDocument/2006/math">
                    <m:r>
                      <a:rPr lang="en-US" altLang="ko-KR" sz="1050" b="1" i="1">
                        <a:latin typeface="Cambria Math" panose="02040503050406030204" pitchFamily="18" charset="0"/>
                        <a:ea typeface="Cambria Math" panose="02040503050406030204" pitchFamily="18" charset="0"/>
                      </a:rPr>
                      <m:t>×</m:t>
                    </m:r>
                  </m:oMath>
                </a14:m>
                <a:r>
                  <a:rPr lang="en-US" altLang="ko-KR" sz="1050" b="1" dirty="0">
                    <a:solidFill>
                      <a:srgbClr val="611CA1"/>
                    </a:solidFill>
                    <a:ea typeface="굴림" panose="020B0600000101010101" pitchFamily="50" charset="-127"/>
                  </a:rPr>
                  <a:t>    6</a:t>
                </a:r>
                <a:endParaRPr lang="ko-KR" altLang="en-US" sz="1050" b="1" dirty="0">
                  <a:solidFill>
                    <a:srgbClr val="611CA1"/>
                  </a:solidFill>
                  <a:ea typeface="굴림" panose="020B0600000101010101" pitchFamily="50" charset="-127"/>
                </a:endParaRPr>
              </a:p>
            </p:txBody>
          </p:sp>
        </mc:Choice>
        <mc:Fallback xmlns="">
          <p:sp>
            <p:nvSpPr>
              <p:cNvPr id="16" name="TextBox 15">
                <a:extLst>
                  <a:ext uri="{FF2B5EF4-FFF2-40B4-BE49-F238E27FC236}">
                    <a16:creationId xmlns:a16="http://schemas.microsoft.com/office/drawing/2014/main" id="{8DD6F93F-16E6-4CF3-9297-18F544965E63}"/>
                  </a:ext>
                </a:extLst>
              </p:cNvPr>
              <p:cNvSpPr txBox="1">
                <a:spLocks noRot="1" noChangeAspect="1" noMove="1" noResize="1" noEditPoints="1" noAdjustHandles="1" noChangeArrowheads="1" noChangeShapeType="1" noTextEdit="1"/>
              </p:cNvSpPr>
              <p:nvPr/>
            </p:nvSpPr>
            <p:spPr>
              <a:xfrm>
                <a:off x="2333756" y="3287681"/>
                <a:ext cx="1661985" cy="869212"/>
              </a:xfrm>
              <a:prstGeom prst="rect">
                <a:avLst/>
              </a:prstGeom>
              <a:blipFill>
                <a:blip r:embed="rId5"/>
                <a:stretch>
                  <a:fillRect l="-368" b="-48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xmlns="" id="{CCADF2C3-8298-4779-A840-7A27EC85F6D8}"/>
                  </a:ext>
                </a:extLst>
              </p:cNvPr>
              <p:cNvSpPr txBox="1"/>
              <p:nvPr/>
            </p:nvSpPr>
            <p:spPr>
              <a:xfrm>
                <a:off x="6188176" y="2126676"/>
                <a:ext cx="2472098" cy="393698"/>
              </a:xfrm>
              <a:prstGeom prst="rect">
                <a:avLst/>
              </a:prstGeom>
              <a:noFill/>
            </p:spPr>
            <p:txBody>
              <a:bodyPr wrap="square" rtlCol="0">
                <a:spAutoFit/>
              </a:bodyPr>
              <a:lstStyle/>
              <a:p>
                <a14:m>
                  <m:oMath xmlns:m="http://schemas.openxmlformats.org/officeDocument/2006/math">
                    <m:r>
                      <a:rPr lang="en-US" altLang="ko-KR" sz="1100" b="1" i="0" smtClean="0">
                        <a:solidFill>
                          <a:schemeClr val="tx1"/>
                        </a:solidFill>
                        <a:latin typeface="Cambria Math" panose="02040503050406030204" pitchFamily="18" charset="0"/>
                        <a:ea typeface="Cambria Math" panose="02040503050406030204" pitchFamily="18" charset="0"/>
                      </a:rPr>
                      <m:t>=</m:t>
                    </m:r>
                  </m:oMath>
                </a14:m>
                <a:r>
                  <a:rPr lang="ko-KR" altLang="en-US" sz="1100" dirty="0">
                    <a:solidFill>
                      <a:srgbClr val="D92A6E"/>
                    </a:solidFill>
                    <a:latin typeface="굴림" panose="020B0600000101010101" pitchFamily="50" charset="-127"/>
                    <a:ea typeface="굴림" panose="020B0600000101010101" pitchFamily="50" charset="-127"/>
                  </a:rPr>
                  <a:t>  </a:t>
                </a:r>
                <a14:m>
                  <m:oMath xmlns:m="http://schemas.openxmlformats.org/officeDocument/2006/math">
                    <m:f>
                      <m:fPr>
                        <m:ctrlPr>
                          <a:rPr lang="en-US" altLang="ko-KR" sz="1100" i="1" dirty="0" smtClean="0">
                            <a:solidFill>
                              <a:srgbClr val="D92A6E"/>
                            </a:solidFill>
                            <a:latin typeface="Cambria Math" panose="02040503050406030204" pitchFamily="18" charset="0"/>
                          </a:rPr>
                        </m:ctrlPr>
                      </m:fPr>
                      <m:num>
                        <m:r>
                          <m:rPr>
                            <m:nor/>
                          </m:rPr>
                          <a:rPr lang="en-US" altLang="ko-KR" sz="1100" b="1" dirty="0">
                            <a:solidFill>
                              <a:srgbClr val="D92A6E"/>
                            </a:solidFill>
                            <a:latin typeface="굴림" panose="020B0600000101010101" pitchFamily="50" charset="-127"/>
                            <a:ea typeface="굴림" panose="020B0600000101010101" pitchFamily="50" charset="-127"/>
                          </a:rPr>
                          <m:t>A</m:t>
                        </m:r>
                        <m:r>
                          <m:rPr>
                            <m:nor/>
                          </m:rPr>
                          <a:rPr lang="ko-KR" altLang="en-US" sz="1100" b="1" dirty="0">
                            <a:solidFill>
                              <a:srgbClr val="D92A6E"/>
                            </a:solidFill>
                            <a:latin typeface="굴림" panose="020B0600000101010101" pitchFamily="50" charset="-127"/>
                            <a:ea typeface="굴림" panose="020B0600000101010101" pitchFamily="50" charset="-127"/>
                          </a:rPr>
                          <m:t>와 </m:t>
                        </m:r>
                        <m:r>
                          <m:rPr>
                            <m:nor/>
                          </m:rPr>
                          <a:rPr lang="en-US" altLang="ko-KR" sz="1100" b="1" dirty="0">
                            <a:solidFill>
                              <a:srgbClr val="D92A6E"/>
                            </a:solidFill>
                            <a:latin typeface="굴림" panose="020B0600000101010101" pitchFamily="50" charset="-127"/>
                            <a:ea typeface="굴림" panose="020B0600000101010101" pitchFamily="50" charset="-127"/>
                          </a:rPr>
                          <m:t>B</m:t>
                        </m:r>
                        <m:r>
                          <m:rPr>
                            <m:nor/>
                          </m:rPr>
                          <a:rPr lang="ko-KR" altLang="en-US" sz="1100" b="1" dirty="0">
                            <a:solidFill>
                              <a:srgbClr val="D92A6E"/>
                            </a:solidFill>
                            <a:latin typeface="굴림" panose="020B0600000101010101" pitchFamily="50" charset="-127"/>
                            <a:ea typeface="굴림" panose="020B0600000101010101" pitchFamily="50" charset="-127"/>
                          </a:rPr>
                          <m:t>의 내적 </m:t>
                        </m:r>
                      </m:num>
                      <m:den>
                        <m:r>
                          <m:rPr>
                            <m:nor/>
                          </m:rPr>
                          <a:rPr lang="en-US" altLang="ko-KR" sz="1100" b="1" dirty="0">
                            <a:solidFill>
                              <a:srgbClr val="D92A6E"/>
                            </a:solidFill>
                            <a:latin typeface="굴림" panose="020B0600000101010101" pitchFamily="50" charset="-127"/>
                            <a:ea typeface="굴림" panose="020B0600000101010101" pitchFamily="50" charset="-127"/>
                          </a:rPr>
                          <m:t>A</m:t>
                        </m:r>
                        <m:r>
                          <m:rPr>
                            <m:nor/>
                          </m:rPr>
                          <a:rPr lang="ko-KR" altLang="en-US" sz="1100" b="1" dirty="0">
                            <a:solidFill>
                              <a:srgbClr val="D92A6E"/>
                            </a:solidFill>
                            <a:latin typeface="굴림" panose="020B0600000101010101" pitchFamily="50" charset="-127"/>
                            <a:ea typeface="굴림" panose="020B0600000101010101" pitchFamily="50" charset="-127"/>
                          </a:rPr>
                          <m:t>크기 </m:t>
                        </m:r>
                        <m:r>
                          <a:rPr lang="en-US" altLang="ko-KR" sz="1100" b="1" i="1">
                            <a:solidFill>
                              <a:srgbClr val="D92A6E"/>
                            </a:solidFill>
                            <a:latin typeface="Cambria Math" panose="02040503050406030204" pitchFamily="18" charset="0"/>
                            <a:ea typeface="Cambria Math" panose="02040503050406030204" pitchFamily="18" charset="0"/>
                          </a:rPr>
                          <m:t>×</m:t>
                        </m:r>
                        <m:r>
                          <m:rPr>
                            <m:nor/>
                          </m:rPr>
                          <a:rPr lang="ko-KR" altLang="en-US" sz="1100" b="1" dirty="0">
                            <a:solidFill>
                              <a:srgbClr val="D92A6E"/>
                            </a:solidFill>
                            <a:latin typeface="굴림" panose="020B0600000101010101" pitchFamily="50" charset="-127"/>
                            <a:ea typeface="굴림" panose="020B0600000101010101" pitchFamily="50" charset="-127"/>
                          </a:rPr>
                          <m:t> </m:t>
                        </m:r>
                        <m:r>
                          <m:rPr>
                            <m:nor/>
                          </m:rPr>
                          <a:rPr lang="en-US" altLang="ko-KR" sz="1100" b="1" dirty="0">
                            <a:solidFill>
                              <a:srgbClr val="D92A6E"/>
                            </a:solidFill>
                            <a:latin typeface="굴림" panose="020B0600000101010101" pitchFamily="50" charset="-127"/>
                            <a:ea typeface="굴림" panose="020B0600000101010101" pitchFamily="50" charset="-127"/>
                          </a:rPr>
                          <m:t>B</m:t>
                        </m:r>
                        <m:r>
                          <m:rPr>
                            <m:nor/>
                          </m:rPr>
                          <a:rPr lang="ko-KR" altLang="en-US" sz="1100" b="1" dirty="0">
                            <a:solidFill>
                              <a:srgbClr val="D92A6E"/>
                            </a:solidFill>
                            <a:latin typeface="굴림" panose="020B0600000101010101" pitchFamily="50" charset="-127"/>
                            <a:ea typeface="굴림" panose="020B0600000101010101" pitchFamily="50" charset="-127"/>
                          </a:rPr>
                          <m:t>크기 </m:t>
                        </m:r>
                      </m:den>
                    </m:f>
                  </m:oMath>
                </a14:m>
                <a:r>
                  <a:rPr lang="ko-KR" altLang="en-US" sz="1100" dirty="0">
                    <a:solidFill>
                      <a:srgbClr val="D92A6E"/>
                    </a:solidFill>
                    <a:latin typeface="굴림" panose="020B0600000101010101" pitchFamily="50" charset="-127"/>
                    <a:ea typeface="굴림" panose="020B0600000101010101" pitchFamily="50" charset="-127"/>
                  </a:rPr>
                  <a:t>  </a:t>
                </a:r>
                <a14:m>
                  <m:oMath xmlns:m="http://schemas.openxmlformats.org/officeDocument/2006/math">
                    <m:r>
                      <a:rPr lang="en-US" altLang="ko-KR" sz="1100" smtClean="0">
                        <a:solidFill>
                          <a:schemeClr val="tx1"/>
                        </a:solidFill>
                        <a:latin typeface="Cambria Math" panose="02040503050406030204" pitchFamily="18" charset="0"/>
                        <a:ea typeface="Cambria Math" panose="02040503050406030204" pitchFamily="18" charset="0"/>
                      </a:rPr>
                      <m:t>=</m:t>
                    </m:r>
                  </m:oMath>
                </a14:m>
                <a:r>
                  <a:rPr lang="ko-KR" altLang="en-US" sz="1100" dirty="0">
                    <a:solidFill>
                      <a:srgbClr val="D92A6E"/>
                    </a:solidFill>
                    <a:latin typeface="굴림" panose="020B0600000101010101" pitchFamily="50" charset="-127"/>
                    <a:ea typeface="굴림" panose="020B0600000101010101" pitchFamily="50" charset="-127"/>
                  </a:rPr>
                  <a:t>  </a:t>
                </a:r>
                <a14:m>
                  <m:oMath xmlns:m="http://schemas.openxmlformats.org/officeDocument/2006/math">
                    <m:f>
                      <m:fPr>
                        <m:ctrlPr>
                          <a:rPr lang="en-US" altLang="ko-KR" sz="1100" i="1" dirty="0">
                            <a:solidFill>
                              <a:srgbClr val="D92A6E"/>
                            </a:solidFill>
                            <a:latin typeface="Cambria Math" panose="02040503050406030204" pitchFamily="18" charset="0"/>
                          </a:rPr>
                        </m:ctrlPr>
                      </m:fPr>
                      <m:num>
                        <m:r>
                          <m:rPr>
                            <m:nor/>
                          </m:rPr>
                          <a:rPr lang="en-US" altLang="ko-KR" sz="1100" b="1" dirty="0" smtClean="0">
                            <a:solidFill>
                              <a:srgbClr val="D92A6E"/>
                            </a:solidFill>
                            <a:latin typeface="굴림" panose="020B0600000101010101" pitchFamily="50" charset="-127"/>
                            <a:ea typeface="굴림" panose="020B0600000101010101" pitchFamily="50" charset="-127"/>
                          </a:rPr>
                          <m:t>A</m:t>
                        </m:r>
                        <m:r>
                          <m:rPr>
                            <m:nor/>
                          </m:rPr>
                          <a:rPr lang="ko-KR" altLang="en-US" sz="1100" b="1" dirty="0" smtClean="0">
                            <a:solidFill>
                              <a:srgbClr val="D92A6E"/>
                            </a:solidFill>
                            <a:latin typeface="굴림" panose="020B0600000101010101" pitchFamily="50" charset="-127"/>
                            <a:ea typeface="굴림" panose="020B0600000101010101" pitchFamily="50" charset="-127"/>
                          </a:rPr>
                          <m:t>와</m:t>
                        </m:r>
                        <m:r>
                          <m:rPr>
                            <m:nor/>
                          </m:rPr>
                          <a:rPr lang="ko-KR" altLang="en-US" sz="1100" b="1" dirty="0">
                            <a:solidFill>
                              <a:srgbClr val="D92A6E"/>
                            </a:solidFill>
                            <a:latin typeface="굴림" panose="020B0600000101010101" pitchFamily="50" charset="-127"/>
                            <a:ea typeface="굴림" panose="020B0600000101010101" pitchFamily="50" charset="-127"/>
                          </a:rPr>
                          <m:t> </m:t>
                        </m:r>
                        <m:r>
                          <m:rPr>
                            <m:nor/>
                          </m:rPr>
                          <a:rPr lang="en-US" altLang="ko-KR" sz="1100" b="1" dirty="0" smtClean="0">
                            <a:solidFill>
                              <a:srgbClr val="D92A6E"/>
                            </a:solidFill>
                            <a:latin typeface="굴림" panose="020B0600000101010101" pitchFamily="50" charset="-127"/>
                            <a:ea typeface="굴림" panose="020B0600000101010101" pitchFamily="50" charset="-127"/>
                          </a:rPr>
                          <m:t>B</m:t>
                        </m:r>
                        <m:r>
                          <m:rPr>
                            <m:nor/>
                          </m:rPr>
                          <a:rPr lang="ko-KR" altLang="en-US" sz="1100" b="1" dirty="0" smtClean="0">
                            <a:solidFill>
                              <a:srgbClr val="D92A6E"/>
                            </a:solidFill>
                            <a:latin typeface="굴림" panose="020B0600000101010101" pitchFamily="50" charset="-127"/>
                            <a:ea typeface="굴림" panose="020B0600000101010101" pitchFamily="50" charset="-127"/>
                          </a:rPr>
                          <m:t>의</m:t>
                        </m:r>
                        <m:r>
                          <m:rPr>
                            <m:nor/>
                          </m:rPr>
                          <a:rPr lang="ko-KR" altLang="en-US" sz="1100" b="1" dirty="0">
                            <a:solidFill>
                              <a:srgbClr val="D92A6E"/>
                            </a:solidFill>
                            <a:latin typeface="굴림" panose="020B0600000101010101" pitchFamily="50" charset="-127"/>
                            <a:ea typeface="굴림" panose="020B0600000101010101" pitchFamily="50" charset="-127"/>
                          </a:rPr>
                          <m:t> </m:t>
                        </m:r>
                        <m:r>
                          <m:rPr>
                            <m:nor/>
                          </m:rPr>
                          <a:rPr lang="ko-KR" altLang="en-US" sz="1100" b="1" dirty="0" smtClean="0">
                            <a:solidFill>
                              <a:srgbClr val="D92A6E"/>
                            </a:solidFill>
                            <a:latin typeface="굴림" panose="020B0600000101010101" pitchFamily="50" charset="-127"/>
                            <a:ea typeface="굴림" panose="020B0600000101010101" pitchFamily="50" charset="-127"/>
                          </a:rPr>
                          <m:t>내적</m:t>
                        </m:r>
                        <m:r>
                          <m:rPr>
                            <m:nor/>
                          </m:rPr>
                          <a:rPr lang="ko-KR" altLang="en-US" sz="1100" b="1" dirty="0">
                            <a:solidFill>
                              <a:srgbClr val="D92A6E"/>
                            </a:solidFill>
                            <a:latin typeface="굴림" panose="020B0600000101010101" pitchFamily="50" charset="-127"/>
                            <a:ea typeface="굴림" panose="020B0600000101010101" pitchFamily="50" charset="-127"/>
                          </a:rPr>
                          <m:t> </m:t>
                        </m:r>
                      </m:num>
                      <m:den>
                        <m:r>
                          <m:rPr>
                            <m:nor/>
                          </m:rPr>
                          <a:rPr lang="en-US" altLang="ko-KR" sz="1100" b="1" dirty="0" smtClean="0">
                            <a:solidFill>
                              <a:srgbClr val="D92A6E"/>
                            </a:solidFill>
                            <a:latin typeface="굴림" panose="020B0600000101010101" pitchFamily="50" charset="-127"/>
                            <a:ea typeface="굴림" panose="020B0600000101010101" pitchFamily="50" charset="-127"/>
                          </a:rPr>
                          <m:t>1</m:t>
                        </m:r>
                        <m:r>
                          <m:rPr>
                            <m:nor/>
                          </m:rPr>
                          <a:rPr lang="ko-KR" altLang="en-US" sz="1100" b="1" dirty="0">
                            <a:solidFill>
                              <a:srgbClr val="D92A6E"/>
                            </a:solidFill>
                            <a:latin typeface="굴림" panose="020B0600000101010101" pitchFamily="50" charset="-127"/>
                            <a:ea typeface="굴림" panose="020B0600000101010101" pitchFamily="50" charset="-127"/>
                          </a:rPr>
                          <m:t> </m:t>
                        </m:r>
                        <m:r>
                          <a:rPr lang="en-US" altLang="ko-KR" sz="1100" b="1" i="1">
                            <a:solidFill>
                              <a:srgbClr val="D92A6E"/>
                            </a:solidFill>
                            <a:latin typeface="Cambria Math" panose="02040503050406030204" pitchFamily="18" charset="0"/>
                            <a:ea typeface="Cambria Math" panose="02040503050406030204" pitchFamily="18" charset="0"/>
                          </a:rPr>
                          <m:t>×</m:t>
                        </m:r>
                        <m:r>
                          <m:rPr>
                            <m:nor/>
                          </m:rPr>
                          <a:rPr lang="ko-KR" altLang="en-US" sz="1100" b="1" dirty="0">
                            <a:solidFill>
                              <a:srgbClr val="D92A6E"/>
                            </a:solidFill>
                            <a:latin typeface="굴림" panose="020B0600000101010101" pitchFamily="50" charset="-127"/>
                            <a:ea typeface="굴림" panose="020B0600000101010101" pitchFamily="50" charset="-127"/>
                          </a:rPr>
                          <m:t> </m:t>
                        </m:r>
                        <m:r>
                          <m:rPr>
                            <m:nor/>
                          </m:rPr>
                          <a:rPr lang="en-US" altLang="ko-KR" sz="1100" b="1" dirty="0" smtClean="0">
                            <a:solidFill>
                              <a:srgbClr val="D92A6E"/>
                            </a:solidFill>
                            <a:latin typeface="굴림" panose="020B0600000101010101" pitchFamily="50" charset="-127"/>
                            <a:ea typeface="굴림" panose="020B0600000101010101" pitchFamily="50" charset="-127"/>
                          </a:rPr>
                          <m:t>1</m:t>
                        </m:r>
                        <m:r>
                          <m:rPr>
                            <m:nor/>
                          </m:rPr>
                          <a:rPr lang="ko-KR" altLang="en-US" sz="1100" b="1" dirty="0">
                            <a:solidFill>
                              <a:srgbClr val="D92A6E"/>
                            </a:solidFill>
                            <a:latin typeface="굴림" panose="020B0600000101010101" pitchFamily="50" charset="-127"/>
                            <a:ea typeface="굴림" panose="020B0600000101010101" pitchFamily="50" charset="-127"/>
                          </a:rPr>
                          <m:t> </m:t>
                        </m:r>
                      </m:den>
                    </m:f>
                  </m:oMath>
                </a14:m>
                <a:endParaRPr lang="ko-KR" altLang="en-US" sz="1100" dirty="0">
                  <a:solidFill>
                    <a:srgbClr val="D92A6E"/>
                  </a:solidFill>
                  <a:latin typeface="굴림" panose="020B0600000101010101" pitchFamily="50" charset="-127"/>
                  <a:ea typeface="굴림" panose="020B0600000101010101" pitchFamily="50" charset="-127"/>
                </a:endParaRPr>
              </a:p>
            </p:txBody>
          </p:sp>
        </mc:Choice>
        <mc:Fallback xmlns="">
          <p:sp>
            <p:nvSpPr>
              <p:cNvPr id="18" name="TextBox 17">
                <a:extLst>
                  <a:ext uri="{FF2B5EF4-FFF2-40B4-BE49-F238E27FC236}">
                    <a16:creationId xmlns:a16="http://schemas.microsoft.com/office/drawing/2014/main" id="{CCADF2C3-8298-4779-A840-7A27EC85F6D8}"/>
                  </a:ext>
                </a:extLst>
              </p:cNvPr>
              <p:cNvSpPr txBox="1">
                <a:spLocks noRot="1" noChangeAspect="1" noMove="1" noResize="1" noEditPoints="1" noAdjustHandles="1" noChangeArrowheads="1" noChangeShapeType="1" noTextEdit="1"/>
              </p:cNvSpPr>
              <p:nvPr/>
            </p:nvSpPr>
            <p:spPr>
              <a:xfrm>
                <a:off x="6188176" y="2126676"/>
                <a:ext cx="2472098" cy="393698"/>
              </a:xfrm>
              <a:prstGeom prst="rect">
                <a:avLst/>
              </a:prstGeom>
              <a:blipFill>
                <a:blip r:embed="rId6"/>
                <a:stretch>
                  <a:fillRect b="-15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922936FB-10B4-474F-A8A1-B54F5A57AA09}"/>
                  </a:ext>
                </a:extLst>
              </p:cNvPr>
              <p:cNvSpPr txBox="1"/>
              <p:nvPr/>
            </p:nvSpPr>
            <p:spPr>
              <a:xfrm>
                <a:off x="4879377" y="2852475"/>
                <a:ext cx="3912288" cy="1631216"/>
              </a:xfrm>
              <a:prstGeom prst="rect">
                <a:avLst/>
              </a:prstGeom>
              <a:noFill/>
            </p:spPr>
            <p:txBody>
              <a:bodyPr wrap="square" rtlCol="0">
                <a:spAutoFit/>
              </a:bodyPr>
              <a:lstStyle/>
              <a:p>
                <a:pPr marL="171450" indent="-171450">
                  <a:buClr>
                    <a:srgbClr val="6600FF"/>
                  </a:buClr>
                  <a:buFont typeface="Wingdings" panose="05000000000000000000" pitchFamily="2" charset="2"/>
                  <a:buChar char="§"/>
                </a:pPr>
                <a:r>
                  <a:rPr lang="ko-KR" altLang="en-US" sz="1000" b="1" dirty="0">
                    <a:solidFill>
                      <a:srgbClr val="FF0000"/>
                    </a:solidFill>
                    <a:latin typeface="굴림" panose="020B0600000101010101" pitchFamily="50" charset="-127"/>
                    <a:ea typeface="굴림" panose="020B0600000101010101" pitchFamily="50" charset="-127"/>
                  </a:rPr>
                  <a:t>길이를 </a:t>
                </a:r>
                <a:r>
                  <a:rPr lang="en-US" altLang="ko-KR" sz="1000" b="1" dirty="0">
                    <a:solidFill>
                      <a:srgbClr val="FF0000"/>
                    </a:solidFill>
                    <a:latin typeface="굴림" panose="020B0600000101010101" pitchFamily="50" charset="-127"/>
                    <a:ea typeface="굴림" panose="020B0600000101010101" pitchFamily="50" charset="-127"/>
                  </a:rPr>
                  <a:t>1</a:t>
                </a:r>
                <a:r>
                  <a:rPr lang="ko-KR" altLang="en-US" sz="1000" b="1" dirty="0">
                    <a:solidFill>
                      <a:srgbClr val="FF0000"/>
                    </a:solidFill>
                    <a:latin typeface="굴림" panose="020B0600000101010101" pitchFamily="50" charset="-127"/>
                    <a:ea typeface="굴림" panose="020B0600000101010101" pitchFamily="50" charset="-127"/>
                  </a:rPr>
                  <a:t>로 </a:t>
                </a:r>
                <a:r>
                  <a:rPr lang="ko-KR" altLang="en-US" sz="1000" b="1" dirty="0" err="1">
                    <a:solidFill>
                      <a:srgbClr val="FF0000"/>
                    </a:solidFill>
                    <a:latin typeface="굴림" panose="020B0600000101010101" pitchFamily="50" charset="-127"/>
                    <a:ea typeface="굴림" panose="020B0600000101010101" pitchFamily="50" charset="-127"/>
                  </a:rPr>
                  <a:t>정규화한</a:t>
                </a:r>
                <a:r>
                  <a:rPr lang="ko-KR" altLang="en-US" sz="1000" b="1" dirty="0">
                    <a:solidFill>
                      <a:srgbClr val="FF0000"/>
                    </a:solidFill>
                    <a:latin typeface="굴림" panose="020B0600000101010101" pitchFamily="50" charset="-127"/>
                    <a:ea typeface="굴림" panose="020B0600000101010101" pitchFamily="50" charset="-127"/>
                  </a:rPr>
                  <a:t> 벡터 간의 내적은 그 자체로 코사인 유사도가 됨</a:t>
                </a:r>
                <a:r>
                  <a:rPr lang="en-US" altLang="ko-KR" sz="1000" b="1" dirty="0">
                    <a:solidFill>
                      <a:srgbClr val="FF0000"/>
                    </a:solidFill>
                    <a:latin typeface="굴림" panose="020B0600000101010101" pitchFamily="50" charset="-127"/>
                    <a:ea typeface="굴림" panose="020B0600000101010101" pitchFamily="50" charset="-127"/>
                  </a:rPr>
                  <a:t>.</a:t>
                </a:r>
              </a:p>
              <a:p>
                <a:pPr marL="171450" indent="-171450">
                  <a:buClr>
                    <a:srgbClr val="6600FF"/>
                  </a:buClr>
                  <a:buFont typeface="Wingdings" panose="05000000000000000000" pitchFamily="2" charset="2"/>
                  <a:buChar char="§"/>
                </a:pPr>
                <a:endParaRPr lang="en-US" altLang="ko-KR" sz="1000" b="1" dirty="0">
                  <a:latin typeface="굴림" panose="020B0600000101010101" pitchFamily="50" charset="-127"/>
                  <a:ea typeface="굴림" panose="020B0600000101010101" pitchFamily="50" charset="-127"/>
                </a:endParaRPr>
              </a:p>
              <a:p>
                <a:pPr marL="171450" indent="-171450">
                  <a:buClr>
                    <a:srgbClr val="6600FF"/>
                  </a:buClr>
                  <a:buFont typeface="Wingdings" panose="05000000000000000000" pitchFamily="2" charset="2"/>
                  <a:buChar char="§"/>
                </a:pPr>
                <a:r>
                  <a:rPr lang="en-US" altLang="ko-KR" sz="1000" b="1" dirty="0">
                    <a:latin typeface="굴림" panose="020B0600000101010101" pitchFamily="50" charset="-127"/>
                    <a:ea typeface="굴림" panose="020B0600000101010101" pitchFamily="50" charset="-127"/>
                  </a:rPr>
                  <a:t>|A|</a:t>
                </a:r>
                <a:r>
                  <a:rPr lang="ko-KR" altLang="en-US" sz="1000" b="1" dirty="0">
                    <a:latin typeface="굴림" panose="020B0600000101010101" pitchFamily="50" charset="-127"/>
                    <a:ea typeface="굴림" panose="020B0600000101010101" pitchFamily="50" charset="-127"/>
                  </a:rPr>
                  <a:t>  </a:t>
                </a:r>
                <a:r>
                  <a:rPr lang="en-US" altLang="ko-KR" sz="1000" b="1" dirty="0">
                    <a:latin typeface="굴림" panose="020B0600000101010101" pitchFamily="50" charset="-127"/>
                    <a:ea typeface="굴림" panose="020B0600000101010101" pitchFamily="50" charset="-127"/>
                  </a:rPr>
                  <a:t>:</a:t>
                </a:r>
                <a:r>
                  <a:rPr lang="ko-KR" altLang="en-US" sz="1000" b="1" dirty="0">
                    <a:latin typeface="굴림" panose="020B0600000101010101" pitchFamily="50" charset="-127"/>
                    <a:ea typeface="굴림" panose="020B0600000101010101" pitchFamily="50" charset="-127"/>
                  </a:rPr>
                  <a:t>  </a:t>
                </a:r>
                <a:r>
                  <a:rPr lang="en-US" altLang="ko-KR" sz="1000" b="1" dirty="0">
                    <a:latin typeface="굴림" panose="020B0600000101010101" pitchFamily="50" charset="-127"/>
                    <a:ea typeface="굴림" panose="020B0600000101010101" pitchFamily="50" charset="-127"/>
                  </a:rPr>
                  <a:t>A</a:t>
                </a:r>
                <a:r>
                  <a:rPr lang="ko-KR" altLang="en-US" sz="1000" b="1" dirty="0">
                    <a:latin typeface="굴림" panose="020B0600000101010101" pitchFamily="50" charset="-127"/>
                    <a:ea typeface="굴림" panose="020B0600000101010101" pitchFamily="50" charset="-127"/>
                  </a:rPr>
                  <a:t>문서 특성 행렬의 벡터 크기 </a:t>
                </a:r>
                <a:r>
                  <a:rPr lang="en-US" altLang="ko-KR" sz="1000" b="1" dirty="0">
                    <a:latin typeface="굴림" panose="020B0600000101010101" pitchFamily="50" charset="-127"/>
                    <a:ea typeface="굴림" panose="020B0600000101010101" pitchFamily="50" charset="-127"/>
                  </a:rPr>
                  <a:t/>
                </a:r>
                <a:br>
                  <a:rPr lang="en-US" altLang="ko-KR" sz="1000" b="1" dirty="0">
                    <a:latin typeface="굴림" panose="020B0600000101010101" pitchFamily="50" charset="-127"/>
                    <a:ea typeface="굴림" panose="020B0600000101010101" pitchFamily="50" charset="-127"/>
                  </a:rPr>
                </a:br>
                <a:r>
                  <a:rPr lang="en-US" altLang="ko-KR" sz="1000" b="1" dirty="0">
                    <a:latin typeface="굴림" panose="020B0600000101010101" pitchFamily="50" charset="-127"/>
                    <a:ea typeface="굴림" panose="020B0600000101010101" pitchFamily="50" charset="-127"/>
                  </a:rPr>
                  <a:t>|B|  : </a:t>
                </a:r>
                <a:r>
                  <a:rPr lang="ko-KR" altLang="en-US" sz="1000" b="1" dirty="0">
                    <a:latin typeface="굴림" panose="020B0600000101010101" pitchFamily="50" charset="-127"/>
                    <a:ea typeface="굴림" panose="020B0600000101010101" pitchFamily="50" charset="-127"/>
                  </a:rPr>
                  <a:t> </a:t>
                </a:r>
                <a:r>
                  <a:rPr lang="en-US" altLang="ko-KR" sz="1000" b="1" dirty="0">
                    <a:latin typeface="굴림" panose="020B0600000101010101" pitchFamily="50" charset="-127"/>
                    <a:ea typeface="굴림" panose="020B0600000101010101" pitchFamily="50" charset="-127"/>
                  </a:rPr>
                  <a:t>B</a:t>
                </a:r>
                <a:r>
                  <a:rPr lang="ko-KR" altLang="en-US" sz="1000" b="1" dirty="0">
                    <a:latin typeface="굴림" panose="020B0600000101010101" pitchFamily="50" charset="-127"/>
                    <a:ea typeface="굴림" panose="020B0600000101010101" pitchFamily="50" charset="-127"/>
                  </a:rPr>
                  <a:t>문서 특성 행렬의 벡터 크기</a:t>
                </a:r>
                <a:endParaRPr lang="en-US" altLang="ko-KR" sz="1000" b="1" dirty="0">
                  <a:latin typeface="굴림" panose="020B0600000101010101" pitchFamily="50" charset="-127"/>
                  <a:ea typeface="굴림" panose="020B0600000101010101" pitchFamily="50" charset="-127"/>
                </a:endParaRPr>
              </a:p>
              <a:p>
                <a:pPr marL="171450" indent="-171450">
                  <a:buClr>
                    <a:srgbClr val="6600FF"/>
                  </a:buClr>
                  <a:buFont typeface="Wingdings" panose="05000000000000000000" pitchFamily="2" charset="2"/>
                  <a:buChar char="§"/>
                </a:pPr>
                <a:r>
                  <a:rPr lang="ko-KR" altLang="en-US" sz="1000" b="1" dirty="0">
                    <a:solidFill>
                      <a:srgbClr val="D92A6E"/>
                    </a:solidFill>
                    <a:latin typeface="굴림" panose="020B0600000101010101" pitchFamily="50" charset="-127"/>
                    <a:ea typeface="굴림" panose="020B0600000101010101" pitchFamily="50" charset="-127"/>
                  </a:rPr>
                  <a:t>앞에서 정규화</a:t>
                </a:r>
                <a:r>
                  <a:rPr lang="en-US" altLang="ko-KR" sz="1000" b="1" dirty="0">
                    <a:solidFill>
                      <a:srgbClr val="D92A6E"/>
                    </a:solidFill>
                    <a:latin typeface="굴림" panose="020B0600000101010101" pitchFamily="50" charset="-127"/>
                    <a:ea typeface="굴림" panose="020B0600000101010101" pitchFamily="50" charset="-127"/>
                  </a:rPr>
                  <a:t>(Normalizer)</a:t>
                </a:r>
                <a:r>
                  <a:rPr lang="ko-KR" altLang="en-US" sz="1000" b="1" dirty="0">
                    <a:solidFill>
                      <a:srgbClr val="D92A6E"/>
                    </a:solidFill>
                    <a:latin typeface="굴림" panose="020B0600000101010101" pitchFamily="50" charset="-127"/>
                    <a:ea typeface="굴림" panose="020B0600000101010101" pitchFamily="50" charset="-127"/>
                  </a:rPr>
                  <a:t>을 하면서 각 문서의 특성 행렬 벡터 크기가 </a:t>
                </a:r>
                <a:r>
                  <a:rPr lang="en-US" altLang="ko-KR" sz="1000" b="1" dirty="0">
                    <a:solidFill>
                      <a:srgbClr val="D92A6E"/>
                    </a:solidFill>
                    <a:latin typeface="굴림" panose="020B0600000101010101" pitchFamily="50" charset="-127"/>
                    <a:ea typeface="굴림" panose="020B0600000101010101" pitchFamily="50" charset="-127"/>
                  </a:rPr>
                  <a:t>1</a:t>
                </a:r>
                <a:r>
                  <a:rPr lang="ko-KR" altLang="en-US" sz="1000" b="1" dirty="0">
                    <a:solidFill>
                      <a:srgbClr val="D92A6E"/>
                    </a:solidFill>
                    <a:latin typeface="굴림" panose="020B0600000101010101" pitchFamily="50" charset="-127"/>
                    <a:ea typeface="굴림" panose="020B0600000101010101" pitchFamily="50" charset="-127"/>
                  </a:rPr>
                  <a:t>이 되었기 때문에</a:t>
                </a:r>
                <a:r>
                  <a:rPr lang="en-US" altLang="ko-KR" sz="1000" b="1" dirty="0">
                    <a:solidFill>
                      <a:srgbClr val="D92A6E"/>
                    </a:solidFill>
                    <a:latin typeface="굴림" panose="020B0600000101010101" pitchFamily="50" charset="-127"/>
                    <a:ea typeface="굴림" panose="020B0600000101010101" pitchFamily="50" charset="-127"/>
                  </a:rPr>
                  <a:t>, </a:t>
                </a:r>
                <a:r>
                  <a:rPr lang="ko-KR" altLang="en-US" sz="1000" b="1" dirty="0" err="1">
                    <a:solidFill>
                      <a:srgbClr val="D92A6E"/>
                    </a:solidFill>
                    <a:latin typeface="굴림" panose="020B0600000101010101" pitchFamily="50" charset="-127"/>
                    <a:ea typeface="굴림" panose="020B0600000101010101" pitchFamily="50" charset="-127"/>
                  </a:rPr>
                  <a:t>코싸인</a:t>
                </a:r>
                <a:r>
                  <a:rPr lang="ko-KR" altLang="en-US" sz="1000" b="1" dirty="0">
                    <a:solidFill>
                      <a:srgbClr val="D92A6E"/>
                    </a:solidFill>
                    <a:latin typeface="굴림" panose="020B0600000101010101" pitchFamily="50" charset="-127"/>
                    <a:ea typeface="굴림" panose="020B0600000101010101" pitchFamily="50" charset="-127"/>
                  </a:rPr>
                  <a:t> 유사도는 </a:t>
                </a:r>
                <a:r>
                  <a:rPr lang="en-US" altLang="ko-KR" sz="1000" b="1" dirty="0">
                    <a:solidFill>
                      <a:srgbClr val="D92A6E"/>
                    </a:solidFill>
                    <a:latin typeface="굴림" panose="020B0600000101010101" pitchFamily="50" charset="-127"/>
                    <a:ea typeface="굴림" panose="020B0600000101010101" pitchFamily="50" charset="-127"/>
                  </a:rPr>
                  <a:t>A</a:t>
                </a:r>
                <a14:m>
                  <m:oMath xmlns:m="http://schemas.openxmlformats.org/officeDocument/2006/math">
                    <m:r>
                      <a:rPr lang="en-US" altLang="ko-KR" sz="1000" b="1" i="1" smtClean="0">
                        <a:solidFill>
                          <a:srgbClr val="D92A6E"/>
                        </a:solidFill>
                        <a:latin typeface="Cambria Math" panose="02040503050406030204" pitchFamily="18" charset="0"/>
                        <a:ea typeface="Cambria Math" panose="02040503050406030204" pitchFamily="18" charset="0"/>
                      </a:rPr>
                      <m:t>×</m:t>
                    </m:r>
                  </m:oMath>
                </a14:m>
                <a:r>
                  <a:rPr lang="en-US" altLang="ko-KR" sz="1000" b="1" dirty="0">
                    <a:solidFill>
                      <a:srgbClr val="D92A6E"/>
                    </a:solidFill>
                    <a:latin typeface="굴림" panose="020B0600000101010101" pitchFamily="50" charset="-127"/>
                    <a:ea typeface="굴림" panose="020B0600000101010101" pitchFamily="50" charset="-127"/>
                  </a:rPr>
                  <a:t>B</a:t>
                </a:r>
                <a:r>
                  <a:rPr lang="ko-KR" altLang="en-US" sz="1000" b="1" dirty="0">
                    <a:solidFill>
                      <a:srgbClr val="D92A6E"/>
                    </a:solidFill>
                    <a:latin typeface="굴림" panose="020B0600000101010101" pitchFamily="50" charset="-127"/>
                    <a:ea typeface="굴림" panose="020B0600000101010101" pitchFamily="50" charset="-127"/>
                  </a:rPr>
                  <a:t>가 됨</a:t>
                </a:r>
                <a:r>
                  <a:rPr lang="en-US" altLang="ko-KR" sz="1000" b="1" dirty="0">
                    <a:solidFill>
                      <a:srgbClr val="D92A6E"/>
                    </a:solidFill>
                    <a:latin typeface="굴림" panose="020B0600000101010101" pitchFamily="50" charset="-127"/>
                    <a:ea typeface="굴림" panose="020B0600000101010101" pitchFamily="50" charset="-127"/>
                  </a:rPr>
                  <a:t>.</a:t>
                </a:r>
              </a:p>
              <a:p>
                <a:pPr marL="171450" indent="-171450">
                  <a:buClr>
                    <a:srgbClr val="6600FF"/>
                  </a:buClr>
                  <a:buFont typeface="Wingdings" panose="05000000000000000000" pitchFamily="2" charset="2"/>
                  <a:buChar char="§"/>
                </a:pPr>
                <a:endParaRPr lang="ko-KR" altLang="en-US" sz="1000" b="1" dirty="0">
                  <a:latin typeface="굴림" panose="020B0600000101010101" pitchFamily="50" charset="-127"/>
                  <a:ea typeface="굴림" panose="020B0600000101010101" pitchFamily="50" charset="-127"/>
                </a:endParaRPr>
              </a:p>
              <a:p>
                <a:pPr marL="171450" indent="-171450">
                  <a:buClr>
                    <a:srgbClr val="6600FF"/>
                  </a:buClr>
                  <a:buFont typeface="Wingdings" panose="05000000000000000000" pitchFamily="2" charset="2"/>
                  <a:buChar char="§"/>
                </a:pPr>
                <a:r>
                  <a:rPr lang="en-US" altLang="ko-KR" sz="1000" b="1" dirty="0">
                    <a:solidFill>
                      <a:srgbClr val="D92A6E"/>
                    </a:solidFill>
                    <a:latin typeface="굴림" panose="020B0600000101010101" pitchFamily="50" charset="-127"/>
                    <a:ea typeface="굴림" panose="020B0600000101010101" pitchFamily="50" charset="-127"/>
                  </a:rPr>
                  <a:t>=&gt;  </a:t>
                </a:r>
                <a:r>
                  <a:rPr lang="ko-KR" altLang="en-US" sz="1000" b="1" dirty="0">
                    <a:solidFill>
                      <a:srgbClr val="D92A6E"/>
                    </a:solidFill>
                    <a:latin typeface="굴림" panose="020B0600000101010101" pitchFamily="50" charset="-127"/>
                    <a:ea typeface="굴림" panose="020B0600000101010101" pitchFamily="50" charset="-127"/>
                  </a:rPr>
                  <a:t>즉</a:t>
                </a:r>
                <a:r>
                  <a:rPr lang="en-US" altLang="ko-KR" sz="1000" b="1" dirty="0">
                    <a:solidFill>
                      <a:srgbClr val="D92A6E"/>
                    </a:solidFill>
                    <a:latin typeface="굴림" panose="020B0600000101010101" pitchFamily="50" charset="-127"/>
                    <a:ea typeface="굴림" panose="020B0600000101010101" pitchFamily="50" charset="-127"/>
                  </a:rPr>
                  <a:t>,</a:t>
                </a:r>
                <a:r>
                  <a:rPr lang="ko-KR" altLang="en-US" sz="1000" b="1" dirty="0">
                    <a:solidFill>
                      <a:srgbClr val="D92A6E"/>
                    </a:solidFill>
                    <a:latin typeface="굴림" panose="020B0600000101010101" pitchFamily="50" charset="-127"/>
                    <a:ea typeface="굴림" panose="020B0600000101010101" pitchFamily="50" charset="-127"/>
                  </a:rPr>
                  <a:t> 두 문서의 특성 행렬을 곱한 값</a:t>
                </a:r>
                <a:r>
                  <a:rPr lang="en-US" altLang="ko-KR" sz="1000" b="1" dirty="0">
                    <a:solidFill>
                      <a:srgbClr val="D92A6E"/>
                    </a:solidFill>
                    <a:latin typeface="굴림" panose="020B0600000101010101" pitchFamily="50" charset="-127"/>
                    <a:ea typeface="굴림" panose="020B0600000101010101" pitchFamily="50" charset="-127"/>
                  </a:rPr>
                  <a:t>(</a:t>
                </a:r>
                <a:r>
                  <a:rPr lang="ko-KR" altLang="en-US" sz="1000" b="1" dirty="0">
                    <a:solidFill>
                      <a:srgbClr val="D92A6E"/>
                    </a:solidFill>
                    <a:latin typeface="굴림" panose="020B0600000101010101" pitchFamily="50" charset="-127"/>
                    <a:ea typeface="굴림" panose="020B0600000101010101" pitchFamily="50" charset="-127"/>
                  </a:rPr>
                  <a:t>벡터의 내적</a:t>
                </a:r>
                <a:r>
                  <a:rPr lang="en-US" altLang="ko-KR" sz="1000" b="1" dirty="0">
                    <a:solidFill>
                      <a:srgbClr val="D92A6E"/>
                    </a:solidFill>
                    <a:latin typeface="굴림" panose="020B0600000101010101" pitchFamily="50" charset="-127"/>
                    <a:ea typeface="굴림" panose="020B0600000101010101" pitchFamily="50" charset="-127"/>
                  </a:rPr>
                  <a:t>)</a:t>
                </a:r>
                <a:r>
                  <a:rPr lang="ko-KR" altLang="en-US" sz="1000" b="1" dirty="0">
                    <a:solidFill>
                      <a:srgbClr val="D92A6E"/>
                    </a:solidFill>
                    <a:latin typeface="굴림" panose="020B0600000101010101" pitchFamily="50" charset="-127"/>
                    <a:ea typeface="굴림" panose="020B0600000101010101" pitchFamily="50" charset="-127"/>
                  </a:rPr>
                  <a:t>이 </a:t>
                </a:r>
                <a:r>
                  <a:rPr lang="ko-KR" altLang="en-US" sz="1000" b="1" dirty="0" err="1">
                    <a:solidFill>
                      <a:srgbClr val="D92A6E"/>
                    </a:solidFill>
                    <a:latin typeface="굴림" panose="020B0600000101010101" pitchFamily="50" charset="-127"/>
                    <a:ea typeface="굴림" panose="020B0600000101010101" pitchFamily="50" charset="-127"/>
                  </a:rPr>
                  <a:t>코싸인</a:t>
                </a:r>
                <a:r>
                  <a:rPr lang="ko-KR" altLang="en-US" sz="1000" b="1" dirty="0">
                    <a:solidFill>
                      <a:srgbClr val="D92A6E"/>
                    </a:solidFill>
                    <a:latin typeface="굴림" panose="020B0600000101010101" pitchFamily="50" charset="-127"/>
                    <a:ea typeface="굴림" panose="020B0600000101010101" pitchFamily="50" charset="-127"/>
                  </a:rPr>
                  <a:t> 유사도가 된다</a:t>
                </a:r>
                <a:r>
                  <a:rPr lang="en-US" altLang="ko-KR" sz="1000" b="1" dirty="0">
                    <a:solidFill>
                      <a:srgbClr val="D92A6E"/>
                    </a:solidFill>
                    <a:latin typeface="굴림" panose="020B0600000101010101" pitchFamily="50" charset="-127"/>
                    <a:ea typeface="굴림" panose="020B0600000101010101" pitchFamily="50" charset="-127"/>
                  </a:rPr>
                  <a:t>.</a:t>
                </a:r>
                <a:endParaRPr lang="ko-KR" altLang="en-US" sz="1000" b="1" dirty="0">
                  <a:solidFill>
                    <a:srgbClr val="D92A6E"/>
                  </a:solidFill>
                  <a:latin typeface="굴림" panose="020B0600000101010101" pitchFamily="50" charset="-127"/>
                  <a:ea typeface="굴림" panose="020B0600000101010101" pitchFamily="50" charset="-127"/>
                </a:endParaRPr>
              </a:p>
            </p:txBody>
          </p:sp>
        </mc:Choice>
        <mc:Fallback xmlns="">
          <p:sp>
            <p:nvSpPr>
              <p:cNvPr id="12" name="TextBox 11">
                <a:extLst>
                  <a:ext uri="{FF2B5EF4-FFF2-40B4-BE49-F238E27FC236}">
                    <a16:creationId xmlns:a16="http://schemas.microsoft.com/office/drawing/2014/main" id="{922936FB-10B4-474F-A8A1-B54F5A57AA09}"/>
                  </a:ext>
                </a:extLst>
              </p:cNvPr>
              <p:cNvSpPr txBox="1">
                <a:spLocks noRot="1" noChangeAspect="1" noMove="1" noResize="1" noEditPoints="1" noAdjustHandles="1" noChangeArrowheads="1" noChangeShapeType="1" noTextEdit="1"/>
              </p:cNvSpPr>
              <p:nvPr/>
            </p:nvSpPr>
            <p:spPr>
              <a:xfrm>
                <a:off x="4879377" y="2852475"/>
                <a:ext cx="3912288" cy="1631216"/>
              </a:xfrm>
              <a:prstGeom prst="rect">
                <a:avLst/>
              </a:prstGeom>
              <a:blipFill>
                <a:blip r:embed="rId7"/>
                <a:stretch>
                  <a:fillRect b="-746"/>
                </a:stretch>
              </a:blipFill>
            </p:spPr>
            <p:txBody>
              <a:bodyPr/>
              <a:lstStyle/>
              <a:p>
                <a:r>
                  <a:rPr lang="ko-KR" altLang="en-US">
                    <a:noFill/>
                  </a:rPr>
                  <a:t> </a:t>
                </a:r>
              </a:p>
            </p:txBody>
          </p:sp>
        </mc:Fallback>
      </mc:AlternateContent>
      <p:sp>
        <p:nvSpPr>
          <p:cNvPr id="4" name="직사각형 3">
            <a:extLst>
              <a:ext uri="{FF2B5EF4-FFF2-40B4-BE49-F238E27FC236}">
                <a16:creationId xmlns:a16="http://schemas.microsoft.com/office/drawing/2014/main" xmlns="" id="{E492A315-8E48-4490-AA4A-4C1DF90C0C37}"/>
              </a:ext>
            </a:extLst>
          </p:cNvPr>
          <p:cNvSpPr/>
          <p:nvPr/>
        </p:nvSpPr>
        <p:spPr>
          <a:xfrm>
            <a:off x="4806950" y="1041398"/>
            <a:ext cx="4038600" cy="3472455"/>
          </a:xfrm>
          <a:prstGeom prst="rect">
            <a:avLst/>
          </a:prstGeom>
          <a:noFill/>
          <a:ln>
            <a:solidFill>
              <a:srgbClr val="FCD2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직선 화살표 연결선 19">
            <a:extLst>
              <a:ext uri="{FF2B5EF4-FFF2-40B4-BE49-F238E27FC236}">
                <a16:creationId xmlns:a16="http://schemas.microsoft.com/office/drawing/2014/main" xmlns="" id="{CB2571E7-2BB6-4079-89C0-50ED26EBCA00}"/>
              </a:ext>
            </a:extLst>
          </p:cNvPr>
          <p:cNvCxnSpPr>
            <a:cxnSpLocks/>
          </p:cNvCxnSpPr>
          <p:nvPr/>
        </p:nvCxnSpPr>
        <p:spPr>
          <a:xfrm flipV="1">
            <a:off x="3893271" y="1611448"/>
            <a:ext cx="1040764" cy="2237683"/>
          </a:xfrm>
          <a:prstGeom prst="straightConnector1">
            <a:avLst/>
          </a:prstGeom>
          <a:ln w="12700">
            <a:solidFill>
              <a:srgbClr val="D92A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474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xmlns="" id="{12D6AD49-BDEE-409C-9DA4-87E6740B8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27" y="1063367"/>
            <a:ext cx="3530954" cy="1262247"/>
          </a:xfrm>
          <a:prstGeom prst="rect">
            <a:avLst/>
          </a:prstGeom>
          <a:ln>
            <a:solidFill>
              <a:srgbClr val="FCD2DF"/>
            </a:solidFill>
          </a:ln>
        </p:spPr>
      </p:pic>
      <p:sp>
        <p:nvSpPr>
          <p:cNvPr id="15" name="TextBox 14">
            <a:extLst>
              <a:ext uri="{FF2B5EF4-FFF2-40B4-BE49-F238E27FC236}">
                <a16:creationId xmlns:a16="http://schemas.microsoft.com/office/drawing/2014/main" xmlns="" id="{EB9CCFC2-FF61-49D0-B1E6-356C13586BDE}"/>
              </a:ext>
            </a:extLst>
          </p:cNvPr>
          <p:cNvSpPr txBox="1"/>
          <p:nvPr/>
        </p:nvSpPr>
        <p:spPr>
          <a:xfrm>
            <a:off x="469427" y="279022"/>
            <a:ext cx="3423844" cy="286873"/>
          </a:xfrm>
          <a:prstGeom prst="rect">
            <a:avLst/>
          </a:prstGeom>
          <a:noFill/>
        </p:spPr>
        <p:txBody>
          <a:bodyPr wrap="square" rtlCol="0">
            <a:spAutoFit/>
          </a:bodyPr>
          <a:lstStyle/>
          <a:p>
            <a:r>
              <a:rPr lang="ko-KR" altLang="en-US" dirty="0">
                <a:solidFill>
                  <a:srgbClr val="D92A6E"/>
                </a:solidFill>
              </a:rPr>
              <a:t>벡터의 내적</a:t>
            </a:r>
          </a:p>
        </p:txBody>
      </p:sp>
      <p:sp>
        <p:nvSpPr>
          <p:cNvPr id="17" name="직사각형 16">
            <a:extLst>
              <a:ext uri="{FF2B5EF4-FFF2-40B4-BE49-F238E27FC236}">
                <a16:creationId xmlns:a16="http://schemas.microsoft.com/office/drawing/2014/main" xmlns="" id="{CD8C05B2-2E60-4164-9344-FA8A8F0D67EC}"/>
              </a:ext>
            </a:extLst>
          </p:cNvPr>
          <p:cNvSpPr/>
          <p:nvPr/>
        </p:nvSpPr>
        <p:spPr>
          <a:xfrm>
            <a:off x="2319863" y="3176233"/>
            <a:ext cx="166198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922936FB-10B4-474F-A8A1-B54F5A57AA09}"/>
              </a:ext>
            </a:extLst>
          </p:cNvPr>
          <p:cNvSpPr txBox="1"/>
          <p:nvPr/>
        </p:nvSpPr>
        <p:spPr>
          <a:xfrm>
            <a:off x="4820844" y="1115631"/>
            <a:ext cx="3912288" cy="2308324"/>
          </a:xfrm>
          <a:prstGeom prst="rect">
            <a:avLst/>
          </a:prstGeom>
          <a:noFill/>
        </p:spPr>
        <p:txBody>
          <a:bodyPr wrap="square" rtlCol="0">
            <a:spAutoFit/>
          </a:bodyPr>
          <a:lstStyle/>
          <a:p>
            <a:pPr lvl="0" defTabSz="914400" eaLnBrk="0" fontAlgn="base" latinLnBrk="0" hangingPunct="0">
              <a:spcBef>
                <a:spcPct val="0"/>
              </a:spcBef>
              <a:spcAft>
                <a:spcPct val="0"/>
              </a:spcAft>
            </a:pPr>
            <a:r>
              <a:rPr lang="ko-KR" altLang="ko-KR" sz="1050" dirty="0">
                <a:solidFill>
                  <a:srgbClr val="D92A6E"/>
                </a:solidFill>
                <a:latin typeface="Arial" panose="020B0604020202020204" pitchFamily="34" charset="0"/>
                <a:ea typeface="NanumGothic"/>
              </a:rPr>
              <a:t>벡터의 내적</a:t>
            </a:r>
            <a:r>
              <a:rPr lang="en-US" altLang="ko-KR" sz="1050" dirty="0">
                <a:solidFill>
                  <a:srgbClr val="D92A6E"/>
                </a:solidFill>
                <a:latin typeface="Arial" panose="020B0604020202020204" pitchFamily="34" charset="0"/>
                <a:ea typeface="NanumGothic"/>
              </a:rPr>
              <a:t> </a:t>
            </a:r>
            <a:r>
              <a:rPr lang="ko-KR" altLang="ko-KR" sz="1050" dirty="0">
                <a:solidFill>
                  <a:srgbClr val="D92A6E"/>
                </a:solidFill>
                <a:latin typeface="Arial" panose="020B0604020202020204" pitchFamily="34" charset="0"/>
                <a:ea typeface="NanumGothic"/>
              </a:rPr>
              <a:t>(</a:t>
            </a:r>
            <a:r>
              <a:rPr lang="ko-KR" altLang="ko-KR" sz="1050" dirty="0" err="1">
                <a:solidFill>
                  <a:srgbClr val="D92A6E"/>
                </a:solidFill>
                <a:latin typeface="Arial" panose="020B0604020202020204" pitchFamily="34" charset="0"/>
                <a:ea typeface="NanumGothic"/>
              </a:rPr>
              <a:t>dot</a:t>
            </a:r>
            <a:r>
              <a:rPr lang="ko-KR" altLang="ko-KR" sz="1050" dirty="0">
                <a:solidFill>
                  <a:srgbClr val="D92A6E"/>
                </a:solidFill>
                <a:latin typeface="Arial" panose="020B0604020202020204" pitchFamily="34" charset="0"/>
                <a:ea typeface="NanumGothic"/>
              </a:rPr>
              <a:t> </a:t>
            </a:r>
            <a:r>
              <a:rPr lang="ko-KR" altLang="ko-KR" sz="1050" dirty="0" err="1">
                <a:solidFill>
                  <a:srgbClr val="D92A6E"/>
                </a:solidFill>
                <a:latin typeface="Arial" panose="020B0604020202020204" pitchFamily="34" charset="0"/>
                <a:ea typeface="NanumGothic"/>
              </a:rPr>
              <a:t>product</a:t>
            </a:r>
            <a:r>
              <a:rPr lang="ko-KR" altLang="ko-KR" sz="1050" dirty="0">
                <a:solidFill>
                  <a:srgbClr val="D92A6E"/>
                </a:solidFill>
                <a:latin typeface="Arial" panose="020B0604020202020204" pitchFamily="34" charset="0"/>
                <a:ea typeface="NanumGothic"/>
              </a:rPr>
              <a:t>)</a:t>
            </a:r>
            <a:br>
              <a:rPr lang="ko-KR" altLang="ko-KR" sz="1050" dirty="0">
                <a:solidFill>
                  <a:srgbClr val="D92A6E"/>
                </a:solidFill>
                <a:latin typeface="Arial" panose="020B0604020202020204" pitchFamily="34" charset="0"/>
                <a:ea typeface="NanumGothic"/>
              </a:rPr>
            </a:br>
            <a:endParaRPr lang="en-US" altLang="ko-KR" sz="1050" dirty="0">
              <a:solidFill>
                <a:srgbClr val="D92A6E"/>
              </a:solidFill>
              <a:latin typeface="Arial" panose="020B0604020202020204" pitchFamily="34" charset="0"/>
              <a:ea typeface="NanumGothic"/>
            </a:endParaRPr>
          </a:p>
          <a:p>
            <a:pPr lvl="0" defTabSz="914400" eaLnBrk="0" fontAlgn="base" latinLnBrk="0" hangingPunct="0">
              <a:spcBef>
                <a:spcPct val="0"/>
              </a:spcBef>
              <a:spcAft>
                <a:spcPct val="0"/>
              </a:spcAft>
            </a:pPr>
            <a:r>
              <a:rPr lang="ko-KR" altLang="ko-KR" sz="1000" dirty="0">
                <a:solidFill>
                  <a:srgbClr val="2B2B2B"/>
                </a:solidFill>
                <a:latin typeface="Arial" panose="020B0604020202020204" pitchFamily="34" charset="0"/>
                <a:ea typeface="NanumGothic"/>
              </a:rPr>
              <a:t/>
            </a:r>
            <a:br>
              <a:rPr lang="ko-KR" altLang="ko-KR" sz="1000" dirty="0">
                <a:solidFill>
                  <a:srgbClr val="2B2B2B"/>
                </a:solidFill>
                <a:latin typeface="Arial" panose="020B0604020202020204" pitchFamily="34" charset="0"/>
                <a:ea typeface="NanumGothic"/>
              </a:rPr>
            </a:br>
            <a:r>
              <a:rPr lang="ko-KR" altLang="ko-KR" sz="1000" dirty="0">
                <a:solidFill>
                  <a:srgbClr val="2B2B2B"/>
                </a:solidFill>
                <a:latin typeface="Arial" panose="020B0604020202020204" pitchFamily="34" charset="0"/>
                <a:ea typeface="NanumGothic"/>
              </a:rPr>
              <a:t>두 벡터의 각 원소들을 순서대로 짝</a:t>
            </a:r>
            <a:r>
              <a:rPr lang="ko-KR" altLang="en-US" sz="1000" dirty="0">
                <a:solidFill>
                  <a:srgbClr val="2B2B2B"/>
                </a:solidFill>
                <a:latin typeface="Arial" panose="020B0604020202020204" pitchFamily="34" charset="0"/>
                <a:ea typeface="NanumGothic"/>
              </a:rPr>
              <a:t>을 지어</a:t>
            </a:r>
            <a:r>
              <a:rPr lang="ko-KR" altLang="ko-KR" sz="1000" dirty="0">
                <a:solidFill>
                  <a:srgbClr val="2B2B2B"/>
                </a:solidFill>
                <a:latin typeface="Arial" panose="020B0604020202020204" pitchFamily="34" charset="0"/>
                <a:ea typeface="NanumGothic"/>
              </a:rPr>
              <a:t> 곱한 다음 </a:t>
            </a:r>
            <a:endParaRPr lang="en-US" altLang="ko-KR" sz="1000" dirty="0">
              <a:solidFill>
                <a:srgbClr val="2B2B2B"/>
              </a:solidFill>
              <a:latin typeface="Arial" panose="020B0604020202020204" pitchFamily="34" charset="0"/>
              <a:ea typeface="NanumGothic"/>
            </a:endParaRPr>
          </a:p>
          <a:p>
            <a:pPr lvl="0" defTabSz="914400" eaLnBrk="0" fontAlgn="base" latinLnBrk="0" hangingPunct="0">
              <a:spcBef>
                <a:spcPct val="0"/>
              </a:spcBef>
              <a:spcAft>
                <a:spcPct val="0"/>
              </a:spcAft>
            </a:pPr>
            <a:r>
              <a:rPr lang="ko-KR" altLang="ko-KR" sz="1000" dirty="0">
                <a:solidFill>
                  <a:srgbClr val="2B2B2B"/>
                </a:solidFill>
                <a:latin typeface="Arial" panose="020B0604020202020204" pitchFamily="34" charset="0"/>
                <a:ea typeface="NanumGothic"/>
              </a:rPr>
              <a:t>결과</a:t>
            </a:r>
            <a:r>
              <a:rPr lang="ko-KR" altLang="en-US" sz="1000" dirty="0">
                <a:solidFill>
                  <a:srgbClr val="2B2B2B"/>
                </a:solidFill>
                <a:latin typeface="Arial" panose="020B0604020202020204" pitchFamily="34" charset="0"/>
                <a:ea typeface="NanumGothic"/>
              </a:rPr>
              <a:t>를</a:t>
            </a:r>
            <a:r>
              <a:rPr lang="ko-KR" altLang="ko-KR" sz="1000" dirty="0">
                <a:solidFill>
                  <a:srgbClr val="2B2B2B"/>
                </a:solidFill>
                <a:latin typeface="Arial" panose="020B0604020202020204" pitchFamily="34" charset="0"/>
                <a:ea typeface="NanumGothic"/>
              </a:rPr>
              <a:t> 더</a:t>
            </a:r>
            <a:r>
              <a:rPr lang="ko-KR" altLang="en-US" sz="1000" dirty="0">
                <a:solidFill>
                  <a:srgbClr val="2B2B2B"/>
                </a:solidFill>
                <a:latin typeface="Arial" panose="020B0604020202020204" pitchFamily="34" charset="0"/>
                <a:ea typeface="NanumGothic"/>
              </a:rPr>
              <a:t>함</a:t>
            </a:r>
            <a:r>
              <a:rPr lang="en-US" altLang="ko-KR" sz="1000" dirty="0">
                <a:solidFill>
                  <a:srgbClr val="2B2B2B"/>
                </a:solidFill>
                <a:latin typeface="Arial" panose="020B0604020202020204" pitchFamily="34" charset="0"/>
                <a:ea typeface="NanumGothic"/>
              </a:rPr>
              <a:t>.</a:t>
            </a:r>
          </a:p>
          <a:p>
            <a:pPr lvl="0" defTabSz="914400" eaLnBrk="0" fontAlgn="base" latinLnBrk="0" hangingPunct="0">
              <a:spcBef>
                <a:spcPct val="0"/>
              </a:spcBef>
              <a:spcAft>
                <a:spcPct val="0"/>
              </a:spcAft>
            </a:pPr>
            <a:r>
              <a:rPr lang="ko-KR" altLang="ko-KR" sz="1200" dirty="0">
                <a:solidFill>
                  <a:srgbClr val="2B2B2B"/>
                </a:solidFill>
                <a:latin typeface="Arial" panose="020B0604020202020204" pitchFamily="34" charset="0"/>
                <a:ea typeface="NanumGothic"/>
              </a:rPr>
              <a:t/>
            </a:r>
            <a:br>
              <a:rPr lang="ko-KR" altLang="ko-KR" sz="1200" dirty="0">
                <a:solidFill>
                  <a:srgbClr val="2B2B2B"/>
                </a:solidFill>
                <a:latin typeface="Arial" panose="020B0604020202020204" pitchFamily="34" charset="0"/>
                <a:ea typeface="NanumGothic"/>
              </a:rPr>
            </a:br>
            <a:endParaRPr lang="en-US" altLang="ko-KR" sz="1200" dirty="0">
              <a:solidFill>
                <a:srgbClr val="2B2B2B"/>
              </a:solidFill>
              <a:latin typeface="Arial" panose="020B0604020202020204" pitchFamily="34" charset="0"/>
              <a:ea typeface="NanumGothic"/>
            </a:endParaRPr>
          </a:p>
          <a:p>
            <a:pPr lvl="0" defTabSz="914400" eaLnBrk="0" fontAlgn="base" latinLnBrk="0" hangingPunct="0">
              <a:spcBef>
                <a:spcPct val="0"/>
              </a:spcBef>
              <a:spcAft>
                <a:spcPct val="0"/>
              </a:spcAft>
            </a:pPr>
            <a:r>
              <a:rPr lang="en-US" altLang="ko-KR" sz="1200" dirty="0">
                <a:solidFill>
                  <a:srgbClr val="2B2B2B"/>
                </a:solidFill>
                <a:latin typeface="Arial" panose="020B0604020202020204" pitchFamily="34" charset="0"/>
                <a:ea typeface="NanumGothic"/>
              </a:rPr>
              <a:t>                 A  =  ( 2,   3,   4,   2,   3 )</a:t>
            </a:r>
          </a:p>
          <a:p>
            <a:pPr lvl="0" defTabSz="914400" eaLnBrk="0" fontAlgn="base" latinLnBrk="0" hangingPunct="0">
              <a:spcBef>
                <a:spcPct val="0"/>
              </a:spcBef>
              <a:spcAft>
                <a:spcPct val="0"/>
              </a:spcAft>
            </a:pPr>
            <a:endParaRPr lang="en-US" altLang="ko-KR" sz="1200" dirty="0">
              <a:solidFill>
                <a:srgbClr val="2B2B2B"/>
              </a:solidFill>
              <a:latin typeface="Arial" panose="020B0604020202020204" pitchFamily="34" charset="0"/>
              <a:ea typeface="NanumGothic"/>
            </a:endParaRPr>
          </a:p>
          <a:p>
            <a:pPr lvl="0" defTabSz="914400" eaLnBrk="0" fontAlgn="base" latinLnBrk="0" hangingPunct="0">
              <a:spcBef>
                <a:spcPct val="0"/>
              </a:spcBef>
              <a:spcAft>
                <a:spcPct val="0"/>
              </a:spcAft>
            </a:pPr>
            <a:endParaRPr lang="en-US" altLang="ko-KR" sz="1200" dirty="0">
              <a:solidFill>
                <a:srgbClr val="2B2B2B"/>
              </a:solidFill>
              <a:latin typeface="Arial" panose="020B0604020202020204" pitchFamily="34" charset="0"/>
              <a:ea typeface="NanumGothic"/>
            </a:endParaRPr>
          </a:p>
          <a:p>
            <a:pPr lvl="0" defTabSz="914400" eaLnBrk="0" fontAlgn="base" latinLnBrk="0" hangingPunct="0">
              <a:spcBef>
                <a:spcPct val="0"/>
              </a:spcBef>
              <a:spcAft>
                <a:spcPct val="0"/>
              </a:spcAft>
            </a:pPr>
            <a:r>
              <a:rPr lang="en-US" altLang="ko-KR" sz="1200" dirty="0">
                <a:solidFill>
                  <a:srgbClr val="2B2B2B"/>
                </a:solidFill>
                <a:latin typeface="Arial" panose="020B0604020202020204" pitchFamily="34" charset="0"/>
                <a:ea typeface="NanumGothic"/>
              </a:rPr>
              <a:t>                 B  =  ( 3,   2,   2,   2,   1 )</a:t>
            </a:r>
          </a:p>
          <a:p>
            <a:pPr lvl="0" defTabSz="914400" eaLnBrk="0" fontAlgn="base" latinLnBrk="0" hangingPunct="0">
              <a:spcBef>
                <a:spcPct val="0"/>
              </a:spcBef>
              <a:spcAft>
                <a:spcPct val="0"/>
              </a:spcAft>
            </a:pPr>
            <a:endParaRPr lang="en-US" altLang="ko-KR" sz="1200" dirty="0">
              <a:solidFill>
                <a:srgbClr val="2B2B2B"/>
              </a:solidFill>
              <a:latin typeface="Arial" panose="020B0604020202020204" pitchFamily="34" charset="0"/>
              <a:ea typeface="NanumGothic"/>
            </a:endParaRPr>
          </a:p>
          <a:p>
            <a:pPr lvl="0" defTabSz="914400" eaLnBrk="0" fontAlgn="base" latinLnBrk="0" hangingPunct="0">
              <a:spcBef>
                <a:spcPct val="0"/>
              </a:spcBef>
              <a:spcAft>
                <a:spcPct val="0"/>
              </a:spcAft>
            </a:pPr>
            <a:endParaRPr lang="en-US" altLang="ko-KR" sz="1000" dirty="0">
              <a:solidFill>
                <a:srgbClr val="2B2B2B"/>
              </a:solidFill>
              <a:latin typeface="Arial" panose="020B0604020202020204" pitchFamily="34" charset="0"/>
              <a:ea typeface="NanumGothic"/>
            </a:endParaRPr>
          </a:p>
        </p:txBody>
      </p:sp>
      <p:sp>
        <p:nvSpPr>
          <p:cNvPr id="4" name="직사각형 3">
            <a:extLst>
              <a:ext uri="{FF2B5EF4-FFF2-40B4-BE49-F238E27FC236}">
                <a16:creationId xmlns:a16="http://schemas.microsoft.com/office/drawing/2014/main" xmlns="" id="{E492A315-8E48-4490-AA4A-4C1DF90C0C37}"/>
              </a:ext>
            </a:extLst>
          </p:cNvPr>
          <p:cNvSpPr/>
          <p:nvPr/>
        </p:nvSpPr>
        <p:spPr>
          <a:xfrm>
            <a:off x="4765255" y="1063368"/>
            <a:ext cx="3241923" cy="2483022"/>
          </a:xfrm>
          <a:prstGeom prst="rect">
            <a:avLst/>
          </a:prstGeom>
          <a:noFill/>
          <a:ln>
            <a:solidFill>
              <a:srgbClr val="FCD2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6" name="Picture 12" descr="A = (1,2,3,4,5) ">
            <a:extLst>
              <a:ext uri="{FF2B5EF4-FFF2-40B4-BE49-F238E27FC236}">
                <a16:creationId xmlns:a16="http://schemas.microsoft.com/office/drawing/2014/main" xmlns="" id="{6C0AEE0D-26D2-48F9-A616-1921420A6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74638"/>
            <a:ext cx="1095375" cy="171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D989E63A-AC64-4EF2-92EA-9488E7A28459}"/>
                  </a:ext>
                </a:extLst>
              </p:cNvPr>
              <p:cNvSpPr txBox="1"/>
              <p:nvPr/>
            </p:nvSpPr>
            <p:spPr>
              <a:xfrm>
                <a:off x="5989077" y="2500934"/>
                <a:ext cx="1899321" cy="290592"/>
              </a:xfrm>
              <a:prstGeom prst="rect">
                <a:avLst/>
              </a:prstGeom>
              <a:noFill/>
            </p:spPr>
            <p:txBody>
              <a:bodyPr wrap="square" rtlCol="0">
                <a:spAutoFit/>
              </a:bodyPr>
              <a:lstStyle/>
              <a:p>
                <a14:m>
                  <m:oMath xmlns:m="http://schemas.openxmlformats.org/officeDocument/2006/math">
                    <m:r>
                      <a:rPr lang="en-US" altLang="ko-KR" i="1" smtClean="0">
                        <a:solidFill>
                          <a:srgbClr val="FF0000"/>
                        </a:solidFill>
                        <a:latin typeface="Cambria Math" panose="02040503050406030204" pitchFamily="18" charset="0"/>
                        <a:ea typeface="Cambria Math" panose="02040503050406030204" pitchFamily="18" charset="0"/>
                      </a:rPr>
                      <m:t>×</m:t>
                    </m:r>
                  </m:oMath>
                </a14:m>
                <a:r>
                  <a:rPr lang="ko-KR" altLang="en-US" dirty="0">
                    <a:solidFill>
                      <a:srgbClr val="FF0000"/>
                    </a:solidFill>
                  </a:rPr>
                  <a:t> </a:t>
                </a:r>
                <a14:m>
                  <m:oMath xmlns:m="http://schemas.openxmlformats.org/officeDocument/2006/math">
                    <m:r>
                      <a:rPr lang="en-US" altLang="ko-KR" b="0" i="0" smtClean="0">
                        <a:solidFill>
                          <a:srgbClr val="FF0000"/>
                        </a:solidFill>
                        <a:latin typeface="Cambria Math" panose="02040503050406030204" pitchFamily="18" charset="0"/>
                        <a:ea typeface="Cambria Math" panose="02040503050406030204" pitchFamily="18" charset="0"/>
                      </a:rPr>
                      <m:t>   </m:t>
                    </m:r>
                    <m:r>
                      <a:rPr lang="en-US" altLang="ko-KR" i="1">
                        <a:solidFill>
                          <a:srgbClr val="FF0000"/>
                        </a:solidFill>
                        <a:latin typeface="Cambria Math" panose="02040503050406030204" pitchFamily="18" charset="0"/>
                        <a:ea typeface="Cambria Math" panose="02040503050406030204" pitchFamily="18" charset="0"/>
                      </a:rPr>
                      <m:t>×</m:t>
                    </m:r>
                  </m:oMath>
                </a14:m>
                <a:r>
                  <a:rPr lang="ko-KR" altLang="en-US" dirty="0">
                    <a:solidFill>
                      <a:srgbClr val="FF0000"/>
                    </a:solidFill>
                  </a:rPr>
                  <a:t>    </a:t>
                </a:r>
                <a14:m>
                  <m:oMath xmlns:m="http://schemas.openxmlformats.org/officeDocument/2006/math">
                    <m:r>
                      <a:rPr lang="en-US" altLang="ko-KR" i="1">
                        <a:solidFill>
                          <a:srgbClr val="FF0000"/>
                        </a:solidFill>
                        <a:latin typeface="Cambria Math" panose="02040503050406030204" pitchFamily="18" charset="0"/>
                        <a:ea typeface="Cambria Math" panose="02040503050406030204" pitchFamily="18" charset="0"/>
                      </a:rPr>
                      <m:t>×</m:t>
                    </m:r>
                  </m:oMath>
                </a14:m>
                <a:r>
                  <a:rPr lang="ko-KR" altLang="en-US" dirty="0">
                    <a:solidFill>
                      <a:srgbClr val="FF0000"/>
                    </a:solidFill>
                  </a:rPr>
                  <a:t>    </a:t>
                </a:r>
                <a14:m>
                  <m:oMath xmlns:m="http://schemas.openxmlformats.org/officeDocument/2006/math">
                    <m:r>
                      <a:rPr lang="en-US" altLang="ko-KR" i="1">
                        <a:solidFill>
                          <a:srgbClr val="FF0000"/>
                        </a:solidFill>
                        <a:latin typeface="Cambria Math" panose="02040503050406030204" pitchFamily="18" charset="0"/>
                        <a:ea typeface="Cambria Math" panose="02040503050406030204" pitchFamily="18" charset="0"/>
                      </a:rPr>
                      <m:t>×</m:t>
                    </m:r>
                  </m:oMath>
                </a14:m>
                <a:r>
                  <a:rPr lang="ko-KR" altLang="en-US" dirty="0">
                    <a:solidFill>
                      <a:srgbClr val="FF0000"/>
                    </a:solidFill>
                  </a:rPr>
                  <a:t>    </a:t>
                </a:r>
                <a14:m>
                  <m:oMath xmlns:m="http://schemas.openxmlformats.org/officeDocument/2006/math">
                    <m:r>
                      <a:rPr lang="en-US" altLang="ko-KR" i="1">
                        <a:solidFill>
                          <a:srgbClr val="FF0000"/>
                        </a:solidFill>
                        <a:latin typeface="Cambria Math" panose="02040503050406030204" pitchFamily="18" charset="0"/>
                        <a:ea typeface="Cambria Math" panose="02040503050406030204" pitchFamily="18" charset="0"/>
                      </a:rPr>
                      <m:t>×</m:t>
                    </m:r>
                  </m:oMath>
                </a14:m>
                <a:endParaRPr lang="ko-KR" altLang="en-US" dirty="0">
                  <a:solidFill>
                    <a:srgbClr val="FF0000"/>
                  </a:solidFill>
                </a:endParaRPr>
              </a:p>
            </p:txBody>
          </p:sp>
        </mc:Choice>
        <mc:Fallback xmlns="">
          <p:sp>
            <p:nvSpPr>
              <p:cNvPr id="3" name="TextBox 2">
                <a:extLst>
                  <a:ext uri="{FF2B5EF4-FFF2-40B4-BE49-F238E27FC236}">
                    <a16:creationId xmlns:a16="http://schemas.microsoft.com/office/drawing/2014/main" id="{D989E63A-AC64-4EF2-92EA-9488E7A28459}"/>
                  </a:ext>
                </a:extLst>
              </p:cNvPr>
              <p:cNvSpPr txBox="1">
                <a:spLocks noRot="1" noChangeAspect="1" noMove="1" noResize="1" noEditPoints="1" noAdjustHandles="1" noChangeArrowheads="1" noChangeShapeType="1" noTextEdit="1"/>
              </p:cNvSpPr>
              <p:nvPr/>
            </p:nvSpPr>
            <p:spPr>
              <a:xfrm>
                <a:off x="5989077" y="2500934"/>
                <a:ext cx="1899321" cy="290592"/>
              </a:xfrm>
              <a:prstGeom prst="rect">
                <a:avLst/>
              </a:prstGeom>
              <a:blipFill>
                <a:blip r:embed="rId4"/>
                <a:stretch>
                  <a:fillRect/>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xmlns="" id="{3FED85EC-5358-48A2-B179-2422AA0E1417}"/>
              </a:ext>
            </a:extLst>
          </p:cNvPr>
          <p:cNvSpPr txBox="1"/>
          <p:nvPr/>
        </p:nvSpPr>
        <p:spPr>
          <a:xfrm>
            <a:off x="4851734" y="3214914"/>
            <a:ext cx="3211033" cy="276999"/>
          </a:xfrm>
          <a:prstGeom prst="rect">
            <a:avLst/>
          </a:prstGeom>
          <a:noFill/>
        </p:spPr>
        <p:txBody>
          <a:bodyPr wrap="square" rtlCol="0">
            <a:spAutoFit/>
          </a:bodyPr>
          <a:lstStyle/>
          <a:p>
            <a:r>
              <a:rPr lang="ko-KR" altLang="en-US" sz="1200" dirty="0">
                <a:solidFill>
                  <a:srgbClr val="D92A6E"/>
                </a:solidFill>
                <a:latin typeface="나눔고딕"/>
                <a:ea typeface="굴림" panose="020B0600000101010101" pitchFamily="50" charset="-127"/>
              </a:rPr>
              <a:t>벡터의 내적  </a:t>
            </a:r>
            <a:r>
              <a:rPr lang="en-US" altLang="ko-KR" sz="1200" dirty="0">
                <a:solidFill>
                  <a:srgbClr val="2B2B2B"/>
                </a:solidFill>
                <a:latin typeface="Arial" panose="020B0604020202020204" pitchFamily="34" charset="0"/>
                <a:ea typeface="NanumGothic"/>
                <a:cs typeface="Arial" panose="020B0604020202020204" pitchFamily="34" charset="0"/>
              </a:rPr>
              <a:t>=    6 + 6 + 8 + 4 + 3 </a:t>
            </a:r>
            <a:r>
              <a:rPr lang="ko-KR" altLang="ko-KR" sz="1200" dirty="0">
                <a:solidFill>
                  <a:srgbClr val="2B2B2B"/>
                </a:solidFill>
                <a:latin typeface="Arial" panose="020B0604020202020204" pitchFamily="34" charset="0"/>
                <a:ea typeface="NanumGothic"/>
                <a:cs typeface="Arial" panose="020B0604020202020204" pitchFamily="34" charset="0"/>
              </a:rPr>
              <a:t> </a:t>
            </a:r>
            <a:r>
              <a:rPr lang="en-US" altLang="ko-KR" sz="1200" dirty="0">
                <a:solidFill>
                  <a:srgbClr val="2B2B2B"/>
                </a:solidFill>
                <a:latin typeface="Arial" panose="020B0604020202020204" pitchFamily="34" charset="0"/>
                <a:ea typeface="NanumGothic"/>
                <a:cs typeface="Arial" panose="020B0604020202020204" pitchFamily="34" charset="0"/>
              </a:rPr>
              <a:t> = </a:t>
            </a:r>
            <a:r>
              <a:rPr lang="ko-KR" altLang="ko-KR" sz="1200" dirty="0">
                <a:solidFill>
                  <a:srgbClr val="2B2B2B"/>
                </a:solidFill>
                <a:latin typeface="Arial" panose="020B0604020202020204" pitchFamily="34" charset="0"/>
                <a:ea typeface="NanumGothic"/>
                <a:cs typeface="Arial" panose="020B0604020202020204" pitchFamily="34" charset="0"/>
              </a:rPr>
              <a:t> </a:t>
            </a:r>
            <a:r>
              <a:rPr lang="en-US" altLang="ko-KR" sz="1200" dirty="0">
                <a:solidFill>
                  <a:srgbClr val="2B2B2B"/>
                </a:solidFill>
                <a:latin typeface="Arial" panose="020B0604020202020204" pitchFamily="34" charset="0"/>
                <a:ea typeface="NanumGothic"/>
                <a:cs typeface="Arial" panose="020B0604020202020204" pitchFamily="34" charset="0"/>
              </a:rPr>
              <a:t> 27</a:t>
            </a:r>
            <a:endParaRPr lang="ko-KR" altLang="en-US" dirty="0"/>
          </a:p>
        </p:txBody>
      </p:sp>
      <p:sp>
        <p:nvSpPr>
          <p:cNvPr id="27" name="TextBox 26">
            <a:extLst>
              <a:ext uri="{FF2B5EF4-FFF2-40B4-BE49-F238E27FC236}">
                <a16:creationId xmlns:a16="http://schemas.microsoft.com/office/drawing/2014/main" xmlns="" id="{E70FC59E-1309-41A8-BB49-249815F854C4}"/>
              </a:ext>
            </a:extLst>
          </p:cNvPr>
          <p:cNvSpPr txBox="1"/>
          <p:nvPr/>
        </p:nvSpPr>
        <p:spPr>
          <a:xfrm>
            <a:off x="352335" y="816369"/>
            <a:ext cx="3685101" cy="3682034"/>
          </a:xfrm>
          <a:prstGeom prst="rect">
            <a:avLst/>
          </a:prstGeom>
          <a:noFill/>
        </p:spPr>
        <p:txBody>
          <a:bodyPr wrap="square" rtlCol="0">
            <a:spAutoFit/>
          </a:bodyPr>
          <a:lstStyle/>
          <a:p>
            <a:r>
              <a:rPr lang="en-US" altLang="ko-KR" sz="1100" dirty="0"/>
              <a:t>1. </a:t>
            </a:r>
            <a:r>
              <a:rPr lang="ko-KR" altLang="en-US" sz="1100" dirty="0" err="1"/>
              <a:t>좌푯값의</a:t>
            </a:r>
            <a:r>
              <a:rPr lang="ko-KR" altLang="en-US" sz="1100" dirty="0"/>
              <a:t> 각 성분을 곱해서 더함</a:t>
            </a:r>
            <a:r>
              <a:rPr lang="en-US" altLang="ko-KR" sz="1100" dirty="0"/>
              <a:t>.</a:t>
            </a:r>
            <a:r>
              <a:rPr lang="ko-KR" altLang="en-US" sz="1100" dirty="0"/>
              <a:t> </a:t>
            </a:r>
            <a:endParaRPr lang="en-US" altLang="ko-KR" sz="1100" dirty="0"/>
          </a:p>
          <a:p>
            <a:r>
              <a:rPr lang="en-US" altLang="ko-KR" dirty="0"/>
              <a:t/>
            </a:r>
            <a:br>
              <a:rPr lang="en-US" altLang="ko-KR" dirty="0"/>
            </a:b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sz="2000" dirty="0"/>
          </a:p>
          <a:p>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endParaRPr lang="ko-KR" altLang="en-US" dirty="0"/>
          </a:p>
        </p:txBody>
      </p:sp>
      <p:cxnSp>
        <p:nvCxnSpPr>
          <p:cNvPr id="8" name="직선 화살표 연결선 7">
            <a:extLst>
              <a:ext uri="{FF2B5EF4-FFF2-40B4-BE49-F238E27FC236}">
                <a16:creationId xmlns:a16="http://schemas.microsoft.com/office/drawing/2014/main" xmlns="" id="{2491A5FB-507E-4DF3-9F47-0E77E2DBE8C1}"/>
              </a:ext>
            </a:extLst>
          </p:cNvPr>
          <p:cNvCxnSpPr/>
          <p:nvPr/>
        </p:nvCxnSpPr>
        <p:spPr>
          <a:xfrm>
            <a:off x="7537622" y="2368860"/>
            <a:ext cx="0" cy="60911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4525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표 7">
            <a:extLst>
              <a:ext uri="{FF2B5EF4-FFF2-40B4-BE49-F238E27FC236}">
                <a16:creationId xmlns:a16="http://schemas.microsoft.com/office/drawing/2014/main" xmlns="" id="{0AE2E5A9-0EBD-42A9-8728-DF1A58DCDB15}"/>
              </a:ext>
            </a:extLst>
          </p:cNvPr>
          <p:cNvGraphicFramePr>
            <a:graphicFrameLocks noGrp="1"/>
          </p:cNvGraphicFramePr>
          <p:nvPr>
            <p:extLst>
              <p:ext uri="{D42A27DB-BD31-4B8C-83A1-F6EECF244321}">
                <p14:modId xmlns:p14="http://schemas.microsoft.com/office/powerpoint/2010/main" val="3004957587"/>
              </p:ext>
            </p:extLst>
          </p:nvPr>
        </p:nvGraphicFramePr>
        <p:xfrm>
          <a:off x="2292011" y="846253"/>
          <a:ext cx="6526016" cy="1943997"/>
        </p:xfrm>
        <a:graphic>
          <a:graphicData uri="http://schemas.openxmlformats.org/drawingml/2006/table">
            <a:tbl>
              <a:tblPr firstRow="1" bandRow="1">
                <a:tableStyleId>{5C22544A-7EE6-4342-B048-85BDC9FD1C3A}</a:tableStyleId>
              </a:tblPr>
              <a:tblGrid>
                <a:gridCol w="6526016">
                  <a:extLst>
                    <a:ext uri="{9D8B030D-6E8A-4147-A177-3AD203B41FA5}">
                      <a16:colId xmlns:a16="http://schemas.microsoft.com/office/drawing/2014/main" xmlns="" val="20001"/>
                    </a:ext>
                  </a:extLst>
                </a:gridCol>
              </a:tblGrid>
              <a:tr h="130372">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ko-KR" altLang="en-US" sz="1200" dirty="0">
                          <a:solidFill>
                            <a:srgbClr val="893DF9"/>
                          </a:solidFill>
                          <a:effectLst/>
                          <a:latin typeface="굴림" panose="020B0600000101010101" pitchFamily="50" charset="-127"/>
                          <a:ea typeface="굴림" panose="020B0600000101010101" pitchFamily="50" charset="-127"/>
                        </a:rPr>
                        <a:t>“</a:t>
                      </a:r>
                      <a:r>
                        <a:rPr lang="en-US" altLang="ko-KR" sz="1200" dirty="0">
                          <a:solidFill>
                            <a:srgbClr val="893DF9"/>
                          </a:solidFill>
                          <a:effectLst/>
                          <a:latin typeface="굴림" panose="020B0600000101010101" pitchFamily="50" charset="-127"/>
                          <a:ea typeface="굴림" panose="020B0600000101010101" pitchFamily="50" charset="-127"/>
                        </a:rPr>
                        <a:t>WHAT car is this!?” </a:t>
                      </a:r>
                      <a:r>
                        <a:rPr lang="ko-KR" altLang="en-US" sz="1200" dirty="0">
                          <a:solidFill>
                            <a:srgbClr val="893DF9"/>
                          </a:solidFill>
                          <a:effectLst/>
                          <a:latin typeface="굴림" panose="020B0600000101010101" pitchFamily="50" charset="-127"/>
                          <a:ea typeface="굴림" panose="020B0600000101010101" pitchFamily="50" charset="-127"/>
                        </a:rPr>
                        <a:t>문서와 유사한 문서</a:t>
                      </a:r>
                      <a:r>
                        <a:rPr lang="ko-KR" altLang="en-US" sz="1200" baseline="0" dirty="0">
                          <a:solidFill>
                            <a:srgbClr val="893DF9"/>
                          </a:solidFill>
                          <a:effectLst/>
                          <a:latin typeface="굴림" panose="020B0600000101010101" pitchFamily="50" charset="-127"/>
                          <a:ea typeface="굴림" panose="020B0600000101010101" pitchFamily="50" charset="-127"/>
                        </a:rPr>
                        <a:t> 찾기</a:t>
                      </a:r>
                      <a:endParaRPr lang="en-US" altLang="ko-KR" sz="1200" baseline="0" dirty="0">
                        <a:solidFill>
                          <a:srgbClr val="893DF9"/>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5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105339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article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df_features.loc[</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'WHAT car is this!?</a:t>
                      </a:r>
                      <a:r>
                        <a:rPr kumimoji="0" lang="en-US"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100" b="0" baseline="0" dirty="0">
                          <a:solidFill>
                            <a:srgbClr val="FFFF00"/>
                          </a:solidFill>
                          <a:latin typeface="굴림" panose="020B0600000101010101" pitchFamily="50" charset="-127"/>
                          <a:ea typeface="굴림" panose="020B0600000101010101" pitchFamily="50" charset="-127"/>
                        </a:rPr>
                        <a:t>  # </a:t>
                      </a:r>
                      <a:r>
                        <a:rPr lang="en-US" altLang="ko-KR" sz="1100" b="0" dirty="0">
                          <a:solidFill>
                            <a:srgbClr val="FFFF00"/>
                          </a:solidFill>
                          <a:latin typeface="굴림" panose="020B0600000101010101" pitchFamily="50" charset="-127"/>
                          <a:ea typeface="굴림" panose="020B0600000101010101" pitchFamily="50" charset="-127"/>
                        </a:rPr>
                        <a:t>WHAT car is this!? </a:t>
                      </a:r>
                      <a:r>
                        <a:rPr lang="ko-KR" altLang="en-US" sz="1100" b="0" dirty="0">
                          <a:solidFill>
                            <a:srgbClr val="FFFF00"/>
                          </a:solidFill>
                          <a:latin typeface="굴림" panose="020B0600000101010101" pitchFamily="50" charset="-127"/>
                          <a:ea typeface="굴림" panose="020B0600000101010101" pitchFamily="50" charset="-127"/>
                        </a:rPr>
                        <a:t>의 특성 행렬을 </a:t>
                      </a:r>
                      <a:r>
                        <a:rPr lang="en-US" altLang="ko-KR" sz="1100" b="0" dirty="0">
                          <a:solidFill>
                            <a:srgbClr val="FFFF00"/>
                          </a:solidFill>
                          <a:latin typeface="굴림" panose="020B0600000101010101" pitchFamily="50" charset="-127"/>
                          <a:ea typeface="굴림" panose="020B0600000101010101" pitchFamily="50" charset="-127"/>
                        </a:rPr>
                        <a:t>article</a:t>
                      </a:r>
                      <a:r>
                        <a:rPr lang="ko-KR" altLang="en-US" sz="1100" b="0" dirty="0">
                          <a:solidFill>
                            <a:srgbClr val="FFFF00"/>
                          </a:solidFill>
                          <a:latin typeface="굴림" panose="020B0600000101010101" pitchFamily="50" charset="-127"/>
                          <a:ea typeface="굴림" panose="020B0600000101010101" pitchFamily="50" charset="-127"/>
                        </a:rPr>
                        <a:t>에 담아줌</a:t>
                      </a:r>
                      <a:r>
                        <a:rPr lang="en-US" altLang="ko-KR" sz="1100" b="0" dirty="0">
                          <a:solidFill>
                            <a:srgbClr val="FFFF00"/>
                          </a:solidFill>
                          <a:latin typeface="굴림" panose="020B0600000101010101" pitchFamily="50" charset="-127"/>
                          <a:ea typeface="굴림" panose="020B0600000101010101" pitchFamily="50" charset="-127"/>
                        </a:rPr>
                        <a:t>.</a:t>
                      </a:r>
                      <a:endParaRPr kumimoji="0" lang="en-US" altLang="ko-KR"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similarities</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df_features.</a:t>
                      </a:r>
                      <a:r>
                        <a:rPr kumimoji="0" lang="ko-KR" altLang="ko-KR" sz="11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dot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article</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F8F8F2"/>
                          </a:solidFill>
                          <a:effectLst/>
                          <a:latin typeface="굴림" panose="020B0600000101010101" pitchFamily="50" charset="-127"/>
                          <a:ea typeface="굴림" panose="020B0600000101010101" pitchFamily="50" charset="-127"/>
                        </a:rPr>
                        <a:t>  </a:t>
                      </a:r>
                      <a:r>
                        <a:rPr kumimoji="0" lang="en-US" altLang="ko-KR"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dot()</a:t>
                      </a:r>
                      <a:r>
                        <a:rPr kumimoji="0" lang="ko-KR" altLang="en-US"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을</a:t>
                      </a:r>
                      <a:r>
                        <a:rPr kumimoji="0" lang="en-US" altLang="ko-KR"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사용해서</a:t>
                      </a:r>
                      <a:r>
                        <a:rPr kumimoji="0" lang="en-US" altLang="ko-KR"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a:t>
                      </a:r>
                      <a:r>
                        <a:rPr kumimoji="0" lang="ko-KR" altLang="en-US"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각 문서의 특성 행렬과 </a:t>
                      </a:r>
                      <a:r>
                        <a:rPr lang="en-US" altLang="ko-KR" sz="1100" b="0" dirty="0">
                          <a:solidFill>
                            <a:srgbClr val="FFFF00"/>
                          </a:solidFill>
                          <a:latin typeface="굴림" panose="020B0600000101010101" pitchFamily="50" charset="-127"/>
                          <a:ea typeface="굴림" panose="020B0600000101010101" pitchFamily="50" charset="-127"/>
                        </a:rPr>
                        <a:t>WHAT car is this!? </a:t>
                      </a:r>
                      <a:r>
                        <a:rPr kumimoji="0" lang="ko-KR" altLang="en-US"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문서의 특성행렬을 곱해서 더함</a:t>
                      </a:r>
                      <a:r>
                        <a:rPr kumimoji="0" lang="en-US" altLang="ko-KR"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  # </a:t>
                      </a:r>
                      <a:r>
                        <a:rPr kumimoji="0" lang="ko-KR" altLang="en-US"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그러면 </a:t>
                      </a:r>
                      <a:r>
                        <a:rPr lang="en-US" altLang="ko-KR" sz="1100" b="0" dirty="0">
                          <a:solidFill>
                            <a:srgbClr val="FFFF00"/>
                          </a:solidFill>
                          <a:latin typeface="굴림" panose="020B0600000101010101" pitchFamily="50" charset="-127"/>
                          <a:ea typeface="굴림" panose="020B0600000101010101" pitchFamily="50" charset="-127"/>
                        </a:rPr>
                        <a:t>WHAT car is this!? </a:t>
                      </a:r>
                      <a:r>
                        <a:rPr kumimoji="0" lang="ko-KR" altLang="en-US"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문서에 대한 각 문서의 유사도가 계산된다</a:t>
                      </a:r>
                      <a:r>
                        <a:rPr kumimoji="0" lang="en-US" altLang="ko-KR" sz="1100" b="0" i="0" u="none" strike="noStrike" cap="none" normalizeH="0" baseline="0" dirty="0">
                          <a:ln>
                            <a:noFill/>
                          </a:ln>
                          <a:solidFill>
                            <a:srgbClr val="FFFF00"/>
                          </a:solidFill>
                          <a:effectLst/>
                          <a:latin typeface="굴림" panose="020B0600000101010101" pitchFamily="50" charset="-127"/>
                          <a:ea typeface="굴림" panose="020B0600000101010101" pitchFamily="50" charset="-127"/>
                        </a:rPr>
                        <a:t>.</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130372">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448638">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2189182400"/>
                  </a:ext>
                </a:extLst>
              </a:tr>
            </a:tbl>
          </a:graphicData>
        </a:graphic>
      </p:graphicFrame>
      <p:sp>
        <p:nvSpPr>
          <p:cNvPr id="9" name="직사각형 8"/>
          <p:cNvSpPr/>
          <p:nvPr/>
        </p:nvSpPr>
        <p:spPr>
          <a:xfrm>
            <a:off x="261878" y="475551"/>
            <a:ext cx="1694695" cy="400110"/>
          </a:xfrm>
          <a:prstGeom prst="rect">
            <a:avLst/>
          </a:prstGeom>
        </p:spPr>
        <p:txBody>
          <a:bodyPr wrap="none">
            <a:spAutoFit/>
          </a:bodyPr>
          <a:lstStyle/>
          <a:p>
            <a:pPr lvl="0" defTabSz="914400" eaLnBrk="0" fontAlgn="base" latinLnBrk="0" hangingPunct="0">
              <a:spcBef>
                <a:spcPct val="0"/>
              </a:spcBef>
              <a:spcAft>
                <a:spcPct val="0"/>
              </a:spcAft>
              <a:defRPr/>
            </a:pPr>
            <a:r>
              <a:rPr lang="ko-KR" altLang="en-US" sz="2000" b="1" dirty="0" err="1">
                <a:solidFill>
                  <a:srgbClr val="D92A6E"/>
                </a:solidFill>
                <a:latin typeface="굴림" panose="020B0600000101010101" pitchFamily="50" charset="-127"/>
                <a:ea typeface="굴림" panose="020B0600000101010101" pitchFamily="50" charset="-127"/>
              </a:rPr>
              <a:t>코사인유사도</a:t>
            </a:r>
            <a:endParaRPr lang="ko-KR" altLang="ko-KR" sz="2000" b="1" dirty="0">
              <a:solidFill>
                <a:srgbClr val="D92A6E"/>
              </a:solidFill>
              <a:latin typeface="굴림" panose="020B0600000101010101" pitchFamily="50" charset="-127"/>
              <a:ea typeface="굴림" panose="020B0600000101010101" pitchFamily="50" charset="-127"/>
            </a:endParaRPr>
          </a:p>
        </p:txBody>
      </p:sp>
      <mc:AlternateContent xmlns:mc="http://schemas.openxmlformats.org/markup-compatibility/2006" xmlns:a14="http://schemas.microsoft.com/office/drawing/2010/main">
        <mc:Choice Requires="a14">
          <p:graphicFrame>
            <p:nvGraphicFramePr>
              <p:cNvPr id="5" name="표 4"/>
              <p:cNvGraphicFramePr>
                <a:graphicFrameLocks noGrp="1"/>
              </p:cNvGraphicFramePr>
              <p:nvPr>
                <p:extLst>
                  <p:ext uri="{D42A27DB-BD31-4B8C-83A1-F6EECF244321}">
                    <p14:modId xmlns:p14="http://schemas.microsoft.com/office/powerpoint/2010/main" val="2867856235"/>
                  </p:ext>
                </p:extLst>
              </p:nvPr>
            </p:nvGraphicFramePr>
            <p:xfrm>
              <a:off x="2292011" y="2504346"/>
              <a:ext cx="6526016" cy="1807621"/>
            </p:xfrm>
            <a:graphic>
              <a:graphicData uri="http://schemas.openxmlformats.org/drawingml/2006/table">
                <a:tbl>
                  <a:tblPr firstRow="1" bandRow="1">
                    <a:tableStyleId>{5C22544A-7EE6-4342-B048-85BDC9FD1C3A}</a:tableStyleId>
                  </a:tblPr>
                  <a:tblGrid>
                    <a:gridCol w="1428560">
                      <a:extLst>
                        <a:ext uri="{9D8B030D-6E8A-4147-A177-3AD203B41FA5}">
                          <a16:colId xmlns:a16="http://schemas.microsoft.com/office/drawing/2014/main" xmlns="" val="20000"/>
                        </a:ext>
                      </a:extLst>
                    </a:gridCol>
                    <a:gridCol w="637182">
                      <a:extLst>
                        <a:ext uri="{9D8B030D-6E8A-4147-A177-3AD203B41FA5}">
                          <a16:colId xmlns:a16="http://schemas.microsoft.com/office/drawing/2014/main" xmlns="" val="20001"/>
                        </a:ext>
                      </a:extLst>
                    </a:gridCol>
                    <a:gridCol w="637182">
                      <a:extLst>
                        <a:ext uri="{9D8B030D-6E8A-4147-A177-3AD203B41FA5}">
                          <a16:colId xmlns:a16="http://schemas.microsoft.com/office/drawing/2014/main" xmlns="" val="20002"/>
                        </a:ext>
                      </a:extLst>
                    </a:gridCol>
                    <a:gridCol w="637182">
                      <a:extLst>
                        <a:ext uri="{9D8B030D-6E8A-4147-A177-3AD203B41FA5}">
                          <a16:colId xmlns:a16="http://schemas.microsoft.com/office/drawing/2014/main" xmlns="" val="20003"/>
                        </a:ext>
                      </a:extLst>
                    </a:gridCol>
                    <a:gridCol w="637182">
                      <a:extLst>
                        <a:ext uri="{9D8B030D-6E8A-4147-A177-3AD203B41FA5}">
                          <a16:colId xmlns:a16="http://schemas.microsoft.com/office/drawing/2014/main" xmlns="" val="20004"/>
                        </a:ext>
                      </a:extLst>
                    </a:gridCol>
                    <a:gridCol w="637182">
                      <a:extLst>
                        <a:ext uri="{9D8B030D-6E8A-4147-A177-3AD203B41FA5}">
                          <a16:colId xmlns:a16="http://schemas.microsoft.com/office/drawing/2014/main" xmlns="" val="20005"/>
                        </a:ext>
                      </a:extLst>
                    </a:gridCol>
                    <a:gridCol w="637182">
                      <a:extLst>
                        <a:ext uri="{9D8B030D-6E8A-4147-A177-3AD203B41FA5}">
                          <a16:colId xmlns:a16="http://schemas.microsoft.com/office/drawing/2014/main" xmlns="" val="20006"/>
                        </a:ext>
                      </a:extLst>
                    </a:gridCol>
                    <a:gridCol w="637182">
                      <a:extLst>
                        <a:ext uri="{9D8B030D-6E8A-4147-A177-3AD203B41FA5}">
                          <a16:colId xmlns:a16="http://schemas.microsoft.com/office/drawing/2014/main" xmlns="" val="20007"/>
                        </a:ext>
                      </a:extLst>
                    </a:gridCol>
                    <a:gridCol w="637182">
                      <a:extLst>
                        <a:ext uri="{9D8B030D-6E8A-4147-A177-3AD203B41FA5}">
                          <a16:colId xmlns:a16="http://schemas.microsoft.com/office/drawing/2014/main" xmlns="" val="20008"/>
                        </a:ext>
                      </a:extLst>
                    </a:gridCol>
                  </a:tblGrid>
                  <a:tr h="314846">
                    <a:tc>
                      <a:txBody>
                        <a:bodyPr/>
                        <a:lstStyle/>
                        <a:p>
                          <a:pPr latinLnBrk="1"/>
                          <a:endParaRPr lang="ko-KR" altLang="en-US"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0</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1</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2</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3</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4</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5</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0" dirty="0">
                              <a:solidFill>
                                <a:schemeClr val="tx1"/>
                              </a:solidFill>
                            </a:rPr>
                            <a:t>…</a:t>
                          </a:r>
                          <a:endParaRPr lang="ko-KR" altLang="en-US" sz="1200" b="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39</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40251">
                    <a:tc>
                      <a:txBody>
                        <a:bodyPr/>
                        <a:lstStyle/>
                        <a:p>
                          <a:pPr latinLnBrk="1"/>
                          <a:r>
                            <a:rPr lang="en-US" altLang="ko-KR" sz="1000" dirty="0">
                              <a:solidFill>
                                <a:schemeClr val="tx1"/>
                              </a:solidFill>
                            </a:rPr>
                            <a:t>WHAT car</a:t>
                          </a:r>
                          <a:r>
                            <a:rPr lang="en-US" altLang="ko-KR" sz="1000" baseline="0" dirty="0">
                              <a:solidFill>
                                <a:schemeClr val="tx1"/>
                              </a:solidFill>
                            </a:rPr>
                            <a:t> is this!?</a:t>
                          </a:r>
                          <a:endParaRPr lang="ko-KR" altLang="en-US" sz="10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0.215128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0.009065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0.161423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0.000000</a:t>
                          </a:r>
                          <a:endParaRPr lang="en-US" altLang="ko-KR" sz="900" i="1" dirty="0">
                            <a:solidFill>
                              <a:schemeClr val="tx1"/>
                            </a:solidFill>
                            <a:latin typeface="Cambria Math" panose="02040503050406030204" pitchFamily="18" charset="0"/>
                            <a:ea typeface="Cambria Math" panose="020405030504060302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a:t>
                          </a:r>
                          <a:r>
                            <a:rPr lang="en-US" altLang="ko-KR" sz="900" baseline="0" dirty="0">
                              <a:solidFill>
                                <a:schemeClr val="tx1"/>
                              </a:solidFill>
                            </a:rPr>
                            <a:t>0</a:t>
                          </a:r>
                          <a:endParaRPr lang="en-US" altLang="ko-KR" sz="900" i="1" dirty="0">
                            <a:solidFill>
                              <a:schemeClr val="tx1"/>
                            </a:solidFill>
                            <a:latin typeface="Cambria Math" panose="02040503050406030204" pitchFamily="18" charset="0"/>
                            <a:ea typeface="Cambria Math" panose="020405030504060302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0.000000</a:t>
                          </a:r>
                          <a:endParaRPr lang="en-US" altLang="ko-KR" sz="900" i="1" dirty="0">
                            <a:solidFill>
                              <a:schemeClr val="tx1"/>
                            </a:solidFill>
                            <a:latin typeface="Cambria Math" panose="02040503050406030204" pitchFamily="18" charset="0"/>
                            <a:ea typeface="Cambria Math" panose="020405030504060302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dirty="0">
                              <a:solidFill>
                                <a:schemeClr val="tx1"/>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p>
                          <a:pPr latinLnBrk="1"/>
                          <a:endParaRPr lang="ko-KR" altLang="en-US" sz="10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900" b="1" i="1" smtClean="0">
                                    <a:solidFill>
                                      <a:srgbClr val="FF0000"/>
                                    </a:solidFill>
                                    <a:latin typeface="Cambria Math" panose="02040503050406030204" pitchFamily="18" charset="0"/>
                                    <a:ea typeface="Cambria Math" panose="02040503050406030204" pitchFamily="18" charset="0"/>
                                  </a:rPr>
                                  <m:t>×</m:t>
                                </m:r>
                              </m:oMath>
                            </m:oMathPara>
                          </a14:m>
                          <a:endParaRPr lang="ko-KR" altLang="en-US" sz="900" b="1" dirty="0">
                            <a:solidFill>
                              <a:srgbClr val="FF0000"/>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900" b="1" i="1" smtClean="0">
                                    <a:solidFill>
                                      <a:srgbClr val="FF0000"/>
                                    </a:solidFill>
                                    <a:latin typeface="Cambria Math" panose="02040503050406030204" pitchFamily="18" charset="0"/>
                                    <a:ea typeface="Cambria Math" panose="02040503050406030204" pitchFamily="18" charset="0"/>
                                  </a:rPr>
                                  <m:t>×</m:t>
                                </m:r>
                              </m:oMath>
                            </m:oMathPara>
                          </a14:m>
                          <a:endParaRPr lang="ko-KR" altLang="en-US" sz="900" b="1" dirty="0">
                            <a:solidFill>
                              <a:srgbClr val="FF0000"/>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900" b="1" i="1" smtClean="0">
                                    <a:solidFill>
                                      <a:srgbClr val="FF0000"/>
                                    </a:solidFill>
                                    <a:latin typeface="Cambria Math" panose="02040503050406030204" pitchFamily="18" charset="0"/>
                                    <a:ea typeface="Cambria Math" panose="02040503050406030204" pitchFamily="18" charset="0"/>
                                  </a:rPr>
                                  <m:t>×</m:t>
                                </m:r>
                              </m:oMath>
                            </m:oMathPara>
                          </a14:m>
                          <a:endParaRPr lang="ko-KR" altLang="en-US" sz="900" b="1" dirty="0">
                            <a:solidFill>
                              <a:srgbClr val="FF0000"/>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900" b="1" i="1" smtClean="0">
                                    <a:solidFill>
                                      <a:srgbClr val="FF0000"/>
                                    </a:solidFill>
                                    <a:latin typeface="Cambria Math" panose="02040503050406030204" pitchFamily="18" charset="0"/>
                                    <a:ea typeface="Cambria Math" panose="02040503050406030204" pitchFamily="18" charset="0"/>
                                  </a:rPr>
                                  <m:t>×</m:t>
                                </m:r>
                              </m:oMath>
                            </m:oMathPara>
                          </a14:m>
                          <a:endParaRPr lang="ko-KR" altLang="en-US" sz="900" b="1" dirty="0">
                            <a:solidFill>
                              <a:srgbClr val="FF0000"/>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900" b="1" i="1" smtClean="0">
                                    <a:solidFill>
                                      <a:srgbClr val="FF0000"/>
                                    </a:solidFill>
                                    <a:latin typeface="Cambria Math" panose="02040503050406030204" pitchFamily="18" charset="0"/>
                                    <a:ea typeface="Cambria Math" panose="02040503050406030204" pitchFamily="18" charset="0"/>
                                  </a:rPr>
                                  <m:t>×</m:t>
                                </m:r>
                              </m:oMath>
                            </m:oMathPara>
                          </a14:m>
                          <a:endParaRPr lang="ko-KR" altLang="en-US" sz="900" b="1" dirty="0">
                            <a:solidFill>
                              <a:srgbClr val="FF0000"/>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900" b="1" i="1" smtClean="0">
                                    <a:solidFill>
                                      <a:srgbClr val="FF0000"/>
                                    </a:solidFill>
                                    <a:latin typeface="Cambria Math" panose="02040503050406030204" pitchFamily="18" charset="0"/>
                                    <a:ea typeface="Cambria Math" panose="02040503050406030204" pitchFamily="18" charset="0"/>
                                  </a:rPr>
                                  <m:t>×</m:t>
                                </m:r>
                              </m:oMath>
                            </m:oMathPara>
                          </a14:m>
                          <a:endParaRPr lang="ko-KR" altLang="en-US" sz="900" b="1" dirty="0">
                            <a:solidFill>
                              <a:srgbClr val="FF0000"/>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chemeClr val="tx1"/>
                              </a:solidFill>
                            </a:rPr>
                            <a:t>…</a:t>
                          </a:r>
                          <a:endParaRPr lang="ko-KR" altLang="en-US" sz="900" b="1" dirty="0">
                            <a:solidFill>
                              <a:schemeClr val="tx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900" b="1" i="1" smtClean="0">
                                    <a:solidFill>
                                      <a:srgbClr val="FF0000"/>
                                    </a:solidFill>
                                    <a:latin typeface="Cambria Math" panose="02040503050406030204" pitchFamily="18" charset="0"/>
                                    <a:ea typeface="Cambria Math" panose="02040503050406030204" pitchFamily="18" charset="0"/>
                                  </a:rPr>
                                  <m:t>×</m:t>
                                </m:r>
                              </m:oMath>
                            </m:oMathPara>
                          </a14:m>
                          <a:endParaRPr lang="ko-KR" altLang="en-US" sz="900" b="1" dirty="0">
                            <a:solidFill>
                              <a:srgbClr val="FF0000"/>
                            </a:solidFill>
                          </a:endParaRPr>
                        </a:p>
                      </a:txBody>
                      <a:tcP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17851">
                    <a:tc>
                      <a:txBody>
                        <a:bodyPr/>
                        <a:lstStyle/>
                        <a:p>
                          <a:pPr latinLnBrk="1"/>
                          <a:r>
                            <a:rPr lang="en-US" altLang="ko-KR" sz="1000" dirty="0">
                              <a:solidFill>
                                <a:schemeClr val="tx1"/>
                              </a:solidFill>
                            </a:rPr>
                            <a:t>SI</a:t>
                          </a:r>
                          <a:r>
                            <a:rPr lang="en-US" altLang="ko-KR" sz="1000" baseline="0" dirty="0">
                              <a:solidFill>
                                <a:schemeClr val="tx1"/>
                              </a:solidFill>
                            </a:rPr>
                            <a:t> Clock POLL –Final Call</a:t>
                          </a:r>
                          <a:endParaRPr lang="ko-KR" altLang="en-US" sz="10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0.247922</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dirty="0">
                              <a:solidFill>
                                <a:schemeClr val="tx1"/>
                              </a:solidFill>
                            </a:rPr>
                            <a:t>0.000000</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dirty="0">
                              <a:solidFill>
                                <a:schemeClr val="tx1"/>
                              </a:solidFill>
                            </a:rPr>
                            <a:t>0.183432</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0.005885</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0.081030</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0.000000</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dirty="0">
                              <a:solidFill>
                                <a:schemeClr val="tx1"/>
                              </a:solidFill>
                            </a:rPr>
                            <a:t>…</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0.089457</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258335">
                    <a:tc>
                      <a:txBody>
                        <a:bodyPr/>
                        <a:lstStyle/>
                        <a:p>
                          <a:pPr latinLnBrk="1"/>
                          <a:endParaRPr lang="ko-KR" altLang="en-US" sz="10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b="1" dirty="0">
                              <a:solidFill>
                                <a:schemeClr val="tx1"/>
                              </a:solidFill>
                            </a:rPr>
                            <a:t>…</a:t>
                          </a:r>
                          <a:endParaRPr lang="ko-KR" altLang="en-US" sz="900" b="1" dirty="0">
                            <a:solidFill>
                              <a:schemeClr val="tx1"/>
                            </a:solidFill>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422905">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en-US" altLang="ko-KR" sz="300" dirty="0">
                            <a:solidFill>
                              <a:schemeClr val="tx1"/>
                            </a:solidFill>
                          </a:endParaRPr>
                        </a:p>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rPr>
                            <a:t>SI</a:t>
                          </a:r>
                          <a:r>
                            <a:rPr lang="en-US" altLang="ko-KR" sz="1000" baseline="0" dirty="0">
                              <a:solidFill>
                                <a:schemeClr val="tx1"/>
                              </a:solidFill>
                            </a:rPr>
                            <a:t> Clock POLL –Final Call</a:t>
                          </a:r>
                          <a:endParaRPr lang="ko-KR" altLang="en-US" sz="1000" dirty="0">
                            <a:solidFill>
                              <a:schemeClr val="tx1"/>
                            </a:solidFill>
                          </a:endParaRPr>
                        </a:p>
                        <a:p>
                          <a:pPr latinLnBrk="1"/>
                          <a:r>
                            <a:rPr lang="ko-KR" altLang="en-US" sz="1000" dirty="0">
                              <a:solidFill>
                                <a:schemeClr val="tx1"/>
                              </a:solidFill>
                            </a:rPr>
                            <a:t>문서의 유사도</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rPr>
                            <a:t>0.051246</a:t>
                          </a:r>
                          <a:r>
                            <a:rPr lang="en-US" altLang="ko-KR" sz="900" b="1" dirty="0">
                              <a:solidFill>
                                <a:srgbClr val="893DF9"/>
                              </a:solidFill>
                            </a:rPr>
                            <a:t>   </a:t>
                          </a:r>
                          <a:r>
                            <a:rPr lang="en-US" altLang="ko-KR" sz="900" b="1" dirty="0">
                              <a:solidFill>
                                <a:srgbClr val="FF0000"/>
                              </a:solidFill>
                            </a:rPr>
                            <a:t>+</a:t>
                          </a:r>
                          <a:r>
                            <a:rPr lang="en-US" altLang="ko-KR" sz="900" b="1" baseline="0" dirty="0">
                              <a:solidFill>
                                <a:srgbClr val="893DF9"/>
                              </a:solidFill>
                            </a:rPr>
                            <a:t>           </a:t>
                          </a:r>
                          <a:r>
                            <a:rPr lang="en-US" altLang="ko-KR" sz="900" b="0" baseline="0" dirty="0">
                              <a:solidFill>
                                <a:schemeClr val="tx1"/>
                              </a:solidFill>
                            </a:rPr>
                            <a:t>0</a:t>
                          </a:r>
                          <a:r>
                            <a:rPr lang="en-US" altLang="ko-KR" sz="900" b="1" baseline="0" dirty="0">
                              <a:solidFill>
                                <a:srgbClr val="893DF9"/>
                              </a:solidFill>
                            </a:rPr>
                            <a:t>          </a:t>
                          </a:r>
                          <a:r>
                            <a:rPr lang="en-US" altLang="ko-KR" sz="900" b="1" baseline="0" dirty="0">
                              <a:solidFill>
                                <a:srgbClr val="FF0000"/>
                              </a:solidFill>
                            </a:rPr>
                            <a:t>+</a:t>
                          </a:r>
                          <a:r>
                            <a:rPr lang="en-US" altLang="ko-KR" sz="900" b="1" baseline="0" dirty="0">
                              <a:solidFill>
                                <a:srgbClr val="893DF9"/>
                              </a:solidFill>
                            </a:rPr>
                            <a:t>   </a:t>
                          </a:r>
                          <a:r>
                            <a:rPr lang="en-US" altLang="ko-KR" sz="900" b="0" baseline="0" dirty="0">
                              <a:solidFill>
                                <a:schemeClr val="tx1"/>
                              </a:solidFill>
                            </a:rPr>
                            <a:t>0.045415</a:t>
                          </a:r>
                          <a:r>
                            <a:rPr lang="en-US" altLang="ko-KR" sz="900" b="1" baseline="0" dirty="0">
                              <a:solidFill>
                                <a:srgbClr val="893DF9"/>
                              </a:solidFill>
                            </a:rPr>
                            <a:t>   </a:t>
                          </a:r>
                          <a:r>
                            <a:rPr lang="en-US" altLang="ko-KR" sz="900" b="1" baseline="0" dirty="0">
                              <a:solidFill>
                                <a:srgbClr val="FF0000"/>
                              </a:solidFill>
                            </a:rPr>
                            <a:t>+</a:t>
                          </a:r>
                          <a:r>
                            <a:rPr lang="en-US" altLang="ko-KR" sz="900" b="1" baseline="0" dirty="0">
                              <a:solidFill>
                                <a:srgbClr val="893DF9"/>
                              </a:solidFill>
                            </a:rPr>
                            <a:t>           </a:t>
                          </a:r>
                          <a:r>
                            <a:rPr lang="en-US" altLang="ko-KR" sz="900" b="0" baseline="0" dirty="0">
                              <a:solidFill>
                                <a:srgbClr val="002060"/>
                              </a:solidFill>
                            </a:rPr>
                            <a:t>0</a:t>
                          </a:r>
                          <a:r>
                            <a:rPr lang="en-US" altLang="ko-KR" sz="900" b="1" baseline="0" dirty="0">
                              <a:solidFill>
                                <a:srgbClr val="893DF9"/>
                              </a:solidFill>
                            </a:rPr>
                            <a:t>          </a:t>
                          </a:r>
                          <a:r>
                            <a:rPr lang="en-US" altLang="ko-KR" sz="900" b="1" baseline="0" dirty="0">
                              <a:solidFill>
                                <a:srgbClr val="FF0000"/>
                              </a:solidFill>
                            </a:rPr>
                            <a:t>+ </a:t>
                          </a:r>
                          <a:r>
                            <a:rPr lang="en-US" altLang="ko-KR" sz="900" b="1" baseline="0" dirty="0">
                              <a:solidFill>
                                <a:srgbClr val="893DF9"/>
                              </a:solidFill>
                            </a:rPr>
                            <a:t>         </a:t>
                          </a:r>
                          <a:r>
                            <a:rPr lang="en-US" altLang="ko-KR" sz="900" b="0" baseline="0" dirty="0">
                              <a:solidFill>
                                <a:schemeClr val="tx1"/>
                              </a:solidFill>
                            </a:rPr>
                            <a:t>0</a:t>
                          </a:r>
                          <a:r>
                            <a:rPr lang="en-US" altLang="ko-KR" sz="900" b="1" baseline="0" dirty="0">
                              <a:solidFill>
                                <a:srgbClr val="893DF9"/>
                              </a:solidFill>
                            </a:rPr>
                            <a:t>         </a:t>
                          </a:r>
                          <a:r>
                            <a:rPr lang="en-US" altLang="ko-KR" sz="900" b="1" baseline="0" dirty="0">
                              <a:solidFill>
                                <a:srgbClr val="FF0000"/>
                              </a:solidFill>
                            </a:rPr>
                            <a:t> +           </a:t>
                          </a:r>
                          <a:r>
                            <a:rPr lang="en-US" altLang="ko-KR" sz="900" b="0" baseline="0" dirty="0">
                              <a:solidFill>
                                <a:srgbClr val="002060"/>
                              </a:solidFill>
                            </a:rPr>
                            <a:t>0</a:t>
                          </a:r>
                          <a:r>
                            <a:rPr lang="en-US" altLang="ko-KR" sz="900" b="1" baseline="0" dirty="0">
                              <a:solidFill>
                                <a:srgbClr val="893DF9"/>
                              </a:solidFill>
                            </a:rPr>
                            <a:t>          </a:t>
                          </a:r>
                          <a:r>
                            <a:rPr lang="en-US" altLang="ko-KR" sz="900" b="1" baseline="0" dirty="0">
                              <a:solidFill>
                                <a:srgbClr val="FF0000"/>
                              </a:solidFill>
                            </a:rPr>
                            <a:t>+          </a:t>
                          </a:r>
                          <a:r>
                            <a:rPr lang="en-US" altLang="ko-KR" sz="900" b="1" dirty="0">
                              <a:solidFill>
                                <a:schemeClr val="tx1"/>
                              </a:solidFill>
                            </a:rPr>
                            <a:t>…</a:t>
                          </a:r>
                          <a:r>
                            <a:rPr lang="en-US" altLang="ko-KR" sz="900" b="1" baseline="0" dirty="0">
                              <a:solidFill>
                                <a:srgbClr val="FF0000"/>
                              </a:solidFill>
                            </a:rPr>
                            <a:t>          +          </a:t>
                          </a:r>
                          <a:r>
                            <a:rPr lang="en-US" altLang="ko-KR" sz="900" b="0" baseline="0" dirty="0">
                              <a:solidFill>
                                <a:schemeClr val="tx1"/>
                              </a:solidFill>
                            </a:rPr>
                            <a:t>0</a:t>
                          </a:r>
                        </a:p>
                        <a:p>
                          <a:pPr marL="0" marR="0" lvl="0" indent="0" algn="l" defTabSz="685793" rtl="0" eaLnBrk="1" fontAlgn="auto" latinLnBrk="1" hangingPunct="1">
                            <a:lnSpc>
                              <a:spcPct val="100000"/>
                            </a:lnSpc>
                            <a:spcBef>
                              <a:spcPts val="0"/>
                            </a:spcBef>
                            <a:spcAft>
                              <a:spcPts val="0"/>
                            </a:spcAft>
                            <a:buClrTx/>
                            <a:buSzTx/>
                            <a:buFontTx/>
                            <a:buNone/>
                            <a:tabLst/>
                            <a:defRPr/>
                          </a:pPr>
                          <a:endParaRPr lang="en-US" altLang="ko-KR" sz="900" b="1" baseline="0" dirty="0">
                            <a:solidFill>
                              <a:srgbClr val="893DF9"/>
                            </a:solidFill>
                          </a:endParaRPr>
                        </a:p>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b="1" baseline="0" dirty="0">
                              <a:solidFill>
                                <a:schemeClr val="tx1"/>
                              </a:solidFill>
                            </a:rPr>
                            <a:t>=  0.177800  (</a:t>
                          </a:r>
                          <a:r>
                            <a:rPr lang="ko-KR" altLang="en-US" sz="900" b="1" baseline="0" dirty="0">
                              <a:solidFill>
                                <a:schemeClr val="tx1"/>
                              </a:solidFill>
                            </a:rPr>
                            <a:t>유사도</a:t>
                          </a:r>
                          <a:r>
                            <a:rPr lang="en-US" altLang="ko-KR" sz="900" b="1" baseline="0" dirty="0">
                              <a:solidFill>
                                <a:schemeClr val="tx1"/>
                              </a:solidFill>
                            </a:rPr>
                            <a:t>)</a:t>
                          </a:r>
                          <a:endParaRPr lang="ko-KR" altLang="en-US" sz="9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mc:Choice>
        <mc:Fallback xmlns="">
          <p:graphicFrame>
            <p:nvGraphicFramePr>
              <p:cNvPr id="5" name="표 4"/>
              <p:cNvGraphicFramePr>
                <a:graphicFrameLocks noGrp="1"/>
              </p:cNvGraphicFramePr>
              <p:nvPr>
                <p:extLst>
                  <p:ext uri="{D42A27DB-BD31-4B8C-83A1-F6EECF244321}">
                    <p14:modId xmlns:p14="http://schemas.microsoft.com/office/powerpoint/2010/main" val="2867856235"/>
                  </p:ext>
                </p:extLst>
              </p:nvPr>
            </p:nvGraphicFramePr>
            <p:xfrm>
              <a:off x="2292011" y="2504346"/>
              <a:ext cx="6526016" cy="1807621"/>
            </p:xfrm>
            <a:graphic>
              <a:graphicData uri="http://schemas.openxmlformats.org/drawingml/2006/table">
                <a:tbl>
                  <a:tblPr firstRow="1" bandRow="1">
                    <a:tableStyleId>{5C22544A-7EE6-4342-B048-85BDC9FD1C3A}</a:tableStyleId>
                  </a:tblPr>
                  <a:tblGrid>
                    <a:gridCol w="1428560">
                      <a:extLst>
                        <a:ext uri="{9D8B030D-6E8A-4147-A177-3AD203B41FA5}">
                          <a16:colId xmlns:a16="http://schemas.microsoft.com/office/drawing/2014/main" val="20000"/>
                        </a:ext>
                      </a:extLst>
                    </a:gridCol>
                    <a:gridCol w="637182">
                      <a:extLst>
                        <a:ext uri="{9D8B030D-6E8A-4147-A177-3AD203B41FA5}">
                          <a16:colId xmlns:a16="http://schemas.microsoft.com/office/drawing/2014/main" val="20001"/>
                        </a:ext>
                      </a:extLst>
                    </a:gridCol>
                    <a:gridCol w="637182">
                      <a:extLst>
                        <a:ext uri="{9D8B030D-6E8A-4147-A177-3AD203B41FA5}">
                          <a16:colId xmlns:a16="http://schemas.microsoft.com/office/drawing/2014/main" val="20002"/>
                        </a:ext>
                      </a:extLst>
                    </a:gridCol>
                    <a:gridCol w="637182">
                      <a:extLst>
                        <a:ext uri="{9D8B030D-6E8A-4147-A177-3AD203B41FA5}">
                          <a16:colId xmlns:a16="http://schemas.microsoft.com/office/drawing/2014/main" val="20003"/>
                        </a:ext>
                      </a:extLst>
                    </a:gridCol>
                    <a:gridCol w="637182">
                      <a:extLst>
                        <a:ext uri="{9D8B030D-6E8A-4147-A177-3AD203B41FA5}">
                          <a16:colId xmlns:a16="http://schemas.microsoft.com/office/drawing/2014/main" val="20004"/>
                        </a:ext>
                      </a:extLst>
                    </a:gridCol>
                    <a:gridCol w="637182">
                      <a:extLst>
                        <a:ext uri="{9D8B030D-6E8A-4147-A177-3AD203B41FA5}">
                          <a16:colId xmlns:a16="http://schemas.microsoft.com/office/drawing/2014/main" val="20005"/>
                        </a:ext>
                      </a:extLst>
                    </a:gridCol>
                    <a:gridCol w="637182">
                      <a:extLst>
                        <a:ext uri="{9D8B030D-6E8A-4147-A177-3AD203B41FA5}">
                          <a16:colId xmlns:a16="http://schemas.microsoft.com/office/drawing/2014/main" val="20006"/>
                        </a:ext>
                      </a:extLst>
                    </a:gridCol>
                    <a:gridCol w="637182">
                      <a:extLst>
                        <a:ext uri="{9D8B030D-6E8A-4147-A177-3AD203B41FA5}">
                          <a16:colId xmlns:a16="http://schemas.microsoft.com/office/drawing/2014/main" val="20007"/>
                        </a:ext>
                      </a:extLst>
                    </a:gridCol>
                    <a:gridCol w="637182">
                      <a:extLst>
                        <a:ext uri="{9D8B030D-6E8A-4147-A177-3AD203B41FA5}">
                          <a16:colId xmlns:a16="http://schemas.microsoft.com/office/drawing/2014/main" val="20008"/>
                        </a:ext>
                      </a:extLst>
                    </a:gridCol>
                  </a:tblGrid>
                  <a:tr h="314846">
                    <a:tc>
                      <a:txBody>
                        <a:bodyPr/>
                        <a:lstStyle/>
                        <a:p>
                          <a:pPr latinLnBrk="1"/>
                          <a:endParaRPr lang="ko-KR" altLang="en-US"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0</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1</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2</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3</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4</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5</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200" b="0" dirty="0">
                              <a:solidFill>
                                <a:schemeClr val="tx1"/>
                              </a:solidFill>
                            </a:rPr>
                            <a:t>…</a:t>
                          </a:r>
                          <a:endParaRPr lang="ko-KR" altLang="en-US" sz="1200" b="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1200" dirty="0">
                              <a:solidFill>
                                <a:schemeClr val="tx1"/>
                              </a:solidFill>
                            </a:rPr>
                            <a:t>39</a:t>
                          </a:r>
                          <a:endParaRPr lang="ko-KR" altLang="en-US" sz="12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3840">
                    <a:tc>
                      <a:txBody>
                        <a:bodyPr/>
                        <a:lstStyle/>
                        <a:p>
                          <a:pPr latinLnBrk="1"/>
                          <a:r>
                            <a:rPr lang="en-US" altLang="ko-KR" sz="1000" dirty="0">
                              <a:solidFill>
                                <a:schemeClr val="tx1"/>
                              </a:solidFill>
                            </a:rPr>
                            <a:t>WHAT car</a:t>
                          </a:r>
                          <a:r>
                            <a:rPr lang="en-US" altLang="ko-KR" sz="1000" baseline="0" dirty="0">
                              <a:solidFill>
                                <a:schemeClr val="tx1"/>
                              </a:solidFill>
                            </a:rPr>
                            <a:t> is this!?</a:t>
                          </a:r>
                          <a:endParaRPr lang="ko-KR" altLang="en-US" sz="10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0.215128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0.009065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0.161423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0.000000</a:t>
                          </a:r>
                          <a:endParaRPr lang="en-US" altLang="ko-KR" sz="900" i="1" dirty="0">
                            <a:solidFill>
                              <a:schemeClr val="tx1"/>
                            </a:solidFill>
                            <a:latin typeface="Cambria Math" panose="02040503050406030204" pitchFamily="18" charset="0"/>
                            <a:ea typeface="Cambria Math" panose="020405030504060302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a:t>
                          </a:r>
                          <a:r>
                            <a:rPr lang="en-US" altLang="ko-KR" sz="900" baseline="0" dirty="0">
                              <a:solidFill>
                                <a:schemeClr val="tx1"/>
                              </a:solidFill>
                            </a:rPr>
                            <a:t>0</a:t>
                          </a:r>
                          <a:endParaRPr lang="en-US" altLang="ko-KR" sz="900" i="1" dirty="0">
                            <a:solidFill>
                              <a:schemeClr val="tx1"/>
                            </a:solidFill>
                            <a:latin typeface="Cambria Math" panose="02040503050406030204" pitchFamily="18" charset="0"/>
                            <a:ea typeface="Cambria Math" panose="020405030504060302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0.000000</a:t>
                          </a:r>
                          <a:endParaRPr lang="en-US" altLang="ko-KR" sz="900" i="1" dirty="0">
                            <a:solidFill>
                              <a:schemeClr val="tx1"/>
                            </a:solidFill>
                            <a:latin typeface="Cambria Math" panose="02040503050406030204" pitchFamily="18" charset="0"/>
                            <a:ea typeface="Cambria Math" panose="02040503050406030204" pitchFamily="18"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dirty="0">
                              <a:solidFill>
                                <a:schemeClr val="tx1"/>
                              </a:solidFill>
                            </a:rPr>
                            <a: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0.000000</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3840">
                    <a:tc>
                      <a:txBody>
                        <a:bodyPr/>
                        <a:lstStyle/>
                        <a:p>
                          <a:pPr latinLnBrk="1"/>
                          <a:endParaRPr lang="ko-KR" altLang="en-US" sz="10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25962" t="-230000" r="-705769" b="-425000"/>
                          </a:stretch>
                        </a:blipFill>
                      </a:tcPr>
                    </a:tc>
                    <a:tc>
                      <a:txBody>
                        <a:bodyPr/>
                        <a:lstStyle/>
                        <a:p>
                          <a:endParaRPr lang="ko-K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22857" t="-230000" r="-599048" b="-425000"/>
                          </a:stretch>
                        </a:blipFill>
                      </a:tcPr>
                    </a:tc>
                    <a:tc>
                      <a:txBody>
                        <a:bodyPr/>
                        <a:lstStyle/>
                        <a:p>
                          <a:endParaRPr lang="ko-K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422857" t="-230000" r="-499048" b="-425000"/>
                          </a:stretch>
                        </a:blipFill>
                      </a:tcPr>
                    </a:tc>
                    <a:tc>
                      <a:txBody>
                        <a:bodyPr/>
                        <a:lstStyle/>
                        <a:p>
                          <a:endParaRPr lang="ko-K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527885" t="-230000" r="-403846" b="-425000"/>
                          </a:stretch>
                        </a:blipFill>
                      </a:tcPr>
                    </a:tc>
                    <a:tc>
                      <a:txBody>
                        <a:bodyPr/>
                        <a:lstStyle/>
                        <a:p>
                          <a:endParaRPr lang="ko-K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621905" t="-230000" r="-300000" b="-425000"/>
                          </a:stretch>
                        </a:blipFill>
                      </a:tcPr>
                    </a:tc>
                    <a:tc>
                      <a:txBody>
                        <a:bodyPr/>
                        <a:lstStyle/>
                        <a:p>
                          <a:endParaRPr lang="ko-K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721905" t="-230000" r="-200000" b="-425000"/>
                          </a:stretch>
                        </a:blip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chemeClr val="tx1"/>
                              </a:solidFill>
                            </a:rPr>
                            <a:t>…</a:t>
                          </a:r>
                          <a:endParaRPr lang="ko-KR" altLang="en-US" sz="900" b="1" dirty="0">
                            <a:solidFill>
                              <a:schemeClr val="tx1"/>
                            </a:solidFil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ko-KR"/>
                        </a:p>
                      </a:txBody>
                      <a:tcP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920952" t="-230000" r="-952" b="-425000"/>
                          </a:stretch>
                        </a:blipFill>
                      </a:tcPr>
                    </a:tc>
                    <a:extLst>
                      <a:ext uri="{0D108BD9-81ED-4DB2-BD59-A6C34878D82A}">
                        <a16:rowId xmlns:a16="http://schemas.microsoft.com/office/drawing/2014/main" val="10002"/>
                      </a:ext>
                    </a:extLst>
                  </a:tr>
                  <a:tr h="243840">
                    <a:tc>
                      <a:txBody>
                        <a:bodyPr/>
                        <a:lstStyle/>
                        <a:p>
                          <a:pPr latinLnBrk="1"/>
                          <a:r>
                            <a:rPr lang="en-US" altLang="ko-KR" sz="1000" dirty="0">
                              <a:solidFill>
                                <a:schemeClr val="tx1"/>
                              </a:solidFill>
                            </a:rPr>
                            <a:t>SI</a:t>
                          </a:r>
                          <a:r>
                            <a:rPr lang="en-US" altLang="ko-KR" sz="1000" baseline="0" dirty="0">
                              <a:solidFill>
                                <a:schemeClr val="tx1"/>
                              </a:solidFill>
                            </a:rPr>
                            <a:t> Clock POLL –Final Call</a:t>
                          </a:r>
                          <a:endParaRPr lang="ko-KR" altLang="en-US" sz="10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0.247922</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dirty="0">
                              <a:solidFill>
                                <a:schemeClr val="tx1"/>
                              </a:solidFill>
                            </a:rPr>
                            <a:t>0.000000</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dirty="0">
                              <a:solidFill>
                                <a:schemeClr val="tx1"/>
                              </a:solidFill>
                            </a:rPr>
                            <a:t>0.183432</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0.005885</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0.081030</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0.000000</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dirty="0">
                              <a:solidFill>
                                <a:schemeClr val="tx1"/>
                              </a:solidFill>
                            </a:rPr>
                            <a:t>…</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dirty="0">
                              <a:solidFill>
                                <a:schemeClr val="tx1"/>
                              </a:solidFill>
                            </a:rPr>
                            <a:t>0.089457</a:t>
                          </a: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8335">
                    <a:tc>
                      <a:txBody>
                        <a:bodyPr/>
                        <a:lstStyle/>
                        <a:p>
                          <a:pPr latinLnBrk="1"/>
                          <a:endParaRPr lang="ko-KR" altLang="en-US" sz="1000" dirty="0">
                            <a:solidFill>
                              <a:schemeClr val="tx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900" b="1" dirty="0">
                              <a:solidFill>
                                <a:schemeClr val="tx1"/>
                              </a:solidFill>
                            </a:rPr>
                            <a:t>…</a:t>
                          </a:r>
                          <a:endParaRPr lang="ko-KR" altLang="en-US" sz="900" b="1" dirty="0">
                            <a:solidFill>
                              <a:schemeClr val="tx1"/>
                            </a:solidFill>
                          </a:endParaRPr>
                        </a:p>
                      </a:txBody>
                      <a:tcP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93" rtl="0" eaLnBrk="1" fontAlgn="auto" latinLnBrk="1" hangingPunct="1">
                            <a:lnSpc>
                              <a:spcPct val="100000"/>
                            </a:lnSpc>
                            <a:spcBef>
                              <a:spcPts val="0"/>
                            </a:spcBef>
                            <a:spcAft>
                              <a:spcPts val="0"/>
                            </a:spcAft>
                            <a:buClrTx/>
                            <a:buSzTx/>
                            <a:buFontTx/>
                            <a:buNone/>
                            <a:tabLst/>
                            <a:defRPr/>
                          </a:pPr>
                          <a:r>
                            <a:rPr lang="en-US" altLang="ko-KR" sz="900" b="1" dirty="0">
                              <a:solidFill>
                                <a:srgbClr val="FF0000"/>
                              </a:solidFill>
                            </a:rPr>
                            <a:t>=</a:t>
                          </a:r>
                          <a:endParaRPr lang="ko-KR" altLang="en-US" sz="900" b="1" dirty="0">
                            <a:solidFill>
                              <a:srgbClr val="FF0000"/>
                            </a:solidFill>
                          </a:endParaRPr>
                        </a:p>
                      </a:txBody>
                      <a:tcP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02920">
                    <a:tc>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en-US" altLang="ko-KR" sz="300" dirty="0">
                            <a:solidFill>
                              <a:schemeClr val="tx1"/>
                            </a:solidFill>
                          </a:endParaRPr>
                        </a:p>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rPr>
                            <a:t>SI</a:t>
                          </a:r>
                          <a:r>
                            <a:rPr lang="en-US" altLang="ko-KR" sz="1000" baseline="0" dirty="0">
                              <a:solidFill>
                                <a:schemeClr val="tx1"/>
                              </a:solidFill>
                            </a:rPr>
                            <a:t> Clock POLL –Final Call</a:t>
                          </a:r>
                          <a:endParaRPr lang="ko-KR" altLang="en-US" sz="1000" dirty="0">
                            <a:solidFill>
                              <a:schemeClr val="tx1"/>
                            </a:solidFill>
                          </a:endParaRPr>
                        </a:p>
                        <a:p>
                          <a:pPr latinLnBrk="1"/>
                          <a:r>
                            <a:rPr lang="ko-KR" altLang="en-US" sz="1000" dirty="0">
                              <a:solidFill>
                                <a:schemeClr val="tx1"/>
                              </a:solidFill>
                            </a:rPr>
                            <a:t>문서의 유사도</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8">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rPr>
                            <a:t>0.051246</a:t>
                          </a:r>
                          <a:r>
                            <a:rPr lang="en-US" altLang="ko-KR" sz="900" b="1" dirty="0">
                              <a:solidFill>
                                <a:srgbClr val="893DF9"/>
                              </a:solidFill>
                            </a:rPr>
                            <a:t>   </a:t>
                          </a:r>
                          <a:r>
                            <a:rPr lang="en-US" altLang="ko-KR" sz="900" b="1" dirty="0">
                              <a:solidFill>
                                <a:srgbClr val="FF0000"/>
                              </a:solidFill>
                            </a:rPr>
                            <a:t>+</a:t>
                          </a:r>
                          <a:r>
                            <a:rPr lang="en-US" altLang="ko-KR" sz="900" b="1" baseline="0" dirty="0">
                              <a:solidFill>
                                <a:srgbClr val="893DF9"/>
                              </a:solidFill>
                            </a:rPr>
                            <a:t>           </a:t>
                          </a:r>
                          <a:r>
                            <a:rPr lang="en-US" altLang="ko-KR" sz="900" b="0" baseline="0" dirty="0">
                              <a:solidFill>
                                <a:schemeClr val="tx1"/>
                              </a:solidFill>
                            </a:rPr>
                            <a:t>0</a:t>
                          </a:r>
                          <a:r>
                            <a:rPr lang="en-US" altLang="ko-KR" sz="900" b="1" baseline="0" dirty="0">
                              <a:solidFill>
                                <a:srgbClr val="893DF9"/>
                              </a:solidFill>
                            </a:rPr>
                            <a:t>          </a:t>
                          </a:r>
                          <a:r>
                            <a:rPr lang="en-US" altLang="ko-KR" sz="900" b="1" baseline="0" dirty="0">
                              <a:solidFill>
                                <a:srgbClr val="FF0000"/>
                              </a:solidFill>
                            </a:rPr>
                            <a:t>+</a:t>
                          </a:r>
                          <a:r>
                            <a:rPr lang="en-US" altLang="ko-KR" sz="900" b="1" baseline="0" dirty="0">
                              <a:solidFill>
                                <a:srgbClr val="893DF9"/>
                              </a:solidFill>
                            </a:rPr>
                            <a:t>   </a:t>
                          </a:r>
                          <a:r>
                            <a:rPr lang="en-US" altLang="ko-KR" sz="900" b="0" baseline="0" dirty="0">
                              <a:solidFill>
                                <a:schemeClr val="tx1"/>
                              </a:solidFill>
                            </a:rPr>
                            <a:t>0.045415</a:t>
                          </a:r>
                          <a:r>
                            <a:rPr lang="en-US" altLang="ko-KR" sz="900" b="1" baseline="0" dirty="0">
                              <a:solidFill>
                                <a:srgbClr val="893DF9"/>
                              </a:solidFill>
                            </a:rPr>
                            <a:t>   </a:t>
                          </a:r>
                          <a:r>
                            <a:rPr lang="en-US" altLang="ko-KR" sz="900" b="1" baseline="0" dirty="0">
                              <a:solidFill>
                                <a:srgbClr val="FF0000"/>
                              </a:solidFill>
                            </a:rPr>
                            <a:t>+</a:t>
                          </a:r>
                          <a:r>
                            <a:rPr lang="en-US" altLang="ko-KR" sz="900" b="1" baseline="0" dirty="0">
                              <a:solidFill>
                                <a:srgbClr val="893DF9"/>
                              </a:solidFill>
                            </a:rPr>
                            <a:t>           </a:t>
                          </a:r>
                          <a:r>
                            <a:rPr lang="en-US" altLang="ko-KR" sz="900" b="0" baseline="0" dirty="0">
                              <a:solidFill>
                                <a:srgbClr val="002060"/>
                              </a:solidFill>
                            </a:rPr>
                            <a:t>0</a:t>
                          </a:r>
                          <a:r>
                            <a:rPr lang="en-US" altLang="ko-KR" sz="900" b="1" baseline="0" dirty="0">
                              <a:solidFill>
                                <a:srgbClr val="893DF9"/>
                              </a:solidFill>
                            </a:rPr>
                            <a:t>          </a:t>
                          </a:r>
                          <a:r>
                            <a:rPr lang="en-US" altLang="ko-KR" sz="900" b="1" baseline="0" dirty="0">
                              <a:solidFill>
                                <a:srgbClr val="FF0000"/>
                              </a:solidFill>
                            </a:rPr>
                            <a:t>+ </a:t>
                          </a:r>
                          <a:r>
                            <a:rPr lang="en-US" altLang="ko-KR" sz="900" b="1" baseline="0" dirty="0">
                              <a:solidFill>
                                <a:srgbClr val="893DF9"/>
                              </a:solidFill>
                            </a:rPr>
                            <a:t>         </a:t>
                          </a:r>
                          <a:r>
                            <a:rPr lang="en-US" altLang="ko-KR" sz="900" b="0" baseline="0" dirty="0">
                              <a:solidFill>
                                <a:schemeClr val="tx1"/>
                              </a:solidFill>
                            </a:rPr>
                            <a:t>0</a:t>
                          </a:r>
                          <a:r>
                            <a:rPr lang="en-US" altLang="ko-KR" sz="900" b="1" baseline="0" dirty="0">
                              <a:solidFill>
                                <a:srgbClr val="893DF9"/>
                              </a:solidFill>
                            </a:rPr>
                            <a:t>         </a:t>
                          </a:r>
                          <a:r>
                            <a:rPr lang="en-US" altLang="ko-KR" sz="900" b="1" baseline="0" dirty="0">
                              <a:solidFill>
                                <a:srgbClr val="FF0000"/>
                              </a:solidFill>
                            </a:rPr>
                            <a:t> +           </a:t>
                          </a:r>
                          <a:r>
                            <a:rPr lang="en-US" altLang="ko-KR" sz="900" b="0" baseline="0" dirty="0">
                              <a:solidFill>
                                <a:srgbClr val="002060"/>
                              </a:solidFill>
                            </a:rPr>
                            <a:t>0</a:t>
                          </a:r>
                          <a:r>
                            <a:rPr lang="en-US" altLang="ko-KR" sz="900" b="1" baseline="0" dirty="0">
                              <a:solidFill>
                                <a:srgbClr val="893DF9"/>
                              </a:solidFill>
                            </a:rPr>
                            <a:t>          </a:t>
                          </a:r>
                          <a:r>
                            <a:rPr lang="en-US" altLang="ko-KR" sz="900" b="1" baseline="0" dirty="0">
                              <a:solidFill>
                                <a:srgbClr val="FF0000"/>
                              </a:solidFill>
                            </a:rPr>
                            <a:t>+          </a:t>
                          </a:r>
                          <a:r>
                            <a:rPr lang="en-US" altLang="ko-KR" sz="900" b="1" dirty="0">
                              <a:solidFill>
                                <a:schemeClr val="tx1"/>
                              </a:solidFill>
                            </a:rPr>
                            <a:t>…</a:t>
                          </a:r>
                          <a:r>
                            <a:rPr lang="en-US" altLang="ko-KR" sz="900" b="1" baseline="0" dirty="0">
                              <a:solidFill>
                                <a:srgbClr val="FF0000"/>
                              </a:solidFill>
                            </a:rPr>
                            <a:t>          +          </a:t>
                          </a:r>
                          <a:r>
                            <a:rPr lang="en-US" altLang="ko-KR" sz="900" b="0" baseline="0" dirty="0">
                              <a:solidFill>
                                <a:schemeClr val="tx1"/>
                              </a:solidFill>
                            </a:rPr>
                            <a:t>0</a:t>
                          </a:r>
                        </a:p>
                        <a:p>
                          <a:pPr marL="0" marR="0" lvl="0" indent="0" algn="l" defTabSz="685793" rtl="0" eaLnBrk="1" fontAlgn="auto" latinLnBrk="1" hangingPunct="1">
                            <a:lnSpc>
                              <a:spcPct val="100000"/>
                            </a:lnSpc>
                            <a:spcBef>
                              <a:spcPts val="0"/>
                            </a:spcBef>
                            <a:spcAft>
                              <a:spcPts val="0"/>
                            </a:spcAft>
                            <a:buClrTx/>
                            <a:buSzTx/>
                            <a:buFontTx/>
                            <a:buNone/>
                            <a:tabLst/>
                            <a:defRPr/>
                          </a:pPr>
                          <a:endParaRPr lang="en-US" altLang="ko-KR" sz="900" b="1" baseline="0" dirty="0">
                            <a:solidFill>
                              <a:srgbClr val="893DF9"/>
                            </a:solidFill>
                          </a:endParaRPr>
                        </a:p>
                        <a:p>
                          <a:pPr marL="0" marR="0" lvl="0" indent="0" algn="l" defTabSz="685793" rtl="0" eaLnBrk="1" fontAlgn="auto" latinLnBrk="1" hangingPunct="1">
                            <a:lnSpc>
                              <a:spcPct val="100000"/>
                            </a:lnSpc>
                            <a:spcBef>
                              <a:spcPts val="0"/>
                            </a:spcBef>
                            <a:spcAft>
                              <a:spcPts val="0"/>
                            </a:spcAft>
                            <a:buClrTx/>
                            <a:buSzTx/>
                            <a:buFontTx/>
                            <a:buNone/>
                            <a:tabLst/>
                            <a:defRPr/>
                          </a:pPr>
                          <a:r>
                            <a:rPr lang="en-US" altLang="ko-KR" sz="900" b="1" baseline="0" dirty="0">
                              <a:solidFill>
                                <a:schemeClr val="tx1"/>
                              </a:solidFill>
                            </a:rPr>
                            <a:t>=  0.177800  (</a:t>
                          </a:r>
                          <a:r>
                            <a:rPr lang="ko-KR" altLang="en-US" sz="900" b="1" baseline="0" dirty="0">
                              <a:solidFill>
                                <a:schemeClr val="tx1"/>
                              </a:solidFill>
                            </a:rPr>
                            <a:t>유사도</a:t>
                          </a:r>
                          <a:r>
                            <a:rPr lang="en-US" altLang="ko-KR" sz="900" b="1" baseline="0" dirty="0">
                              <a:solidFill>
                                <a:schemeClr val="tx1"/>
                              </a:solidFill>
                            </a:rPr>
                            <a:t>)</a:t>
                          </a:r>
                          <a:endParaRPr lang="ko-KR" altLang="en-US" sz="900" b="1"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685793"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mc:Fallback>
      </mc:AlternateContent>
      <p:cxnSp>
        <p:nvCxnSpPr>
          <p:cNvPr id="6" name="직선 연결선 5">
            <a:extLst>
              <a:ext uri="{FF2B5EF4-FFF2-40B4-BE49-F238E27FC236}">
                <a16:creationId xmlns:a16="http://schemas.microsoft.com/office/drawing/2014/main" xmlns="" id="{D5E5CB07-72B1-46C0-803B-2D4B8C66A0C5}"/>
              </a:ext>
            </a:extLst>
          </p:cNvPr>
          <p:cNvCxnSpPr>
            <a:cxnSpLocks/>
          </p:cNvCxnSpPr>
          <p:nvPr/>
        </p:nvCxnSpPr>
        <p:spPr>
          <a:xfrm>
            <a:off x="2062821" y="120599"/>
            <a:ext cx="0" cy="4902301"/>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095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224" y="547436"/>
            <a:ext cx="3334194" cy="3826040"/>
          </a:xfrm>
          <a:prstGeom prst="rect">
            <a:avLst/>
          </a:prstGeom>
          <a:ln>
            <a:solidFill>
              <a:srgbClr val="FCD2DF"/>
            </a:solidFill>
          </a:ln>
        </p:spPr>
      </p:pic>
      <p:graphicFrame>
        <p:nvGraphicFramePr>
          <p:cNvPr id="9" name="표 8">
            <a:extLst>
              <a:ext uri="{FF2B5EF4-FFF2-40B4-BE49-F238E27FC236}">
                <a16:creationId xmlns:a16="http://schemas.microsoft.com/office/drawing/2014/main" xmlns="" id="{0AE2E5A9-0EBD-42A9-8728-DF1A58DCDB15}"/>
              </a:ext>
            </a:extLst>
          </p:cNvPr>
          <p:cNvGraphicFramePr>
            <a:graphicFrameLocks noGrp="1"/>
          </p:cNvGraphicFramePr>
          <p:nvPr>
            <p:extLst>
              <p:ext uri="{D42A27DB-BD31-4B8C-83A1-F6EECF244321}">
                <p14:modId xmlns:p14="http://schemas.microsoft.com/office/powerpoint/2010/main" val="4200368894"/>
              </p:ext>
            </p:extLst>
          </p:nvPr>
        </p:nvGraphicFramePr>
        <p:xfrm>
          <a:off x="4801059" y="354931"/>
          <a:ext cx="3765423" cy="3931920"/>
        </p:xfrm>
        <a:graphic>
          <a:graphicData uri="http://schemas.openxmlformats.org/drawingml/2006/table">
            <a:tbl>
              <a:tblPr firstRow="1" bandRow="1">
                <a:tableStyleId>{5C22544A-7EE6-4342-B048-85BDC9FD1C3A}</a:tableStyleId>
              </a:tblPr>
              <a:tblGrid>
                <a:gridCol w="262487">
                  <a:extLst>
                    <a:ext uri="{9D8B030D-6E8A-4147-A177-3AD203B41FA5}">
                      <a16:colId xmlns:a16="http://schemas.microsoft.com/office/drawing/2014/main" xmlns="" val="20001"/>
                    </a:ext>
                  </a:extLst>
                </a:gridCol>
                <a:gridCol w="3502936">
                  <a:extLst>
                    <a:ext uri="{9D8B030D-6E8A-4147-A177-3AD203B41FA5}">
                      <a16:colId xmlns:a16="http://schemas.microsoft.com/office/drawing/2014/main" xmlns="" val="3219835884"/>
                    </a:ext>
                  </a:extLst>
                </a:gridCol>
              </a:tblGrid>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0"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3200" b="1" i="0" u="none" strike="noStrike" cap="none" normalizeH="0" baseline="0" dirty="0">
                        <a:ln>
                          <a:noFill/>
                        </a:ln>
                        <a:solidFill>
                          <a:srgbClr val="D92A6E"/>
                        </a:solidFill>
                        <a:effectLst/>
                        <a:latin typeface="Arial" panose="020B0604020202020204" pitchFamily="34" charset="0"/>
                      </a:endParaRPr>
                    </a:p>
                  </a:txBody>
                  <a:tcPr marL="0" marR="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402966">
                <a:tc row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top</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similarities.</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nlargest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texts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df.loc</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top.index</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text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tolist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i</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b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for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text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in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texts</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endPar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'TITLE :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top.index[i])</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"Similarities:"</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str</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(top[i]))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i</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i</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216917963"/>
                  </a:ext>
                </a:extLst>
              </a:tr>
              <a:tr h="705190">
                <a:tc vMerge="1">
                  <a:txBody>
                    <a:bodyPr/>
                    <a:lstStyle/>
                    <a:p>
                      <a:pPr marL="285750" marR="0" lvl="0" indent="-2857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endParaRPr lang="en-US" altLang="ko-KR" sz="14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TITLE :</a:t>
                      </a:r>
                      <a:r>
                        <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WHAT car is this!?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Similarities:1.0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TITLE :</a:t>
                      </a:r>
                      <a:r>
                        <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Re: WHAT car is this!?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Similarities:0.9737407780059555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TITLE :</a:t>
                      </a:r>
                      <a:r>
                        <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 </a:t>
                      </a: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MR2 parts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Similarities:0.9365862665150897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TITLE :Re: WAX RESIDUE ON BLACK MOLDING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Similarities:0.9356256494865156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TITLE :Is car saftey important?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Similarities:0.9287440941781344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4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7629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1200" b="1" i="0" u="none" strike="noStrike" cap="none" normalizeH="0" baseline="0" dirty="0">
                        <a:ln>
                          <a:noFill/>
                        </a:ln>
                        <a:solidFill>
                          <a:srgbClr val="D92A6E"/>
                        </a:solidFill>
                        <a:effectLst/>
                        <a:latin typeface="굴림" panose="020B0600000101010101" pitchFamily="50" charset="-127"/>
                        <a:ea typeface="굴림" panose="020B0600000101010101" pitchFamily="50" charset="-127"/>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ko-KR" altLang="ko-KR" sz="2000" b="0" i="0" u="none" strike="noStrike" cap="none" normalizeH="0" baseline="0" dirty="0">
                        <a:ln>
                          <a:noFill/>
                        </a:ln>
                        <a:solidFill>
                          <a:schemeClr val="tx1"/>
                        </a:solidFill>
                        <a:effectLst/>
                        <a:latin typeface="Arial" panose="020B060402020202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10002"/>
                  </a:ext>
                </a:extLst>
              </a:tr>
            </a:tbl>
          </a:graphicData>
        </a:graphic>
      </p:graphicFrame>
      <p:cxnSp>
        <p:nvCxnSpPr>
          <p:cNvPr id="4" name="직선 연결선 3">
            <a:extLst>
              <a:ext uri="{FF2B5EF4-FFF2-40B4-BE49-F238E27FC236}">
                <a16:creationId xmlns:a16="http://schemas.microsoft.com/office/drawing/2014/main" xmlns="" id="{A9B50107-8675-42E8-B915-93731A3BC3A0}"/>
              </a:ext>
            </a:extLst>
          </p:cNvPr>
          <p:cNvCxnSpPr>
            <a:cxnSpLocks/>
          </p:cNvCxnSpPr>
          <p:nvPr/>
        </p:nvCxnSpPr>
        <p:spPr>
          <a:xfrm>
            <a:off x="4674812" y="138116"/>
            <a:ext cx="0" cy="4902301"/>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379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3BDC08B7-234F-4711-A736-AC1E96106A41}"/>
              </a:ext>
            </a:extLst>
          </p:cNvPr>
          <p:cNvGraphicFramePr>
            <a:graphicFrameLocks noGrp="1"/>
          </p:cNvGraphicFramePr>
          <p:nvPr>
            <p:extLst>
              <p:ext uri="{D42A27DB-BD31-4B8C-83A1-F6EECF244321}">
                <p14:modId xmlns:p14="http://schemas.microsoft.com/office/powerpoint/2010/main" val="419430594"/>
              </p:ext>
            </p:extLst>
          </p:nvPr>
        </p:nvGraphicFramePr>
        <p:xfrm>
          <a:off x="1961230" y="1332567"/>
          <a:ext cx="6886379" cy="2391156"/>
        </p:xfrm>
        <a:graphic>
          <a:graphicData uri="http://schemas.openxmlformats.org/drawingml/2006/table">
            <a:tbl>
              <a:tblPr firstRow="1" bandRow="1">
                <a:tableStyleId>{5C22544A-7EE6-4342-B048-85BDC9FD1C3A}</a:tableStyleId>
              </a:tblPr>
              <a:tblGrid>
                <a:gridCol w="6886379">
                  <a:extLst>
                    <a:ext uri="{9D8B030D-6E8A-4147-A177-3AD203B41FA5}">
                      <a16:colId xmlns:a16="http://schemas.microsoft.com/office/drawing/2014/main" xmlns="" val="20001"/>
                    </a:ext>
                  </a:extLst>
                </a:gridCol>
              </a:tblGrid>
              <a:tr h="733386">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4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import</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pandas</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as</a:t>
                      </a:r>
                      <a:r>
                        <a:rPr kumimoji="0" lang="ko-KR" altLang="ko-KR" sz="12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pd</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train</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pd.</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read_csv</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labeledTrainData.tsv</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header</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delimiter</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E81FF"/>
                          </a:solidFill>
                          <a:effectLst/>
                          <a:latin typeface="굴림체" panose="020B0609000101010101" pitchFamily="49" charset="-127"/>
                          <a:ea typeface="굴림체" panose="020B0609000101010101" pitchFamily="49" charset="-127"/>
                        </a:rPr>
                        <a:t>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quoting</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3</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test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pd.</a:t>
                      </a:r>
                      <a:r>
                        <a:rPr kumimoji="0" lang="ko-KR" altLang="ko-KR" sz="12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read_csv</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testData.tsv</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header</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delimiter</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E81FF"/>
                          </a:solidFill>
                          <a:effectLst/>
                          <a:latin typeface="굴림체" panose="020B0609000101010101" pitchFamily="49" charset="-127"/>
                          <a:ea typeface="굴림체" panose="020B0609000101010101" pitchFamily="49" charset="-127"/>
                        </a:rPr>
                        <a:t>t</a:t>
                      </a:r>
                      <a:r>
                        <a:rPr kumimoji="0" lang="ko-KR" altLang="ko-KR" sz="12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A4926"/>
                          </a:solidFill>
                          <a:effectLst/>
                          <a:latin typeface="굴림체" panose="020B0609000101010101" pitchFamily="49" charset="-127"/>
                          <a:ea typeface="굴림체" panose="020B0609000101010101" pitchFamily="49" charset="-127"/>
                        </a:rPr>
                        <a:t>quoting</a:t>
                      </a:r>
                      <a:r>
                        <a:rPr kumimoji="0" lang="ko-KR" altLang="ko-KR" sz="12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3</a:t>
                      </a:r>
                      <a:r>
                        <a:rPr kumimoji="0" lang="ko-KR"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1411566">
                <a:tc>
                  <a:txBody>
                    <a:bodyPr/>
                    <a:lstStyle/>
                    <a:p>
                      <a:pPr marL="285750" indent="-285750" latinLnBrk="1">
                        <a:lnSpc>
                          <a:spcPct val="130000"/>
                        </a:lnSpc>
                        <a:buClr>
                          <a:srgbClr val="6600FF"/>
                        </a:buClr>
                        <a:buFont typeface="Wingdings" panose="05000000000000000000" pitchFamily="2" charset="2"/>
                        <a:buChar char="§"/>
                      </a:pPr>
                      <a:endPar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endParaRPr>
                    </a:p>
                    <a:p>
                      <a:pPr marL="285750" indent="-285750" latinLnBrk="1">
                        <a:lnSpc>
                          <a:spcPct val="130000"/>
                        </a:lnSpc>
                        <a:buClr>
                          <a:srgbClr val="6600FF"/>
                        </a:buClr>
                        <a:buFont typeface="Wingdings" panose="05000000000000000000" pitchFamily="2" charset="2"/>
                        <a:buChar char="§"/>
                      </a:pPr>
                      <a:r>
                        <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pandas</a:t>
                      </a:r>
                      <a:r>
                        <a:rPr lang="ko-KR" altLang="en-US"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를 사용해서 데이터를 읽음</a:t>
                      </a:r>
                      <a:r>
                        <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p>
                    <a:p>
                      <a:pPr marL="285750" indent="-285750" latinLnBrk="1">
                        <a:lnSpc>
                          <a:spcPct val="130000"/>
                        </a:lnSpc>
                        <a:buClr>
                          <a:srgbClr val="6600FF"/>
                        </a:buClr>
                        <a:buFont typeface="Wingdings" panose="05000000000000000000" pitchFamily="2" charset="2"/>
                        <a:buChar char="§"/>
                      </a:pPr>
                      <a:r>
                        <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header=0</a:t>
                      </a:r>
                      <a:r>
                        <a:rPr lang="ko-KR" altLang="en-US"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  </a:t>
                      </a:r>
                      <a:r>
                        <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 </a:t>
                      </a:r>
                      <a:r>
                        <a:rPr lang="ko-KR" altLang="en-US"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 파일의 첫번째 줄에 열이 있음을 의미함</a:t>
                      </a:r>
                      <a:r>
                        <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p>
                    <a:p>
                      <a:pPr marL="285750" indent="-285750" latinLnBrk="1">
                        <a:lnSpc>
                          <a:spcPct val="130000"/>
                        </a:lnSpc>
                        <a:buClr>
                          <a:srgbClr val="6600FF"/>
                        </a:buClr>
                        <a:buFont typeface="Wingdings" panose="05000000000000000000" pitchFamily="2" charset="2"/>
                        <a:buChar char="§"/>
                      </a:pPr>
                      <a:r>
                        <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delimiter=‘\t’  :  </a:t>
                      </a:r>
                      <a:r>
                        <a:rPr lang="ko-KR" altLang="en-US"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필드가 탭으로 구분되는 것을 의미함</a:t>
                      </a:r>
                      <a:r>
                        <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p>
                    <a:p>
                      <a:pPr marL="285750" indent="-285750" latinLnBrk="1">
                        <a:lnSpc>
                          <a:spcPct val="130000"/>
                        </a:lnSpc>
                        <a:buClr>
                          <a:srgbClr val="6600FF"/>
                        </a:buClr>
                        <a:buFont typeface="Wingdings" panose="05000000000000000000" pitchFamily="2" charset="2"/>
                        <a:buChar char="§"/>
                      </a:pPr>
                      <a:r>
                        <a:rPr lang="en-US" altLang="ko-KR" sz="1200" b="1" dirty="0" err="1">
                          <a:solidFill>
                            <a:srgbClr val="611CA1"/>
                          </a:solidFill>
                          <a:latin typeface="굴림" panose="020B0600000101010101" pitchFamily="50" charset="-127"/>
                          <a:ea typeface="굴림" panose="020B0600000101010101" pitchFamily="50" charset="-127"/>
                          <a:cs typeface="Tahoma" panose="020B0604030504040204" pitchFamily="34" charset="0"/>
                        </a:rPr>
                        <a:t>quating</a:t>
                      </a:r>
                      <a:r>
                        <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=3  :  </a:t>
                      </a:r>
                      <a:r>
                        <a:rPr lang="ko-KR" altLang="en-US" sz="1200" b="1" dirty="0" err="1">
                          <a:solidFill>
                            <a:srgbClr val="611CA1"/>
                          </a:solidFill>
                          <a:latin typeface="굴림" panose="020B0600000101010101" pitchFamily="50" charset="-127"/>
                          <a:ea typeface="굴림" panose="020B0600000101010101" pitchFamily="50" charset="-127"/>
                          <a:cs typeface="Tahoma" panose="020B0604030504040204" pitchFamily="34" charset="0"/>
                        </a:rPr>
                        <a:t>쌍따옴표를</a:t>
                      </a:r>
                      <a:r>
                        <a:rPr lang="ko-KR" altLang="en-US"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 무시함</a:t>
                      </a:r>
                      <a:r>
                        <a:rPr lang="en-US" altLang="ko-KR" sz="1200" b="1" dirty="0">
                          <a:solidFill>
                            <a:srgbClr val="611CA1"/>
                          </a:solidFill>
                          <a:latin typeface="굴림" panose="020B0600000101010101" pitchFamily="50" charset="-127"/>
                          <a:ea typeface="굴림" panose="020B0600000101010101" pitchFamily="50" charset="-127"/>
                          <a:cs typeface="Tahoma" panose="020B0604030504040204" pitchFamily="34" charset="0"/>
                        </a:rPr>
                        <a:t>.</a:t>
                      </a:r>
                    </a:p>
                    <a:p>
                      <a:pPr marL="285750" indent="-285750" latinLnBrk="1">
                        <a:lnSpc>
                          <a:spcPct val="130000"/>
                        </a:lnSpc>
                        <a:buClr>
                          <a:srgbClr val="6600FF"/>
                        </a:buClr>
                        <a:buFont typeface="Wingdings" panose="05000000000000000000" pitchFamily="2" charset="2"/>
                        <a:buChar char="§"/>
                      </a:pPr>
                      <a:endParaRPr lang="en-US" altLang="ko-KR" sz="13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sp>
        <p:nvSpPr>
          <p:cNvPr id="2" name="TextBox 1">
            <a:extLst>
              <a:ext uri="{FF2B5EF4-FFF2-40B4-BE49-F238E27FC236}">
                <a16:creationId xmlns:a16="http://schemas.microsoft.com/office/drawing/2014/main" xmlns="" id="{FA02267F-401E-43E9-82AC-405338E55C04}"/>
              </a:ext>
            </a:extLst>
          </p:cNvPr>
          <p:cNvSpPr txBox="1"/>
          <p:nvPr/>
        </p:nvSpPr>
        <p:spPr>
          <a:xfrm>
            <a:off x="327283" y="662152"/>
            <a:ext cx="2062130" cy="400110"/>
          </a:xfrm>
          <a:prstGeom prst="rect">
            <a:avLst/>
          </a:prstGeom>
          <a:noFill/>
        </p:spPr>
        <p:txBody>
          <a:bodyPr wrap="square" rtlCol="0">
            <a:spAutoFit/>
          </a:bodyPr>
          <a:lstStyle/>
          <a:p>
            <a:r>
              <a:rPr lang="ko-KR" altLang="en-US" sz="2000" dirty="0">
                <a:solidFill>
                  <a:srgbClr val="D92A6E"/>
                </a:solidFill>
              </a:rPr>
              <a:t>데이터 읽기</a:t>
            </a:r>
          </a:p>
        </p:txBody>
      </p:sp>
    </p:spTree>
    <p:extLst>
      <p:ext uri="{BB962C8B-B14F-4D97-AF65-F5344CB8AC3E}">
        <p14:creationId xmlns:p14="http://schemas.microsoft.com/office/powerpoint/2010/main" val="35114559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4979" y="606423"/>
            <a:ext cx="3645568" cy="4247317"/>
          </a:xfrm>
          <a:prstGeom prst="rect">
            <a:avLst/>
          </a:prstGeom>
          <a:noFill/>
          <a:ln>
            <a:solidFill>
              <a:srgbClr val="FCD2DF"/>
            </a:solidFill>
          </a:ln>
        </p:spPr>
        <p:txBody>
          <a:bodyPr wrap="square" rtlCol="0">
            <a:spAutoFit/>
          </a:bodyPr>
          <a:lstStyle/>
          <a:p>
            <a:r>
              <a:rPr lang="ko-KR" altLang="ko-KR" sz="900" dirty="0">
                <a:latin typeface="Arial Unicode MS" panose="020B0604020202020204" pitchFamily="50" charset="-127"/>
                <a:ea typeface="var(--jp-code-font-family)"/>
              </a:rPr>
              <a:t>TITLE :Re: WHAT car is this!? Similarities:0.9737407780059555 </a:t>
            </a:r>
            <a:endParaRPr lang="en-US" altLang="ko-KR" sz="900" dirty="0">
              <a:latin typeface="Arial Unicode MS" panose="020B0604020202020204" pitchFamily="50" charset="-127"/>
              <a:ea typeface="var(--jp-code-font-family)"/>
            </a:endParaRPr>
          </a:p>
          <a:p>
            <a:endParaRPr lang="en-US" altLang="ko-KR" sz="900" dirty="0">
              <a:latin typeface="Arial Unicode MS" panose="020B0604020202020204" pitchFamily="50" charset="-127"/>
              <a:ea typeface="var(--jp-code-font-family)"/>
            </a:endParaRPr>
          </a:p>
          <a:p>
            <a:r>
              <a:rPr lang="ko-KR" altLang="ko-KR" sz="900" dirty="0">
                <a:latin typeface="Arial Unicode MS" panose="020B0604020202020204" pitchFamily="50" charset="-127"/>
                <a:ea typeface="var(--jp-code-font-family)"/>
              </a:rPr>
              <a:t>In article &lt;1993Apr20.174246.14375@wam.umd.edu&gt; lerxst@wam.umd.edu (where's my thing) writes: </a:t>
            </a:r>
            <a:endParaRPr lang="en-US" altLang="ko-KR" sz="900" dirty="0">
              <a:latin typeface="Arial Unicode MS" panose="020B0604020202020204" pitchFamily="50" charset="-127"/>
              <a:ea typeface="var(--jp-code-font-family)"/>
            </a:endParaRPr>
          </a:p>
          <a:p>
            <a:r>
              <a:rPr lang="ko-KR" altLang="ko-KR" sz="900" dirty="0">
                <a:latin typeface="Arial Unicode MS" panose="020B0604020202020204" pitchFamily="50" charset="-127"/>
                <a:ea typeface="var(--jp-code-font-family)"/>
              </a:rPr>
              <a:t>&gt;</a:t>
            </a:r>
            <a:endParaRPr lang="en-US" altLang="ko-KR" sz="900" dirty="0">
              <a:latin typeface="Arial Unicode MS" panose="020B0604020202020204" pitchFamily="50" charset="-127"/>
              <a:ea typeface="var(--jp-code-font-family)"/>
            </a:endParaRPr>
          </a:p>
          <a:p>
            <a:r>
              <a:rPr lang="ko-KR" altLang="ko-KR" sz="900" dirty="0">
                <a:latin typeface="Arial Unicode MS" panose="020B0604020202020204" pitchFamily="50" charset="-127"/>
                <a:ea typeface="var(--jp-code-font-family)"/>
              </a:rPr>
              <a:t>&gt; I was wondering if anyone out there could enlighten me on this car I saw </a:t>
            </a:r>
            <a:r>
              <a:rPr lang="en-US" altLang="ko-KR" sz="900" dirty="0">
                <a:latin typeface="Arial Unicode MS" panose="020B0604020202020204" pitchFamily="50" charset="-127"/>
                <a:ea typeface="var(--jp-code-font-family)"/>
              </a:rPr>
              <a:t/>
            </a:r>
            <a:br>
              <a:rPr lang="en-US" altLang="ko-KR" sz="900" dirty="0">
                <a:latin typeface="Arial Unicode MS" panose="020B0604020202020204" pitchFamily="50" charset="-127"/>
                <a:ea typeface="var(--jp-code-font-family)"/>
              </a:rPr>
            </a:br>
            <a:r>
              <a:rPr lang="ko-KR" altLang="ko-KR" sz="900" dirty="0">
                <a:latin typeface="Arial Unicode MS" panose="020B0604020202020204" pitchFamily="50" charset="-127"/>
                <a:ea typeface="var(--jp-code-font-family)"/>
              </a:rPr>
              <a:t>&gt; the other day. It was a 2-door sports car, looked to be from the late 60s/ </a:t>
            </a:r>
            <a:endParaRPr lang="en-US" altLang="ko-KR" sz="900" dirty="0">
              <a:latin typeface="Arial Unicode MS" panose="020B0604020202020204" pitchFamily="50" charset="-127"/>
              <a:ea typeface="var(--jp-code-font-family)"/>
            </a:endParaRPr>
          </a:p>
          <a:p>
            <a:r>
              <a:rPr lang="ko-KR" altLang="ko-KR" sz="900" dirty="0">
                <a:latin typeface="Arial Unicode MS" panose="020B0604020202020204" pitchFamily="50" charset="-127"/>
                <a:ea typeface="var(--jp-code-font-family)"/>
              </a:rPr>
              <a:t>&gt; early 70s. It was called a Bricklin. The doors were really small. In addition, </a:t>
            </a:r>
            <a:r>
              <a:rPr lang="en-US" altLang="ko-KR" sz="900" dirty="0">
                <a:latin typeface="Arial Unicode MS" panose="020B0604020202020204" pitchFamily="50" charset="-127"/>
                <a:ea typeface="var(--jp-code-font-family)"/>
              </a:rPr>
              <a:t/>
            </a:r>
            <a:br>
              <a:rPr lang="en-US" altLang="ko-KR" sz="900" dirty="0">
                <a:latin typeface="Arial Unicode MS" panose="020B0604020202020204" pitchFamily="50" charset="-127"/>
                <a:ea typeface="var(--jp-code-font-family)"/>
              </a:rPr>
            </a:br>
            <a:r>
              <a:rPr lang="ko-KR" altLang="ko-KR" sz="900" dirty="0">
                <a:latin typeface="Arial Unicode MS" panose="020B0604020202020204" pitchFamily="50" charset="-127"/>
                <a:ea typeface="var(--jp-code-font-family)"/>
              </a:rPr>
              <a:t>&gt; the front bumper was separate from the rest of the body. This is </a:t>
            </a:r>
            <a:r>
              <a:rPr lang="en-US" altLang="ko-KR" sz="900" dirty="0">
                <a:latin typeface="Arial Unicode MS" panose="020B0604020202020204" pitchFamily="50" charset="-127"/>
                <a:ea typeface="var(--jp-code-font-family)"/>
              </a:rPr>
              <a:t/>
            </a:r>
            <a:br>
              <a:rPr lang="en-US" altLang="ko-KR" sz="900" dirty="0">
                <a:latin typeface="Arial Unicode MS" panose="020B0604020202020204" pitchFamily="50" charset="-127"/>
                <a:ea typeface="var(--jp-code-font-family)"/>
              </a:rPr>
            </a:br>
            <a:r>
              <a:rPr lang="ko-KR" altLang="ko-KR" sz="900" dirty="0">
                <a:latin typeface="Arial Unicode MS" panose="020B0604020202020204" pitchFamily="50" charset="-127"/>
                <a:ea typeface="var(--jp-code-font-family)"/>
              </a:rPr>
              <a:t>&gt; all I know. If anyone can tellme a model name, engine specs, years </a:t>
            </a:r>
            <a:r>
              <a:rPr lang="en-US" altLang="ko-KR" sz="900" dirty="0">
                <a:latin typeface="Arial Unicode MS" panose="020B0604020202020204" pitchFamily="50" charset="-127"/>
                <a:ea typeface="var(--jp-code-font-family)"/>
              </a:rPr>
              <a:t/>
            </a:r>
            <a:br>
              <a:rPr lang="en-US" altLang="ko-KR" sz="900" dirty="0">
                <a:latin typeface="Arial Unicode MS" panose="020B0604020202020204" pitchFamily="50" charset="-127"/>
                <a:ea typeface="var(--jp-code-font-family)"/>
              </a:rPr>
            </a:br>
            <a:r>
              <a:rPr lang="ko-KR" altLang="ko-KR" sz="900" dirty="0">
                <a:latin typeface="Arial Unicode MS" panose="020B0604020202020204" pitchFamily="50" charset="-127"/>
                <a:ea typeface="var(--jp-code-font-family)"/>
              </a:rPr>
              <a:t>&gt; of production, where this car is made, history, or whatever info you </a:t>
            </a:r>
            <a:r>
              <a:rPr lang="en-US" altLang="ko-KR" sz="900" dirty="0">
                <a:latin typeface="Arial Unicode MS" panose="020B0604020202020204" pitchFamily="50" charset="-127"/>
                <a:ea typeface="var(--jp-code-font-family)"/>
              </a:rPr>
              <a:t/>
            </a:r>
            <a:br>
              <a:rPr lang="en-US" altLang="ko-KR" sz="900" dirty="0">
                <a:latin typeface="Arial Unicode MS" panose="020B0604020202020204" pitchFamily="50" charset="-127"/>
                <a:ea typeface="var(--jp-code-font-family)"/>
              </a:rPr>
            </a:br>
            <a:r>
              <a:rPr lang="ko-KR" altLang="ko-KR" sz="900" dirty="0">
                <a:latin typeface="Arial Unicode MS" panose="020B0604020202020204" pitchFamily="50" charset="-127"/>
                <a:ea typeface="var(--jp-code-font-family)"/>
              </a:rPr>
              <a:t>&gt; have on this funky looking car, please e-mail. </a:t>
            </a:r>
            <a:endParaRPr lang="en-US" altLang="ko-KR" sz="900" dirty="0">
              <a:latin typeface="Arial Unicode MS" panose="020B0604020202020204" pitchFamily="50" charset="-127"/>
              <a:ea typeface="var(--jp-code-font-family)"/>
            </a:endParaRPr>
          </a:p>
          <a:p>
            <a:r>
              <a:rPr lang="en-US" altLang="ko-KR" sz="900" dirty="0">
                <a:latin typeface="Arial Unicode MS" panose="020B0604020202020204" pitchFamily="50" charset="-127"/>
                <a:ea typeface="var(--jp-code-font-family)"/>
              </a:rPr>
              <a:t/>
            </a:r>
            <a:br>
              <a:rPr lang="en-US" altLang="ko-KR" sz="900" dirty="0">
                <a:latin typeface="Arial Unicode MS" panose="020B0604020202020204" pitchFamily="50" charset="-127"/>
                <a:ea typeface="var(--jp-code-font-family)"/>
              </a:rPr>
            </a:br>
            <a:r>
              <a:rPr lang="ko-KR" altLang="ko-KR" sz="900" dirty="0">
                <a:latin typeface="Arial Unicode MS" panose="020B0604020202020204" pitchFamily="50" charset="-127"/>
                <a:ea typeface="var(--jp-code-font-family)"/>
              </a:rPr>
              <a:t>Bricklins were manufactured in the 70s with engines from Ford. They are rather odd looking with the encased front bumper. There aren't a lot of them around, but Hemmings (Motor News) ususally has ten or so listed. Basically, they are a performance Ford with new styling slapped on top. </a:t>
            </a:r>
            <a:r>
              <a:rPr lang="en-US" altLang="ko-KR" sz="900" dirty="0">
                <a:latin typeface="Arial Unicode MS" panose="020B0604020202020204" pitchFamily="50" charset="-127"/>
                <a:ea typeface="var(--jp-code-font-family)"/>
              </a:rPr>
              <a:t/>
            </a:r>
            <a:br>
              <a:rPr lang="en-US" altLang="ko-KR" sz="900" dirty="0">
                <a:latin typeface="Arial Unicode MS" panose="020B0604020202020204" pitchFamily="50" charset="-127"/>
                <a:ea typeface="var(--jp-code-font-family)"/>
              </a:rPr>
            </a:br>
            <a:r>
              <a:rPr lang="ko-KR" altLang="ko-KR" sz="900" dirty="0">
                <a:latin typeface="Arial Unicode MS" panose="020B0604020202020204" pitchFamily="50" charset="-127"/>
                <a:ea typeface="var(--jp-code-font-family)"/>
              </a:rPr>
              <a:t>&gt; ---- brought to you by your neighborhood Lerxst ---- </a:t>
            </a:r>
            <a:endParaRPr lang="en-US" altLang="ko-KR" sz="900" dirty="0">
              <a:latin typeface="Arial Unicode MS" panose="020B0604020202020204" pitchFamily="50" charset="-127"/>
              <a:ea typeface="var(--jp-code-font-family)"/>
            </a:endParaRPr>
          </a:p>
          <a:p>
            <a:r>
              <a:rPr lang="en-US" altLang="ko-KR" sz="900" dirty="0">
                <a:latin typeface="Arial Unicode MS" panose="020B0604020202020204" pitchFamily="50" charset="-127"/>
                <a:ea typeface="var(--jp-code-font-family)"/>
              </a:rPr>
              <a:t/>
            </a:r>
            <a:br>
              <a:rPr lang="en-US" altLang="ko-KR" sz="900" dirty="0">
                <a:latin typeface="Arial Unicode MS" panose="020B0604020202020204" pitchFamily="50" charset="-127"/>
                <a:ea typeface="var(--jp-code-font-family)"/>
              </a:rPr>
            </a:br>
            <a:r>
              <a:rPr lang="ko-KR" altLang="ko-KR" sz="900" dirty="0">
                <a:latin typeface="Arial Unicode MS" panose="020B0604020202020204" pitchFamily="50" charset="-127"/>
                <a:ea typeface="var(--jp-code-font-family)"/>
              </a:rPr>
              <a:t>Rush fan? </a:t>
            </a:r>
            <a:r>
              <a:rPr lang="en-US" altLang="ko-KR" sz="900" dirty="0">
                <a:latin typeface="Arial Unicode MS" panose="020B0604020202020204" pitchFamily="50" charset="-127"/>
                <a:ea typeface="var(--jp-code-font-family)"/>
              </a:rPr>
              <a:t/>
            </a:r>
            <a:br>
              <a:rPr lang="en-US" altLang="ko-KR" sz="900" dirty="0">
                <a:latin typeface="Arial Unicode MS" panose="020B0604020202020204" pitchFamily="50" charset="-127"/>
                <a:ea typeface="var(--jp-code-font-family)"/>
              </a:rPr>
            </a:br>
            <a:r>
              <a:rPr lang="ko-KR" altLang="ko-KR" sz="900" dirty="0">
                <a:latin typeface="Arial Unicode MS" panose="020B0604020202020204" pitchFamily="50" charset="-127"/>
                <a:ea typeface="var(--jp-code-font-family)"/>
              </a:rPr>
              <a:t>-- </a:t>
            </a:r>
            <a:endParaRPr lang="en-US" altLang="ko-KR" sz="900" dirty="0">
              <a:latin typeface="Arial Unicode MS" panose="020B0604020202020204" pitchFamily="50" charset="-127"/>
              <a:ea typeface="var(--jp-code-font-family)"/>
            </a:endParaRPr>
          </a:p>
          <a:p>
            <a:r>
              <a:rPr lang="ko-KR" altLang="ko-KR" sz="900" dirty="0">
                <a:latin typeface="Arial Unicode MS" panose="020B0604020202020204" pitchFamily="50" charset="-127"/>
                <a:ea typeface="var(--jp-code-font-family)"/>
              </a:rPr>
              <a:t>Robert Seymour rseymour@reed.edu Physics and Philosophy, Reed College (NeXTmail accepted) Artificial Life Project Reed College Reed Solar Energy Project (SolTrain) Portland, OR</a:t>
            </a:r>
            <a:endParaRPr lang="en-US" altLang="ko-KR" sz="900" dirty="0">
              <a:latin typeface="Arial Unicode MS" panose="020B0604020202020204" pitchFamily="50" charset="-127"/>
              <a:ea typeface="var(--jp-code-font-family)"/>
            </a:endParaRPr>
          </a:p>
        </p:txBody>
      </p:sp>
      <p:sp>
        <p:nvSpPr>
          <p:cNvPr id="9" name="TextBox 8"/>
          <p:cNvSpPr txBox="1"/>
          <p:nvPr/>
        </p:nvSpPr>
        <p:spPr>
          <a:xfrm>
            <a:off x="938268" y="606423"/>
            <a:ext cx="3128212" cy="2092881"/>
          </a:xfrm>
          <a:prstGeom prst="rect">
            <a:avLst/>
          </a:prstGeom>
          <a:noFill/>
          <a:ln>
            <a:solidFill>
              <a:srgbClr val="FCD2DF"/>
            </a:solidFill>
          </a:ln>
        </p:spPr>
        <p:txBody>
          <a:bodyPr wrap="square" rtlCol="0">
            <a:spAutoFit/>
          </a:bodyPr>
          <a:lstStyle/>
          <a:p>
            <a:pPr lvl="0" defTabSz="914400" eaLnBrk="0" fontAlgn="base" latinLnBrk="0" hangingPunct="0">
              <a:spcBef>
                <a:spcPct val="0"/>
              </a:spcBef>
              <a:spcAft>
                <a:spcPct val="0"/>
              </a:spcAft>
            </a:pPr>
            <a:r>
              <a:rPr lang="ko-KR" altLang="ko-KR" sz="1000" dirty="0">
                <a:latin typeface="Arial Unicode MS" panose="020B0604020202020204" pitchFamily="50" charset="-127"/>
                <a:ea typeface="var(--jp-code-font-family)"/>
              </a:rPr>
              <a:t>TITLE :WHAT car is this!?</a:t>
            </a:r>
            <a:endParaRPr lang="en-US" altLang="ko-KR" sz="1000" dirty="0">
              <a:latin typeface="Arial Unicode MS" panose="020B0604020202020204" pitchFamily="50" charset="-127"/>
              <a:ea typeface="var(--jp-code-font-family)"/>
            </a:endParaRPr>
          </a:p>
          <a:p>
            <a:pPr lvl="0" defTabSz="914400" eaLnBrk="0" fontAlgn="base" latinLnBrk="0" hangingPunct="0">
              <a:spcBef>
                <a:spcPct val="0"/>
              </a:spcBef>
              <a:spcAft>
                <a:spcPct val="0"/>
              </a:spcAft>
            </a:pPr>
            <a:r>
              <a:rPr lang="en-US" altLang="ko-KR" sz="1000" dirty="0">
                <a:latin typeface="Arial Unicode MS" panose="020B0604020202020204" pitchFamily="50" charset="-127"/>
                <a:ea typeface="var(--jp-code-font-family)"/>
              </a:rPr>
              <a:t/>
            </a:r>
            <a:br>
              <a:rPr lang="en-US" altLang="ko-KR" sz="1000" dirty="0">
                <a:latin typeface="Arial Unicode MS" panose="020B0604020202020204" pitchFamily="50" charset="-127"/>
                <a:ea typeface="var(--jp-code-font-family)"/>
              </a:rPr>
            </a:br>
            <a:r>
              <a:rPr lang="ko-KR" altLang="ko-KR" sz="1000" dirty="0">
                <a:latin typeface="Arial Unicode MS" panose="020B0604020202020204" pitchFamily="50" charset="-127"/>
                <a:ea typeface="var(--jp-code-font-family)"/>
              </a:rPr>
              <a:t>I was wondering if anyone out there could enlighten me on this car I saw the other day. It was a 2-door sports car, looked to be from the late 60s/ early 70s. It was called a Bricklin. The doors were really small. In addition, the front bumper was separate from the rest of the body. This is all I know. If anyone can tellme a model name, engine specs, years of production, where this car is made, history, or whatever info you have on this funky looking car, please e-mail. Thanks, - IL ---- brought to you by your neighborhood Lerxst ----</a:t>
            </a:r>
            <a:r>
              <a:rPr lang="ko-KR" altLang="ko-KR" sz="700" dirty="0"/>
              <a:t> </a:t>
            </a:r>
            <a:endParaRPr lang="ko-KR" altLang="en-US" sz="1000" dirty="0"/>
          </a:p>
        </p:txBody>
      </p:sp>
      <p:cxnSp>
        <p:nvCxnSpPr>
          <p:cNvPr id="12" name="직선 연결선 11"/>
          <p:cNvCxnSpPr/>
          <p:nvPr/>
        </p:nvCxnSpPr>
        <p:spPr>
          <a:xfrm>
            <a:off x="4499534" y="336884"/>
            <a:ext cx="12391" cy="4505827"/>
          </a:xfrm>
          <a:prstGeom prst="line">
            <a:avLst/>
          </a:prstGeom>
          <a:ln>
            <a:solidFill>
              <a:srgbClr val="66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8967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DED1F2-5E15-4C51-85A6-65078386E142}"/>
              </a:ext>
            </a:extLst>
          </p:cNvPr>
          <p:cNvSpPr txBox="1"/>
          <p:nvPr/>
        </p:nvSpPr>
        <p:spPr>
          <a:xfrm>
            <a:off x="1811809" y="2048530"/>
            <a:ext cx="5520382" cy="523220"/>
          </a:xfrm>
          <a:prstGeom prst="rect">
            <a:avLst/>
          </a:prstGeom>
          <a:noFill/>
        </p:spPr>
        <p:txBody>
          <a:bodyPr wrap="square" rtlCol="0">
            <a:spAutoFit/>
          </a:bodyPr>
          <a:lstStyle/>
          <a:p>
            <a:r>
              <a:rPr lang="ko-KR" altLang="en-US" sz="2800" dirty="0">
                <a:solidFill>
                  <a:srgbClr val="D92A6E"/>
                </a:solidFill>
              </a:rPr>
              <a:t>한국어 영화 리뷰 </a:t>
            </a:r>
            <a:r>
              <a:rPr lang="en-US" altLang="ko-KR" sz="2800" dirty="0">
                <a:solidFill>
                  <a:srgbClr val="D92A6E"/>
                </a:solidFill>
              </a:rPr>
              <a:t>Sentiment </a:t>
            </a:r>
            <a:r>
              <a:rPr lang="ko-KR" altLang="en-US" sz="2800" dirty="0">
                <a:solidFill>
                  <a:srgbClr val="D92A6E"/>
                </a:solidFill>
              </a:rPr>
              <a:t> 분석</a:t>
            </a:r>
          </a:p>
        </p:txBody>
      </p:sp>
    </p:spTree>
    <p:extLst>
      <p:ext uri="{BB962C8B-B14F-4D97-AF65-F5344CB8AC3E}">
        <p14:creationId xmlns:p14="http://schemas.microsoft.com/office/powerpoint/2010/main" val="33365588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46" y="498897"/>
            <a:ext cx="6671590" cy="4241130"/>
          </a:xfrm>
          <a:prstGeom prst="rect">
            <a:avLst/>
          </a:prstGeom>
        </p:spPr>
      </p:pic>
      <p:cxnSp>
        <p:nvCxnSpPr>
          <p:cNvPr id="3" name="직선 연결선 2">
            <a:extLst>
              <a:ext uri="{FF2B5EF4-FFF2-40B4-BE49-F238E27FC236}">
                <a16:creationId xmlns:a16="http://schemas.microsoft.com/office/drawing/2014/main" xmlns="" id="{0F9D310F-5723-4A59-9D3F-D55A986E1CC1}"/>
              </a:ext>
            </a:extLst>
          </p:cNvPr>
          <p:cNvCxnSpPr>
            <a:cxnSpLocks/>
          </p:cNvCxnSpPr>
          <p:nvPr/>
        </p:nvCxnSpPr>
        <p:spPr>
          <a:xfrm>
            <a:off x="1988680" y="120599"/>
            <a:ext cx="0" cy="4902301"/>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1675C31E-CB50-49BE-98B2-D3EE9D0D3188}"/>
              </a:ext>
            </a:extLst>
          </p:cNvPr>
          <p:cNvSpPr txBox="1"/>
          <p:nvPr/>
        </p:nvSpPr>
        <p:spPr>
          <a:xfrm>
            <a:off x="221464" y="403473"/>
            <a:ext cx="2062130" cy="400110"/>
          </a:xfrm>
          <a:prstGeom prst="rect">
            <a:avLst/>
          </a:prstGeom>
          <a:noFill/>
        </p:spPr>
        <p:txBody>
          <a:bodyPr wrap="square" rtlCol="0">
            <a:spAutoFit/>
          </a:bodyPr>
          <a:lstStyle/>
          <a:p>
            <a:r>
              <a:rPr lang="ko-KR" altLang="en-US" sz="2000" dirty="0">
                <a:solidFill>
                  <a:srgbClr val="D92A6E"/>
                </a:solidFill>
              </a:rPr>
              <a:t>데이터 수집</a:t>
            </a:r>
          </a:p>
        </p:txBody>
      </p:sp>
      <p:sp>
        <p:nvSpPr>
          <p:cNvPr id="6" name="TextBox 5">
            <a:extLst>
              <a:ext uri="{FF2B5EF4-FFF2-40B4-BE49-F238E27FC236}">
                <a16:creationId xmlns:a16="http://schemas.microsoft.com/office/drawing/2014/main" xmlns="" id="{45DD5C6E-68C7-42B2-BFFB-08732F0F91E8}"/>
              </a:ext>
            </a:extLst>
          </p:cNvPr>
          <p:cNvSpPr txBox="1"/>
          <p:nvPr/>
        </p:nvSpPr>
        <p:spPr>
          <a:xfrm>
            <a:off x="239543" y="2485948"/>
            <a:ext cx="1620148" cy="2138662"/>
          </a:xfrm>
          <a:prstGeom prst="rect">
            <a:avLst/>
          </a:prstGeom>
          <a:solidFill>
            <a:schemeClr val="bg1"/>
          </a:solidFill>
        </p:spPr>
        <p:txBody>
          <a:bodyPr wrap="square" rtlCol="0">
            <a:spAutoFit/>
          </a:bodyPr>
          <a:lstStyle/>
          <a:p>
            <a:pPr marL="285750" indent="-285750">
              <a:lnSpc>
                <a:spcPct val="150000"/>
              </a:lnSpc>
              <a:buClr>
                <a:srgbClr val="6600FF"/>
              </a:buClr>
              <a:buFont typeface="Wingdings" panose="05000000000000000000" pitchFamily="2" charset="2"/>
              <a:buChar char="§"/>
            </a:pPr>
            <a:r>
              <a:rPr lang="ko-KR" altLang="en-US" sz="1300" b="1" dirty="0">
                <a:solidFill>
                  <a:srgbClr val="893DF9"/>
                </a:solidFill>
                <a:latin typeface="굴림" panose="020B0600000101010101" pitchFamily="50" charset="-127"/>
                <a:ea typeface="굴림" panose="020B0600000101010101" pitchFamily="50" charset="-127"/>
                <a:cs typeface="Tahoma" panose="020B0604030504040204" pitchFamily="34" charset="0"/>
              </a:rPr>
              <a:t>총 </a:t>
            </a:r>
            <a:r>
              <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rPr>
              <a:t>20</a:t>
            </a:r>
            <a:r>
              <a:rPr lang="ko-KR" altLang="en-US" sz="1300" b="1" dirty="0">
                <a:solidFill>
                  <a:srgbClr val="893DF9"/>
                </a:solidFill>
                <a:latin typeface="굴림" panose="020B0600000101010101" pitchFamily="50" charset="-127"/>
                <a:ea typeface="굴림" panose="020B0600000101010101" pitchFamily="50" charset="-127"/>
                <a:cs typeface="Tahoma" panose="020B0604030504040204" pitchFamily="34" charset="0"/>
              </a:rPr>
              <a:t>만개 리뷰</a:t>
            </a:r>
            <a:endPar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endParaRPr>
          </a:p>
          <a:p>
            <a:pPr marL="285750" indent="-285750">
              <a:lnSpc>
                <a:spcPct val="150000"/>
              </a:lnSpc>
              <a:buClr>
                <a:srgbClr val="6600FF"/>
              </a:buClr>
              <a:buFont typeface="Wingdings" panose="05000000000000000000" pitchFamily="2" charset="2"/>
              <a:buChar char="§"/>
            </a:pPr>
            <a:r>
              <a:rPr lang="en-US" altLang="ko-KR" sz="1300" b="1" dirty="0" err="1">
                <a:solidFill>
                  <a:srgbClr val="893DF9"/>
                </a:solidFill>
                <a:latin typeface="굴림" panose="020B0600000101010101" pitchFamily="50" charset="-127"/>
                <a:ea typeface="굴림" panose="020B0600000101010101" pitchFamily="50" charset="-127"/>
                <a:cs typeface="Tahoma" panose="020B0604030504040204" pitchFamily="34" charset="0"/>
              </a:rPr>
              <a:t>TrainData</a:t>
            </a:r>
            <a:r>
              <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rPr>
              <a:t> :</a:t>
            </a:r>
            <a:br>
              <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rPr>
            </a:br>
            <a:r>
              <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rPr>
              <a:t>15</a:t>
            </a:r>
            <a:r>
              <a:rPr lang="ko-KR" altLang="en-US" sz="1300" b="1" dirty="0">
                <a:solidFill>
                  <a:srgbClr val="893DF9"/>
                </a:solidFill>
                <a:latin typeface="굴림" panose="020B0600000101010101" pitchFamily="50" charset="-127"/>
                <a:ea typeface="굴림" panose="020B0600000101010101" pitchFamily="50" charset="-127"/>
                <a:cs typeface="Tahoma" panose="020B0604030504040204" pitchFamily="34" charset="0"/>
              </a:rPr>
              <a:t>만개 리뷰</a:t>
            </a:r>
            <a:endPar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endParaRPr>
          </a:p>
          <a:p>
            <a:pPr marL="285750" indent="-285750">
              <a:lnSpc>
                <a:spcPct val="150000"/>
              </a:lnSpc>
              <a:buClr>
                <a:srgbClr val="6600FF"/>
              </a:buClr>
              <a:buFont typeface="Wingdings" panose="05000000000000000000" pitchFamily="2" charset="2"/>
              <a:buChar char="§"/>
            </a:pPr>
            <a:r>
              <a:rPr lang="en-US" altLang="ko-KR" sz="1300" b="1" dirty="0" err="1">
                <a:solidFill>
                  <a:srgbClr val="893DF9"/>
                </a:solidFill>
                <a:latin typeface="굴림" panose="020B0600000101010101" pitchFamily="50" charset="-127"/>
                <a:ea typeface="굴림" panose="020B0600000101010101" pitchFamily="50" charset="-127"/>
                <a:cs typeface="Tahoma" panose="020B0604030504040204" pitchFamily="34" charset="0"/>
              </a:rPr>
              <a:t>TestData</a:t>
            </a:r>
            <a:r>
              <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rPr>
              <a:t> : </a:t>
            </a:r>
            <a:br>
              <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rPr>
            </a:br>
            <a:r>
              <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rPr>
              <a:t>5</a:t>
            </a:r>
            <a:r>
              <a:rPr lang="ko-KR" altLang="en-US" sz="1300" b="1" dirty="0">
                <a:solidFill>
                  <a:srgbClr val="893DF9"/>
                </a:solidFill>
                <a:latin typeface="굴림" panose="020B0600000101010101" pitchFamily="50" charset="-127"/>
                <a:ea typeface="굴림" panose="020B0600000101010101" pitchFamily="50" charset="-127"/>
                <a:cs typeface="Tahoma" panose="020B0604030504040204" pitchFamily="34" charset="0"/>
              </a:rPr>
              <a:t>만개 리뷰</a:t>
            </a:r>
            <a:endParaRPr lang="en-US" altLang="ko-KR" sz="1300" b="1" dirty="0">
              <a:solidFill>
                <a:srgbClr val="893DF9"/>
              </a:solidFill>
              <a:latin typeface="굴림" panose="020B0600000101010101" pitchFamily="50" charset="-127"/>
              <a:ea typeface="굴림" panose="020B0600000101010101" pitchFamily="50" charset="-127"/>
              <a:cs typeface="Tahoma" panose="020B0604030504040204" pitchFamily="34" charset="0"/>
            </a:endParaRPr>
          </a:p>
          <a:p>
            <a:pPr>
              <a:lnSpc>
                <a:spcPct val="150000"/>
              </a:lnSpc>
              <a:buClr>
                <a:srgbClr val="6600FF"/>
              </a:buClr>
            </a:pP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lnSpc>
                <a:spcPct val="150000"/>
              </a:lnSpc>
              <a:buClr>
                <a:srgbClr val="6600FF"/>
              </a:buClr>
            </a:pPr>
            <a:endParaRPr lang="ko-KR" altLang="en-US" sz="853" dirty="0"/>
          </a:p>
        </p:txBody>
      </p:sp>
    </p:spTree>
    <p:extLst>
      <p:ext uri="{BB962C8B-B14F-4D97-AF65-F5344CB8AC3E}">
        <p14:creationId xmlns:p14="http://schemas.microsoft.com/office/powerpoint/2010/main" val="33585820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3BDC08B7-234F-4711-A736-AC1E96106A41}"/>
              </a:ext>
            </a:extLst>
          </p:cNvPr>
          <p:cNvGraphicFramePr>
            <a:graphicFrameLocks noGrp="1"/>
          </p:cNvGraphicFramePr>
          <p:nvPr>
            <p:extLst>
              <p:ext uri="{D42A27DB-BD31-4B8C-83A1-F6EECF244321}">
                <p14:modId xmlns:p14="http://schemas.microsoft.com/office/powerpoint/2010/main" val="1686290499"/>
              </p:ext>
            </p:extLst>
          </p:nvPr>
        </p:nvGraphicFramePr>
        <p:xfrm>
          <a:off x="2306500" y="497286"/>
          <a:ext cx="6453779" cy="2689246"/>
        </p:xfrm>
        <a:graphic>
          <a:graphicData uri="http://schemas.openxmlformats.org/drawingml/2006/table">
            <a:tbl>
              <a:tblPr firstRow="1" bandRow="1">
                <a:tableStyleId>{5C22544A-7EE6-4342-B048-85BDC9FD1C3A}</a:tableStyleId>
              </a:tblPr>
              <a:tblGrid>
                <a:gridCol w="6453779">
                  <a:extLst>
                    <a:ext uri="{9D8B030D-6E8A-4147-A177-3AD203B41FA5}">
                      <a16:colId xmlns:a16="http://schemas.microsoft.com/office/drawing/2014/main" xmlns="" val="20001"/>
                    </a:ext>
                  </a:extLst>
                </a:gridCol>
              </a:tblGrid>
              <a:tr h="1280847">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a:t>
                      </a:r>
                      <a:r>
                        <a:rPr kumimoji="0" lang="ko-KR" altLang="en-US"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데이터를 읽음</a:t>
                      </a:r>
                      <a:r>
                        <a:rPr kumimoji="0" lang="en-US" altLang="ko-KR"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df_train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pd.</a:t>
                      </a:r>
                      <a:r>
                        <a:rPr kumimoji="0" lang="ko-KR" altLang="ko-KR" sz="11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read_csv</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'ratings_train.txt'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delimiter</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\t</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keep_default_na</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100" b="0" i="1"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False</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pandas</a:t>
                      </a:r>
                      <a:r>
                        <a:rPr kumimoji="0" lang="ko-KR" altLang="en-US"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의 데이터프레임을 </a:t>
                      </a:r>
                      <a:r>
                        <a:rPr kumimoji="0" lang="en-US" altLang="ko-KR" sz="11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NumPy</a:t>
                      </a:r>
                      <a:r>
                        <a:rPr kumimoji="0" lang="ko-KR" altLang="en-US"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배열로 변환</a:t>
                      </a:r>
                      <a:r>
                        <a:rPr kumimoji="0" lang="en-US" altLang="ko-KR" sz="11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text_train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df_train[</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'document'</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as_matrix</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y_train </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df_train[</a:t>
                      </a:r>
                      <a:r>
                        <a:rPr kumimoji="0" lang="ko-KR" altLang="ko-KR" sz="11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'label'</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as_matrix</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df_train.</a:t>
                      </a:r>
                      <a:r>
                        <a:rPr kumimoji="0" lang="ko-KR" altLang="ko-KR" sz="11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tail</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n</a:t>
                      </a:r>
                      <a:r>
                        <a:rPr kumimoji="0" lang="ko-KR" altLang="ko-KR" sz="11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9</a:t>
                      </a:r>
                      <a:r>
                        <a:rPr kumimoji="0" lang="ko-KR"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1348126">
                <a:tc>
                  <a:txBody>
                    <a:bodyPr/>
                    <a:lstStyle/>
                    <a:p>
                      <a:pPr marL="285750" indent="-285750" latinLnBrk="1">
                        <a:lnSpc>
                          <a:spcPct val="130000"/>
                        </a:lnSpc>
                        <a:buClr>
                          <a:srgbClr val="6600FF"/>
                        </a:buClr>
                        <a:buFont typeface="Wingdings" panose="05000000000000000000" pitchFamily="2" charset="2"/>
                        <a:buChar char="§"/>
                      </a:pPr>
                      <a:endParaRPr lang="en-US" altLang="ko-KR" sz="800" b="1" dirty="0">
                        <a:solidFill>
                          <a:srgbClr val="611CA1"/>
                        </a:solidFill>
                        <a:latin typeface="굴림" panose="020B0600000101010101" pitchFamily="50" charset="-127"/>
                        <a:ea typeface="굴림" panose="020B0600000101010101" pitchFamily="50" charset="-127"/>
                        <a:cs typeface="Tahoma" panose="020B0604030504040204" pitchFamily="34" charset="0"/>
                      </a:endParaRPr>
                    </a:p>
                    <a:p>
                      <a:pPr marL="0" indent="0" latinLnBrk="1">
                        <a:lnSpc>
                          <a:spcPct val="130000"/>
                        </a:lnSpc>
                        <a:buClr>
                          <a:srgbClr val="6600FF"/>
                        </a:buClr>
                        <a:buFont typeface="Wingdings" panose="05000000000000000000" pitchFamily="2" charset="2"/>
                        <a:buNone/>
                      </a:pPr>
                      <a:endParaRPr lang="en-US" altLang="ko-KR" sz="1300"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sp>
        <p:nvSpPr>
          <p:cNvPr id="2" name="TextBox 1">
            <a:extLst>
              <a:ext uri="{FF2B5EF4-FFF2-40B4-BE49-F238E27FC236}">
                <a16:creationId xmlns:a16="http://schemas.microsoft.com/office/drawing/2014/main" xmlns="" id="{FA02267F-401E-43E9-82AC-405338E55C04}"/>
              </a:ext>
            </a:extLst>
          </p:cNvPr>
          <p:cNvSpPr txBox="1"/>
          <p:nvPr/>
        </p:nvSpPr>
        <p:spPr>
          <a:xfrm>
            <a:off x="221464" y="403473"/>
            <a:ext cx="2062130" cy="400110"/>
          </a:xfrm>
          <a:prstGeom prst="rect">
            <a:avLst/>
          </a:prstGeom>
          <a:noFill/>
        </p:spPr>
        <p:txBody>
          <a:bodyPr wrap="square" rtlCol="0">
            <a:spAutoFit/>
          </a:bodyPr>
          <a:lstStyle/>
          <a:p>
            <a:r>
              <a:rPr lang="ko-KR" altLang="en-US" sz="2000" dirty="0">
                <a:solidFill>
                  <a:srgbClr val="D92A6E"/>
                </a:solidFill>
              </a:rPr>
              <a:t>데이터 읽기</a:t>
            </a:r>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501" y="2020062"/>
            <a:ext cx="6453779" cy="2689074"/>
          </a:xfrm>
          <a:prstGeom prst="rect">
            <a:avLst/>
          </a:prstGeom>
          <a:ln>
            <a:solidFill>
              <a:srgbClr val="FCD2DF"/>
            </a:solidFill>
          </a:ln>
        </p:spPr>
      </p:pic>
      <p:cxnSp>
        <p:nvCxnSpPr>
          <p:cNvPr id="5" name="직선 연결선 4">
            <a:extLst>
              <a:ext uri="{FF2B5EF4-FFF2-40B4-BE49-F238E27FC236}">
                <a16:creationId xmlns:a16="http://schemas.microsoft.com/office/drawing/2014/main" xmlns="" id="{D0ECBDA3-870F-474A-92E3-35A2B93C00CE}"/>
              </a:ext>
            </a:extLst>
          </p:cNvPr>
          <p:cNvCxnSpPr>
            <a:cxnSpLocks/>
          </p:cNvCxnSpPr>
          <p:nvPr/>
        </p:nvCxnSpPr>
        <p:spPr>
          <a:xfrm>
            <a:off x="1988680" y="120599"/>
            <a:ext cx="0" cy="4902301"/>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2599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xmlns="" id="{3BDC08B7-234F-4711-A736-AC1E96106A41}"/>
              </a:ext>
            </a:extLst>
          </p:cNvPr>
          <p:cNvGraphicFramePr>
            <a:graphicFrameLocks noGrp="1"/>
          </p:cNvGraphicFramePr>
          <p:nvPr>
            <p:extLst>
              <p:ext uri="{D42A27DB-BD31-4B8C-83A1-F6EECF244321}">
                <p14:modId xmlns:p14="http://schemas.microsoft.com/office/powerpoint/2010/main" val="2754898865"/>
              </p:ext>
            </p:extLst>
          </p:nvPr>
        </p:nvGraphicFramePr>
        <p:xfrm>
          <a:off x="2415941" y="536894"/>
          <a:ext cx="6364704" cy="4057678"/>
        </p:xfrm>
        <a:graphic>
          <a:graphicData uri="http://schemas.openxmlformats.org/drawingml/2006/table">
            <a:tbl>
              <a:tblPr firstRow="1" bandRow="1">
                <a:tableStyleId>{5C22544A-7EE6-4342-B048-85BDC9FD1C3A}</a:tableStyleId>
              </a:tblPr>
              <a:tblGrid>
                <a:gridCol w="6364704">
                  <a:extLst>
                    <a:ext uri="{9D8B030D-6E8A-4147-A177-3AD203B41FA5}">
                      <a16:colId xmlns:a16="http://schemas.microsoft.com/office/drawing/2014/main" xmlns="" val="20001"/>
                    </a:ext>
                  </a:extLst>
                </a:gridCol>
              </a:tblGrid>
              <a:tr h="28540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rPr>
                        <a:t># Twitter()</a:t>
                      </a:r>
                      <a:r>
                        <a:rPr kumimoji="0" lang="ko-KR" altLang="en-US" sz="1000" b="0" i="0" u="none" strike="noStrike" cap="none" normalizeH="0" baseline="0" dirty="0" err="1" smtClean="0">
                          <a:ln>
                            <a:noFill/>
                          </a:ln>
                          <a:solidFill>
                            <a:srgbClr val="FFFF00"/>
                          </a:solidFill>
                          <a:effectLst/>
                          <a:latin typeface="굴림체" panose="020B0609000101010101" pitchFamily="49" charset="-127"/>
                          <a:ea typeface="굴림체" panose="020B0609000101010101" pitchFamily="49" charset="-127"/>
                        </a:rPr>
                        <a:t>메서드로</a:t>
                      </a:r>
                      <a:r>
                        <a:rPr kumimoji="0" lang="ko-KR" altLang="en-US"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err="1" smtClean="0">
                          <a:ln>
                            <a:noFill/>
                          </a:ln>
                          <a:solidFill>
                            <a:srgbClr val="FFFF00"/>
                          </a:solidFill>
                          <a:effectLst/>
                          <a:latin typeface="굴림체" panose="020B0609000101010101" pitchFamily="49" charset="-127"/>
                          <a:ea typeface="굴림체" panose="020B0609000101010101" pitchFamily="49" charset="-127"/>
                        </a:rPr>
                        <a:t>twitter_tag</a:t>
                      </a:r>
                      <a:r>
                        <a:rPr kumimoji="0" lang="en-US" altLang="ko-KR"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rPr>
                        <a:t> </a:t>
                      </a:r>
                      <a:r>
                        <a:rPr kumimoji="0" lang="ko-KR" altLang="en-US"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rPr>
                        <a:t>객체 생성</a:t>
                      </a:r>
                      <a:endParaRPr kumimoji="0" lang="en-US" altLang="ko-KR"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from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konlpy.tag </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import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Twitter</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twitter_tag </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Twitter</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rPr>
                        <a:t> # </a:t>
                      </a:r>
                      <a:r>
                        <a:rPr kumimoji="0" lang="en-US" altLang="ko-KR" sz="1000" b="0" i="0" u="none" strike="noStrike" cap="none" normalizeH="0" baseline="0" dirty="0" err="1" smtClean="0">
                          <a:ln>
                            <a:noFill/>
                          </a:ln>
                          <a:solidFill>
                            <a:srgbClr val="FFFF00"/>
                          </a:solidFill>
                          <a:effectLst/>
                          <a:latin typeface="굴림체" panose="020B0609000101010101" pitchFamily="49" charset="-127"/>
                          <a:ea typeface="굴림체" panose="020B0609000101010101" pitchFamily="49" charset="-127"/>
                        </a:rPr>
                        <a:t>TfidfVectorizer</a:t>
                      </a:r>
                      <a:r>
                        <a:rPr kumimoji="0" lang="ko-KR" altLang="en-US"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rPr>
                        <a:t>의 </a:t>
                      </a:r>
                      <a:r>
                        <a:rPr kumimoji="0" lang="en-US" altLang="ko-KR"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rPr>
                        <a:t>tokenizer </a:t>
                      </a:r>
                      <a:r>
                        <a:rPr kumimoji="0" lang="ko-KR" altLang="en-US"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rPr>
                        <a:t>매개변수에 주입할 함수 생성</a:t>
                      </a:r>
                      <a:r>
                        <a:rPr kumimoji="0" lang="en-US" altLang="ko-KR" sz="1000" b="0" i="0" u="none" strike="noStrike" cap="none" normalizeH="0" baseline="0" dirty="0" smtClean="0">
                          <a:ln>
                            <a:noFill/>
                          </a:ln>
                          <a:solidFill>
                            <a:srgbClr val="FFFF00"/>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def </a:t>
                      </a:r>
                      <a:r>
                        <a:rPr kumimoji="0" lang="ko-KR" altLang="ko-KR" sz="1000" b="0" i="0" u="none" strike="noStrike" cap="none" normalizeH="0" baseline="0" dirty="0" smtClean="0">
                          <a:ln>
                            <a:noFill/>
                          </a:ln>
                          <a:solidFill>
                            <a:srgbClr val="A6E22E"/>
                          </a:solidFill>
                          <a:effectLst/>
                          <a:latin typeface="굴림체" panose="020B0609000101010101" pitchFamily="49" charset="-127"/>
                          <a:ea typeface="굴림체" panose="020B0609000101010101" pitchFamily="49" charset="-127"/>
                        </a:rPr>
                        <a:t>twitter_tokenizer</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FD971F"/>
                          </a:solidFill>
                          <a:effectLst/>
                          <a:latin typeface="굴림체" panose="020B0609000101010101" pitchFamily="49" charset="-127"/>
                          <a:ea typeface="굴림체" panose="020B0609000101010101" pitchFamily="49" charset="-127"/>
                        </a:rPr>
                        <a:t>text</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return </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twitter_tag.</a:t>
                      </a:r>
                      <a:r>
                        <a:rPr kumimoji="0" lang="ko-KR" altLang="ko-KR" sz="1000" b="0" i="0" u="none" strike="noStrike" cap="none" normalizeH="0" baseline="0" dirty="0" smtClean="0">
                          <a:ln>
                            <a:noFill/>
                          </a:ln>
                          <a:solidFill>
                            <a:srgbClr val="66D9EF"/>
                          </a:solidFill>
                          <a:effectLst/>
                          <a:latin typeface="굴림체" panose="020B0609000101010101" pitchFamily="49" charset="-127"/>
                          <a:ea typeface="굴림체" panose="020B0609000101010101" pitchFamily="49" charset="-127"/>
                        </a:rPr>
                        <a:t>morphs</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smtClean="0">
                          <a:ln>
                            <a:noFill/>
                          </a:ln>
                          <a:solidFill>
                            <a:srgbClr val="FD971F"/>
                          </a:solidFill>
                          <a:effectLst/>
                          <a:latin typeface="굴림체" panose="020B0609000101010101" pitchFamily="49" charset="-127"/>
                          <a:ea typeface="굴림체" panose="020B0609000101010101" pitchFamily="49" charset="-127"/>
                        </a:rPr>
                        <a:t>text</a:t>
                      </a:r>
                      <a:r>
                        <a:rPr kumimoji="0" lang="ko-KR"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smtClean="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TfidfVectorizer</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의 </a:t>
                      </a:r>
                      <a:r>
                        <a:rPr kumimoji="0" lang="en-US" altLang="ko-KR"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min_df</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ngram_range</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a:t>
                      </a:r>
                      <a:r>
                        <a:rPr kumimoji="0" lang="en-US" altLang="ko-KR"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LogisticRegression</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의 규제 매개변수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C</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에 그리스 </a:t>
                      </a:r>
                      <a:r>
                        <a:rPr kumimoji="0" lang="ko-KR" altLang="en-US"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서치</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적용</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twit_param_grid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'tfidfvectorizer__min_df'</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3</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5</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7</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'tfidfvectorizer__ngram_range'</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2</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3</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'logisticregression__C'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0.1</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a:t>
                      </a:r>
                      <a:r>
                        <a:rPr kumimoji="0" lang="en-US" altLang="ko-KR"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TfidfVectorizer</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에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tokenizer=</a:t>
                      </a:r>
                      <a:r>
                        <a:rPr kumimoji="0" lang="en-US" altLang="ko-KR" sz="1000" b="0" i="0" u="none" strike="noStrike" cap="none" normalizeH="0" baseline="0" dirty="0" err="1">
                          <a:ln>
                            <a:noFill/>
                          </a:ln>
                          <a:solidFill>
                            <a:srgbClr val="FFFF00"/>
                          </a:solidFill>
                          <a:effectLst/>
                          <a:latin typeface="굴림체" panose="020B0609000101010101" pitchFamily="49" charset="-127"/>
                          <a:ea typeface="굴림체" panose="020B0609000101010101" pitchFamily="49" charset="-127"/>
                        </a:rPr>
                        <a:t>twitter_tokenizer</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을 지정</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twit_pipe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make_pipeline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TfidfVectorizer</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A4926"/>
                          </a:solidFill>
                          <a:effectLst/>
                          <a:latin typeface="굴림체" panose="020B0609000101010101" pitchFamily="49" charset="-127"/>
                          <a:ea typeface="굴림체" panose="020B0609000101010101" pitchFamily="49" charset="-127"/>
                        </a:rPr>
                        <a:t>tokenizer</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twitter_tokenizer), </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LogisticRegression</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twit_grid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GridSearchCV</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(twit_pipe, twit_param_grid)</a:t>
                      </a:r>
                      <a:endPar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 </a:t>
                      </a:r>
                      <a:r>
                        <a:rPr kumimoji="0" lang="ko-KR" altLang="en-US"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학습을 시킴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twit_grid.</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fit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(text_train[</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en-US"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5</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000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y_train[</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en-US"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5</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000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"최상의 교차 검증 점수: {:.3f}"</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format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(twit_grid.best_score_))</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print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"최적의 교차 검증 매개변수: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twit_grid.best_params_)</a:t>
                      </a:r>
                      <a:endParaRPr kumimoji="0" lang="ko-KR" altLang="ko-KR" sz="1000" b="0" i="0" u="none" strike="noStrike" cap="none" normalizeH="0" baseline="0" dirty="0">
                        <a:ln>
                          <a:noFill/>
                        </a:ln>
                        <a:solidFill>
                          <a:schemeClr val="tx1"/>
                        </a:solidFill>
                        <a:effectLst/>
                        <a:latin typeface="Arial" panose="020B0604020202020204" pitchFamily="34" charset="0"/>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r h="857278">
                <a:tc>
                  <a:txBody>
                    <a:bodyPr/>
                    <a:lstStyle/>
                    <a:p>
                      <a:pPr marL="285750" marR="0" lvl="0" indent="-2857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최상의 교차 검증 </a:t>
                      </a:r>
                      <a:r>
                        <a:rPr kumimoji="0" lang="ko-KR" altLang="ko-KR" sz="1000" b="1" i="0" u="none" strike="noStrike" cap="none" normalizeH="0" baseline="0" dirty="0" smtClean="0">
                          <a:ln>
                            <a:noFill/>
                          </a:ln>
                          <a:solidFill>
                            <a:schemeClr val="tx1"/>
                          </a:solidFill>
                          <a:effectLst/>
                          <a:latin typeface="굴림" panose="020B0600000101010101" pitchFamily="50" charset="-127"/>
                          <a:ea typeface="굴림" panose="020B0600000101010101" pitchFamily="50" charset="-127"/>
                        </a:rPr>
                        <a:t>점수</a:t>
                      </a:r>
                      <a:r>
                        <a:rPr kumimoji="0" lang="en-US" altLang="ko-KR" sz="1000" b="1" i="0" u="none" strike="noStrike" cap="none" normalizeH="0" baseline="0" dirty="0" smtClean="0">
                          <a:ln>
                            <a:noFill/>
                          </a:ln>
                          <a:solidFill>
                            <a:schemeClr val="tx1"/>
                          </a:solidFill>
                          <a:effectLst/>
                          <a:latin typeface="굴림" panose="020B0600000101010101" pitchFamily="50" charset="-127"/>
                          <a:ea typeface="굴림" panose="020B0600000101010101" pitchFamily="50" charset="-127"/>
                        </a:rPr>
                        <a:t>  </a:t>
                      </a:r>
                      <a:r>
                        <a:rPr kumimoji="0" lang="ko-KR" altLang="ko-KR" sz="1000" b="1" i="0" u="none" strike="noStrike" cap="none" normalizeH="0" baseline="0" dirty="0" smtClean="0">
                          <a:ln>
                            <a:noFill/>
                          </a:ln>
                          <a:solidFill>
                            <a:schemeClr val="tx1"/>
                          </a:solidFill>
                          <a:effectLst/>
                          <a:latin typeface="굴림" panose="020B0600000101010101" pitchFamily="50" charset="-127"/>
                          <a:ea typeface="굴림" panose="020B0600000101010101" pitchFamily="50" charset="-127"/>
                        </a:rPr>
                        <a:t>:</a:t>
                      </a:r>
                      <a:r>
                        <a:rPr kumimoji="0" lang="en-US" altLang="ko-KR" sz="1000" b="1" i="0" u="none" strike="noStrike" cap="none" normalizeH="0" baseline="0" dirty="0" smtClean="0">
                          <a:ln>
                            <a:noFill/>
                          </a:ln>
                          <a:solidFill>
                            <a:schemeClr val="tx1"/>
                          </a:solidFill>
                          <a:effectLst/>
                          <a:latin typeface="굴림" panose="020B0600000101010101" pitchFamily="50" charset="-127"/>
                          <a:ea typeface="굴림" panose="020B0600000101010101" pitchFamily="50" charset="-127"/>
                        </a:rPr>
                        <a:t> </a:t>
                      </a:r>
                      <a:r>
                        <a:rPr kumimoji="0" lang="ko-KR" altLang="ko-KR" sz="1000" b="1" i="0" u="none" strike="noStrike" cap="none" normalizeH="0" baseline="0" dirty="0" smtClean="0">
                          <a:ln>
                            <a:noFill/>
                          </a:ln>
                          <a:solidFill>
                            <a:schemeClr val="tx1"/>
                          </a:solidFill>
                          <a:effectLst/>
                          <a:latin typeface="굴림" panose="020B0600000101010101" pitchFamily="50" charset="-127"/>
                          <a:ea typeface="굴림" panose="020B0600000101010101" pitchFamily="50" charset="-127"/>
                        </a:rPr>
                        <a:t> </a:t>
                      </a: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0.820 </a:t>
                      </a:r>
                      <a:endParaRPr kumimoji="0" lang="en-US"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p>
                      <a:pPr marL="285750" marR="0" lvl="0" indent="-285750" algn="l" defTabSz="685793" rtl="0" eaLnBrk="1" fontAlgn="auto" latinLnBrk="1" hangingPunct="1">
                        <a:lnSpc>
                          <a:spcPct val="130000"/>
                        </a:lnSpc>
                        <a:spcBef>
                          <a:spcPts val="0"/>
                        </a:spcBef>
                        <a:spcAft>
                          <a:spcPts val="0"/>
                        </a:spcAft>
                        <a:buClr>
                          <a:srgbClr val="6600FF"/>
                        </a:buClr>
                        <a:buSzTx/>
                        <a:buFont typeface="Wingdings" panose="05000000000000000000" pitchFamily="2" charset="2"/>
                        <a:buChar char="§"/>
                        <a:tabLst/>
                        <a:defRPr/>
                      </a:pP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최적의 교차 검증 매개변수: </a:t>
                      </a:r>
                      <a:r>
                        <a:rPr kumimoji="0" lang="en-US" altLang="ko-KR" sz="1000" b="1" i="0" u="none" strike="noStrike" cap="none" normalizeH="0" baseline="0" dirty="0" smtClean="0">
                          <a:ln>
                            <a:noFill/>
                          </a:ln>
                          <a:solidFill>
                            <a:schemeClr val="tx1"/>
                          </a:solidFill>
                          <a:effectLst/>
                          <a:latin typeface="굴림" panose="020B0600000101010101" pitchFamily="50" charset="-127"/>
                          <a:ea typeface="굴림" panose="020B0600000101010101" pitchFamily="50" charset="-127"/>
                        </a:rPr>
                        <a:t/>
                      </a:r>
                      <a:br>
                        <a:rPr kumimoji="0" lang="en-US" altLang="ko-KR" sz="1000" b="1" i="0" u="none" strike="noStrike" cap="none" normalizeH="0" baseline="0" dirty="0" smtClean="0">
                          <a:ln>
                            <a:noFill/>
                          </a:ln>
                          <a:solidFill>
                            <a:schemeClr val="tx1"/>
                          </a:solidFill>
                          <a:effectLst/>
                          <a:latin typeface="굴림" panose="020B0600000101010101" pitchFamily="50" charset="-127"/>
                          <a:ea typeface="굴림" panose="020B0600000101010101" pitchFamily="50" charset="-127"/>
                        </a:rPr>
                      </a:br>
                      <a:r>
                        <a:rPr kumimoji="0" lang="ko-KR" altLang="ko-KR" sz="1000" b="1" i="0" u="none" strike="noStrike" cap="none" normalizeH="0" baseline="0" dirty="0" smtClean="0">
                          <a:ln>
                            <a:noFill/>
                          </a:ln>
                          <a:solidFill>
                            <a:schemeClr val="tx1"/>
                          </a:solidFill>
                          <a:effectLst/>
                          <a:latin typeface="굴림" panose="020B0600000101010101" pitchFamily="50" charset="-127"/>
                          <a:ea typeface="굴림" panose="020B0600000101010101" pitchFamily="50" charset="-127"/>
                        </a:rPr>
                        <a:t>{</a:t>
                      </a:r>
                      <a:r>
                        <a:rPr kumimoji="0" lang="ko-KR" altLang="ko-KR" sz="1000" b="1" i="0" u="none" strike="noStrike" cap="none" normalizeH="0" baseline="0" dirty="0">
                          <a:ln>
                            <a:noFill/>
                          </a:ln>
                          <a:solidFill>
                            <a:schemeClr val="tx1"/>
                          </a:solidFill>
                          <a:effectLst/>
                          <a:latin typeface="굴림" panose="020B0600000101010101" pitchFamily="50" charset="-127"/>
                          <a:ea typeface="굴림" panose="020B0600000101010101" pitchFamily="50" charset="-127"/>
                        </a:rPr>
                        <a:t>'logisticregression__C': 1, 'tfidfvectorizer__min_df': 3, 'tfidfvectorizer__ngram_range': (1, 3)} </a:t>
                      </a:r>
                      <a:endParaRPr lang="en-US" altLang="ko-KR" sz="1000" b="1" dirty="0">
                        <a:solidFill>
                          <a:schemeClr val="tx1"/>
                        </a:solidFill>
                        <a:latin typeface="굴림" panose="020B0600000101010101" pitchFamily="50" charset="-127"/>
                        <a:ea typeface="굴림" panose="020B0600000101010101" pitchFamily="50" charset="-127"/>
                        <a:cs typeface="Tahoma" panose="020B0604030504040204" pitchFamily="34" charset="0"/>
                      </a:endParaRPr>
                    </a:p>
                  </a:txBody>
                  <a:tcPr marL="0" marR="9000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sp>
        <p:nvSpPr>
          <p:cNvPr id="2" name="TextBox 1">
            <a:extLst>
              <a:ext uri="{FF2B5EF4-FFF2-40B4-BE49-F238E27FC236}">
                <a16:creationId xmlns:a16="http://schemas.microsoft.com/office/drawing/2014/main" xmlns="" id="{FA02267F-401E-43E9-82AC-405338E55C04}"/>
              </a:ext>
            </a:extLst>
          </p:cNvPr>
          <p:cNvSpPr txBox="1"/>
          <p:nvPr/>
        </p:nvSpPr>
        <p:spPr>
          <a:xfrm>
            <a:off x="221464" y="403473"/>
            <a:ext cx="2062130" cy="707886"/>
          </a:xfrm>
          <a:prstGeom prst="rect">
            <a:avLst/>
          </a:prstGeom>
          <a:noFill/>
        </p:spPr>
        <p:txBody>
          <a:bodyPr wrap="square" rtlCol="0">
            <a:spAutoFit/>
          </a:bodyPr>
          <a:lstStyle/>
          <a:p>
            <a:r>
              <a:rPr lang="en-US" altLang="ko-KR" sz="2000" dirty="0" err="1" smtClean="0">
                <a:solidFill>
                  <a:srgbClr val="D92A6E"/>
                </a:solidFill>
              </a:rPr>
              <a:t>KoNLPy</a:t>
            </a:r>
            <a:r>
              <a:rPr lang="en-US" altLang="ko-KR" sz="2000" dirty="0">
                <a:solidFill>
                  <a:srgbClr val="D92A6E"/>
                </a:solidFill>
              </a:rPr>
              <a:t> </a:t>
            </a:r>
            <a:r>
              <a:rPr lang="en-US" altLang="ko-KR" sz="2000" dirty="0" smtClean="0">
                <a:solidFill>
                  <a:srgbClr val="D92A6E"/>
                </a:solidFill>
              </a:rPr>
              <a:t>Twitter</a:t>
            </a:r>
            <a:r>
              <a:rPr lang="ko-KR" altLang="en-US" sz="2000" dirty="0" smtClean="0">
                <a:solidFill>
                  <a:srgbClr val="D92A6E"/>
                </a:solidFill>
              </a:rPr>
              <a:t> </a:t>
            </a:r>
            <a:r>
              <a:rPr lang="ko-KR" altLang="en-US" sz="2000" dirty="0">
                <a:solidFill>
                  <a:srgbClr val="D92A6E"/>
                </a:solidFill>
              </a:rPr>
              <a:t>형태소 분석기</a:t>
            </a:r>
          </a:p>
        </p:txBody>
      </p:sp>
      <p:cxnSp>
        <p:nvCxnSpPr>
          <p:cNvPr id="5" name="직선 연결선 4">
            <a:extLst>
              <a:ext uri="{FF2B5EF4-FFF2-40B4-BE49-F238E27FC236}">
                <a16:creationId xmlns:a16="http://schemas.microsoft.com/office/drawing/2014/main" xmlns="" id="{D0ECBDA3-870F-474A-92E3-35A2B93C00CE}"/>
              </a:ext>
            </a:extLst>
          </p:cNvPr>
          <p:cNvCxnSpPr>
            <a:cxnSpLocks/>
          </p:cNvCxnSpPr>
          <p:nvPr/>
        </p:nvCxnSpPr>
        <p:spPr>
          <a:xfrm>
            <a:off x="2133059" y="114582"/>
            <a:ext cx="0" cy="4902301"/>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9682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726" y="317435"/>
            <a:ext cx="6230693" cy="4555353"/>
          </a:xfrm>
          <a:prstGeom prst="rect">
            <a:avLst/>
          </a:prstGeom>
          <a:ln w="3175">
            <a:solidFill>
              <a:schemeClr val="tx1"/>
            </a:solidFill>
          </a:ln>
        </p:spPr>
      </p:pic>
      <p:sp>
        <p:nvSpPr>
          <p:cNvPr id="7" name="TextBox 6">
            <a:extLst>
              <a:ext uri="{FF2B5EF4-FFF2-40B4-BE49-F238E27FC236}">
                <a16:creationId xmlns:a16="http://schemas.microsoft.com/office/drawing/2014/main" xmlns="" id="{FA02267F-401E-43E9-82AC-405338E55C04}"/>
              </a:ext>
            </a:extLst>
          </p:cNvPr>
          <p:cNvSpPr txBox="1"/>
          <p:nvPr/>
        </p:nvSpPr>
        <p:spPr>
          <a:xfrm>
            <a:off x="221464" y="403473"/>
            <a:ext cx="2062130" cy="400110"/>
          </a:xfrm>
          <a:prstGeom prst="rect">
            <a:avLst/>
          </a:prstGeom>
          <a:noFill/>
        </p:spPr>
        <p:txBody>
          <a:bodyPr wrap="square" rtlCol="0">
            <a:spAutoFit/>
          </a:bodyPr>
          <a:lstStyle/>
          <a:p>
            <a:r>
              <a:rPr lang="ko-KR" altLang="en-US" sz="2000" dirty="0" smtClean="0">
                <a:solidFill>
                  <a:srgbClr val="D92A6E"/>
                </a:solidFill>
              </a:rPr>
              <a:t>결과 출력</a:t>
            </a:r>
            <a:endParaRPr lang="ko-KR" altLang="en-US" sz="2000" dirty="0">
              <a:solidFill>
                <a:srgbClr val="D92A6E"/>
              </a:solidFill>
            </a:endParaRPr>
          </a:p>
        </p:txBody>
      </p:sp>
      <p:cxnSp>
        <p:nvCxnSpPr>
          <p:cNvPr id="8" name="직선 연결선 7">
            <a:extLst>
              <a:ext uri="{FF2B5EF4-FFF2-40B4-BE49-F238E27FC236}">
                <a16:creationId xmlns:a16="http://schemas.microsoft.com/office/drawing/2014/main" xmlns="" id="{D0ECBDA3-870F-474A-92E3-35A2B93C00CE}"/>
              </a:ext>
            </a:extLst>
          </p:cNvPr>
          <p:cNvCxnSpPr>
            <a:cxnSpLocks/>
          </p:cNvCxnSpPr>
          <p:nvPr/>
        </p:nvCxnSpPr>
        <p:spPr>
          <a:xfrm>
            <a:off x="2133059" y="114582"/>
            <a:ext cx="0" cy="4902301"/>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99112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DED1F2-5E15-4C51-85A6-65078386E142}"/>
              </a:ext>
            </a:extLst>
          </p:cNvPr>
          <p:cNvSpPr txBox="1"/>
          <p:nvPr/>
        </p:nvSpPr>
        <p:spPr>
          <a:xfrm>
            <a:off x="2311486" y="2135028"/>
            <a:ext cx="4521028" cy="523220"/>
          </a:xfrm>
          <a:prstGeom prst="rect">
            <a:avLst/>
          </a:prstGeom>
          <a:noFill/>
        </p:spPr>
        <p:txBody>
          <a:bodyPr wrap="square" rtlCol="0">
            <a:spAutoFit/>
          </a:bodyPr>
          <a:lstStyle/>
          <a:p>
            <a:r>
              <a:rPr lang="ko-KR" altLang="en-US" sz="2800" dirty="0">
                <a:solidFill>
                  <a:srgbClr val="D92A6E"/>
                </a:solidFill>
              </a:rPr>
              <a:t>네이버 영화 리뷰 평점 예측</a:t>
            </a:r>
          </a:p>
        </p:txBody>
      </p:sp>
    </p:spTree>
    <p:extLst>
      <p:ext uri="{BB962C8B-B14F-4D97-AF65-F5344CB8AC3E}">
        <p14:creationId xmlns:p14="http://schemas.microsoft.com/office/powerpoint/2010/main" val="24825983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4067C9BD-0A11-4C03-A598-88753A976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14" y="179002"/>
            <a:ext cx="8480854" cy="4770480"/>
          </a:xfrm>
          <a:prstGeom prst="rect">
            <a:avLst/>
          </a:prstGeom>
        </p:spPr>
      </p:pic>
      <p:sp>
        <p:nvSpPr>
          <p:cNvPr id="5" name="직사각형 4">
            <a:extLst>
              <a:ext uri="{FF2B5EF4-FFF2-40B4-BE49-F238E27FC236}">
                <a16:creationId xmlns:a16="http://schemas.microsoft.com/office/drawing/2014/main" xmlns="" id="{D5594747-62B0-4224-BBA5-FDAD93E23273}"/>
              </a:ext>
            </a:extLst>
          </p:cNvPr>
          <p:cNvSpPr/>
          <p:nvPr/>
        </p:nvSpPr>
        <p:spPr>
          <a:xfrm>
            <a:off x="5066270" y="1915297"/>
            <a:ext cx="3676136" cy="2656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화살표 연결선 6">
            <a:extLst>
              <a:ext uri="{FF2B5EF4-FFF2-40B4-BE49-F238E27FC236}">
                <a16:creationId xmlns:a16="http://schemas.microsoft.com/office/drawing/2014/main" xmlns="" id="{77512C19-F040-4906-9489-1D0952FC90DF}"/>
              </a:ext>
            </a:extLst>
          </p:cNvPr>
          <p:cNvCxnSpPr>
            <a:cxnSpLocks/>
          </p:cNvCxnSpPr>
          <p:nvPr/>
        </p:nvCxnSpPr>
        <p:spPr>
          <a:xfrm flipH="1" flipV="1">
            <a:off x="3473450" y="453425"/>
            <a:ext cx="1592820" cy="12356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5883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43E66B65-EA84-4640-89E2-D6857D309243}"/>
              </a:ext>
            </a:extLst>
          </p:cNvPr>
          <p:cNvGraphicFramePr>
            <a:graphicFrameLocks noGrp="1"/>
          </p:cNvGraphicFramePr>
          <p:nvPr>
            <p:extLst>
              <p:ext uri="{D42A27DB-BD31-4B8C-83A1-F6EECF244321}">
                <p14:modId xmlns:p14="http://schemas.microsoft.com/office/powerpoint/2010/main" val="3284232713"/>
              </p:ext>
            </p:extLst>
          </p:nvPr>
        </p:nvGraphicFramePr>
        <p:xfrm>
          <a:off x="4368537" y="638024"/>
          <a:ext cx="4521463" cy="3657600"/>
        </p:xfrm>
        <a:graphic>
          <a:graphicData uri="http://schemas.openxmlformats.org/drawingml/2006/table">
            <a:tbl>
              <a:tblPr firstRow="1" bandRow="1">
                <a:tableStyleId>{5C22544A-7EE6-4342-B048-85BDC9FD1C3A}</a:tableStyleId>
              </a:tblPr>
              <a:tblGrid>
                <a:gridCol w="4521463">
                  <a:extLst>
                    <a:ext uri="{9D8B030D-6E8A-4147-A177-3AD203B41FA5}">
                      <a16:colId xmlns:a16="http://schemas.microsoft.com/office/drawing/2014/main" xmlns="" val="20001"/>
                    </a:ext>
                  </a:extLst>
                </a:gridCol>
              </a:tblGrid>
              <a:tr h="3222776">
                <a:tc>
                  <a:txBody>
                    <a:bodyPr/>
                    <a:lstStyle/>
                    <a:p>
                      <a:pPr marL="0" marR="0" lvl="0" indent="0" algn="l" defTabSz="914400" rtl="0" eaLnBrk="0" fontAlgn="base" latinLnBrk="1"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library</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(XML)</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library</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stringr</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all_reviews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NULL</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url_base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"http://movie.naver.com/movie/bi/mi/pointWriteFormList.</a:t>
                      </a:r>
                      <a:endParaRPr kumimoji="0" lang="en-US"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1"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nhn?code</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=154285&amp;type=after&amp;onlyActualPointYn=N&amp;order=newest&amp;page="</a:t>
                      </a:r>
                      <a:b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for</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i</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in</a:t>
                      </a:r>
                      <a:r>
                        <a:rPr kumimoji="0" lang="ko-KR" altLang="ko-KR" sz="1000" b="0" i="0" u="none" strike="noStrike" cap="none" normalizeH="0" baseline="0" dirty="0">
                          <a:ln>
                            <a:noFill/>
                          </a:ln>
                          <a:solidFill>
                            <a:srgbClr val="66D9EF"/>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2000</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temp</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NULL</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url</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paste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url_base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i</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sep</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en-US"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txt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readLines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url</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encoding</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"UTF-8"</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points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txt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which</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str_detect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txt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class</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star_score</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2</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points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gsub</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"&lt;.+?&gt;|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E81FF"/>
                          </a:solidFill>
                          <a:effectLst/>
                          <a:latin typeface="굴림체" panose="020B0609000101010101" pitchFamily="49" charset="-127"/>
                          <a:ea typeface="굴림체" panose="020B0609000101010101" pitchFamily="49" charset="-127"/>
                        </a:rPr>
                        <a:t>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points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points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points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[c(</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2</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11</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75715E"/>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reviews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txt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which</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str_detect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txt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class</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E6DB74"/>
                          </a:solidFill>
                          <a:effectLst/>
                          <a:latin typeface="굴림체" panose="020B0609000101010101" pitchFamily="49" charset="-127"/>
                          <a:ea typeface="굴림체" panose="020B0609000101010101" pitchFamily="49" charset="-127"/>
                        </a:rPr>
                        <a:t>score_reple</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reviews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gsub</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"&lt;.+?&gt;|</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E81FF"/>
                          </a:solidFill>
                          <a:effectLst/>
                          <a:latin typeface="굴림체" panose="020B0609000101010101" pitchFamily="49" charset="-127"/>
                          <a:ea typeface="굴림체" panose="020B0609000101010101" pitchFamily="49" charset="-127"/>
                        </a:rPr>
                        <a:t>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reviews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temp</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cbind</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points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reviews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lang="ko-KR" altLang="en-US" sz="1000" b="0" dirty="0">
                          <a:solidFill>
                            <a:srgbClr val="FFFF00"/>
                          </a:solidFill>
                          <a:latin typeface="굴림" panose="020B0600000101010101" pitchFamily="50" charset="-127"/>
                          <a:ea typeface="굴림" panose="020B0600000101010101" pitchFamily="50" charset="-127"/>
                        </a:rPr>
                        <a:t>각 페이지의 리뷰를 </a:t>
                      </a:r>
                      <a:r>
                        <a:rPr lang="en-US" altLang="ko-KR" sz="1000" b="0" dirty="0">
                          <a:solidFill>
                            <a:srgbClr val="FFFF00"/>
                          </a:solidFill>
                          <a:latin typeface="굴림" panose="020B0600000101010101" pitchFamily="50" charset="-127"/>
                          <a:ea typeface="굴림" panose="020B0600000101010101" pitchFamily="50" charset="-127"/>
                        </a:rPr>
                        <a:t>temp</a:t>
                      </a:r>
                      <a:r>
                        <a:rPr lang="ko-KR" altLang="en-US" sz="1000" b="0" dirty="0">
                          <a:solidFill>
                            <a:srgbClr val="FFFF00"/>
                          </a:solidFill>
                          <a:latin typeface="굴림" panose="020B0600000101010101" pitchFamily="50" charset="-127"/>
                          <a:ea typeface="굴림" panose="020B0600000101010101" pitchFamily="50" charset="-127"/>
                        </a:rPr>
                        <a:t>에 담음</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all_reviews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92672"/>
                          </a:solidFill>
                          <a:effectLst/>
                          <a:latin typeface="굴림체" panose="020B0609000101010101" pitchFamily="49" charset="-127"/>
                          <a:ea typeface="굴림체" panose="020B0609000101010101" pitchFamily="49" charset="-127"/>
                        </a:rPr>
                        <a:t>&lt; - </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rbind</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all_reviews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temp</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p>
                    <a:p>
                      <a:pPr marL="0" marR="0" lvl="0" indent="0" algn="l" defTabSz="914400" rtl="0" eaLnBrk="0" fontAlgn="base" latinLnBrk="1" hangingPunct="0">
                        <a:lnSpc>
                          <a:spcPct val="100000"/>
                        </a:lnSpc>
                        <a:spcBef>
                          <a:spcPct val="0"/>
                        </a:spcBef>
                        <a:spcAft>
                          <a:spcPct val="0"/>
                        </a:spcAft>
                        <a:buClrTx/>
                        <a:buSzTx/>
                        <a:buFontTx/>
                        <a:buNone/>
                        <a:tabLst/>
                        <a:defRPr/>
                      </a:pP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en-US" altLang="ko-KR" sz="1000" b="0" i="0" u="none" strike="noStrike" cap="none" normalizeH="0" baseline="0" dirty="0">
                          <a:ln>
                            <a:noFill/>
                          </a:ln>
                          <a:solidFill>
                            <a:srgbClr val="FFFF00"/>
                          </a:solidFill>
                          <a:effectLst/>
                          <a:latin typeface="굴림체" panose="020B0609000101010101" pitchFamily="49" charset="-127"/>
                          <a:ea typeface="굴림체" panose="020B0609000101010101" pitchFamily="49" charset="-127"/>
                        </a:rPr>
                        <a:t># </a:t>
                      </a:r>
                      <a:r>
                        <a:rPr lang="en-US" altLang="ko-KR" sz="1000" b="0" dirty="0">
                          <a:solidFill>
                            <a:srgbClr val="FFFF00"/>
                          </a:solidFill>
                          <a:effectLst/>
                          <a:latin typeface="굴림" panose="020B0600000101010101" pitchFamily="50" charset="-127"/>
                          <a:ea typeface="굴림" panose="020B0600000101010101" pitchFamily="50" charset="-127"/>
                        </a:rPr>
                        <a:t>temp</a:t>
                      </a:r>
                      <a:r>
                        <a:rPr lang="ko-KR" altLang="en-US" sz="1000" b="0" dirty="0">
                          <a:solidFill>
                            <a:srgbClr val="FFFF00"/>
                          </a:solidFill>
                          <a:effectLst/>
                          <a:latin typeface="굴림" panose="020B0600000101010101" pitchFamily="50" charset="-127"/>
                          <a:ea typeface="굴림" panose="020B0600000101010101" pitchFamily="50" charset="-127"/>
                        </a:rPr>
                        <a:t>를 계속 이어 붙여서</a:t>
                      </a:r>
                      <a:r>
                        <a:rPr lang="en-US" altLang="ko-KR" sz="1000" b="0" dirty="0">
                          <a:solidFill>
                            <a:srgbClr val="FFFF00"/>
                          </a:solidFill>
                          <a:effectLst/>
                          <a:latin typeface="굴림" panose="020B0600000101010101" pitchFamily="50" charset="-127"/>
                          <a:ea typeface="굴림" panose="020B0600000101010101" pitchFamily="50" charset="-127"/>
                        </a:rPr>
                        <a:t>, </a:t>
                      </a:r>
                      <a:r>
                        <a:rPr lang="ko-KR" altLang="en-US" sz="1000" b="0" dirty="0">
                          <a:solidFill>
                            <a:srgbClr val="FFFF00"/>
                          </a:solidFill>
                          <a:effectLst/>
                          <a:latin typeface="굴림" panose="020B0600000101010101" pitchFamily="50" charset="-127"/>
                          <a:ea typeface="굴림" panose="020B0600000101010101" pitchFamily="50" charset="-127"/>
                        </a:rPr>
                        <a:t>각 페이지의 리뷰</a:t>
                      </a:r>
                      <a:r>
                        <a:rPr lang="en-US" altLang="ko-KR" sz="1000" b="0" dirty="0">
                          <a:solidFill>
                            <a:srgbClr val="FFFF00"/>
                          </a:solidFill>
                          <a:effectLst/>
                          <a:latin typeface="굴림" panose="020B0600000101010101" pitchFamily="50" charset="-127"/>
                          <a:ea typeface="굴림" panose="020B0600000101010101" pitchFamily="50" charset="-127"/>
                        </a:rPr>
                        <a:t>(temp)</a:t>
                      </a:r>
                      <a:r>
                        <a:rPr lang="ko-KR" altLang="en-US" sz="1000" b="0" dirty="0">
                          <a:solidFill>
                            <a:srgbClr val="FFFF00"/>
                          </a:solidFill>
                          <a:effectLst/>
                          <a:latin typeface="굴림" panose="020B0600000101010101" pitchFamily="50" charset="-127"/>
                          <a:ea typeface="굴림" panose="020B0600000101010101" pitchFamily="50" charset="-127"/>
                        </a:rPr>
                        <a:t>를 누적함</a:t>
                      </a:r>
                      <a:r>
                        <a:rPr lang="en-US" altLang="ko-KR" sz="1000" b="0" dirty="0">
                          <a:solidFill>
                            <a:srgbClr val="FFFF00"/>
                          </a:solidFill>
                          <a:effectLst/>
                          <a:latin typeface="굴림" panose="020B0600000101010101" pitchFamily="50" charset="-127"/>
                          <a:ea typeface="굴림" panose="020B0600000101010101" pitchFamily="50" charset="-127"/>
                        </a:rPr>
                        <a: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br>
                      <a:r>
                        <a:rPr kumimoji="0" lang="en-US"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write.</a:t>
                      </a:r>
                      <a:r>
                        <a:rPr kumimoji="0" lang="ko-KR" altLang="ko-KR" sz="1000" b="0" i="0" u="none" strike="noStrike" cap="none" normalizeH="0" baseline="0" dirty="0" err="1">
                          <a:ln>
                            <a:noFill/>
                          </a:ln>
                          <a:solidFill>
                            <a:srgbClr val="66D9EF"/>
                          </a:solidFill>
                          <a:effectLst/>
                          <a:latin typeface="굴림체" panose="020B0609000101010101" pitchFamily="49" charset="-127"/>
                          <a:ea typeface="굴림체" panose="020B0609000101010101" pitchFamily="49" charset="-127"/>
                        </a:rPr>
                        <a:t>table</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F8F8F2"/>
                          </a:solidFill>
                          <a:effectLst/>
                          <a:latin typeface="굴림체" panose="020B0609000101010101" pitchFamily="49" charset="-127"/>
                          <a:ea typeface="굴림체" panose="020B0609000101010101" pitchFamily="49" charset="-127"/>
                        </a:rPr>
                        <a:t>all_reviews</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"C:</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Temp</a:t>
                      </a:r>
                      <a:r>
                        <a:rPr kumimoji="0" lang="ko-KR" altLang="ko-KR" sz="1000" b="0" i="0" u="none" strike="noStrike" cap="none" normalizeH="0" baseline="0" dirty="0">
                          <a:ln>
                            <a:noFill/>
                          </a:ln>
                          <a:solidFill>
                            <a:srgbClr val="AE81FF"/>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E6DB74"/>
                          </a:solidFill>
                          <a:effectLst/>
                          <a:latin typeface="굴림체" panose="020B0609000101010101" pitchFamily="49" charset="-127"/>
                          <a:ea typeface="굴림체" panose="020B0609000101010101" pitchFamily="49" charset="-127"/>
                        </a:rPr>
                        <a:t>movie_review.txt"</a:t>
                      </a:r>
                      <a:r>
                        <a:rPr kumimoji="0" lang="ko-KR" altLang="ko-KR" sz="1000" b="0" i="0" u="none" strike="noStrike" cap="none" normalizeH="0" baseline="0" dirty="0">
                          <a:ln>
                            <a:noFill/>
                          </a:ln>
                          <a:solidFill>
                            <a:srgbClr val="F8F8F2"/>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굴림" panose="020B0600000101010101" pitchFamily="50" charset="-127"/>
                        <a:ea typeface="굴림" panose="020B0600000101010101" pitchFamily="50" charset="-127"/>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0000"/>
                  </a:ext>
                </a:extLst>
              </a:tr>
            </a:tbl>
          </a:graphicData>
        </a:graphic>
      </p:graphicFrame>
      <p:pic>
        <p:nvPicPr>
          <p:cNvPr id="8" name="그림 7">
            <a:extLst>
              <a:ext uri="{FF2B5EF4-FFF2-40B4-BE49-F238E27FC236}">
                <a16:creationId xmlns:a16="http://schemas.microsoft.com/office/drawing/2014/main" xmlns="" id="{8B69D446-A622-423F-951F-F2A9498AE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413" y="638024"/>
            <a:ext cx="3692738" cy="4157779"/>
          </a:xfrm>
          <a:prstGeom prst="rect">
            <a:avLst/>
          </a:prstGeom>
          <a:ln>
            <a:solidFill>
              <a:srgbClr val="FCD2DF"/>
            </a:solidFill>
          </a:ln>
        </p:spPr>
      </p:pic>
      <p:sp>
        <p:nvSpPr>
          <p:cNvPr id="4" name="TextBox 3">
            <a:extLst>
              <a:ext uri="{FF2B5EF4-FFF2-40B4-BE49-F238E27FC236}">
                <a16:creationId xmlns:a16="http://schemas.microsoft.com/office/drawing/2014/main" xmlns="" id="{C026D6CD-FC97-46A5-A22C-689B97FD760B}"/>
              </a:ext>
            </a:extLst>
          </p:cNvPr>
          <p:cNvSpPr txBox="1"/>
          <p:nvPr/>
        </p:nvSpPr>
        <p:spPr>
          <a:xfrm>
            <a:off x="280867" y="147642"/>
            <a:ext cx="1828800" cy="400110"/>
          </a:xfrm>
          <a:prstGeom prst="rect">
            <a:avLst/>
          </a:prstGeom>
          <a:noFill/>
        </p:spPr>
        <p:txBody>
          <a:bodyPr wrap="square" rtlCol="0">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수집</a:t>
            </a:r>
            <a:endParaRPr lang="ko-KR" altLang="en-US" dirty="0"/>
          </a:p>
        </p:txBody>
      </p:sp>
    </p:spTree>
    <p:extLst>
      <p:ext uri="{BB962C8B-B14F-4D97-AF65-F5344CB8AC3E}">
        <p14:creationId xmlns:p14="http://schemas.microsoft.com/office/powerpoint/2010/main" val="24004120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xmlns="" id="{CFCB5765-888A-4F11-A23A-0A8DF9283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66" y="244655"/>
            <a:ext cx="6592884" cy="4596107"/>
          </a:xfrm>
          <a:prstGeom prst="rect">
            <a:avLst/>
          </a:prstGeom>
          <a:ln w="3175">
            <a:solidFill>
              <a:schemeClr val="tx1"/>
            </a:solidFill>
          </a:ln>
        </p:spPr>
      </p:pic>
      <p:sp>
        <p:nvSpPr>
          <p:cNvPr id="9" name="직사각형 8">
            <a:extLst>
              <a:ext uri="{FF2B5EF4-FFF2-40B4-BE49-F238E27FC236}">
                <a16:creationId xmlns:a16="http://schemas.microsoft.com/office/drawing/2014/main" xmlns="" id="{00DB7DB1-1CB5-444A-B3AD-CBE147DD8B78}"/>
              </a:ext>
            </a:extLst>
          </p:cNvPr>
          <p:cNvSpPr/>
          <p:nvPr/>
        </p:nvSpPr>
        <p:spPr>
          <a:xfrm>
            <a:off x="2347779" y="2372501"/>
            <a:ext cx="6110418" cy="197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xmlns="" id="{1A69592F-D5FE-4586-9C4E-C33012F797AB}"/>
              </a:ext>
            </a:extLst>
          </p:cNvPr>
          <p:cNvSpPr/>
          <p:nvPr/>
        </p:nvSpPr>
        <p:spPr>
          <a:xfrm>
            <a:off x="2347779" y="4415485"/>
            <a:ext cx="3101547" cy="197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xmlns="" id="{D1DBDBAA-1075-4CC4-9609-66A4BD6F1E8A}"/>
              </a:ext>
            </a:extLst>
          </p:cNvPr>
          <p:cNvSpPr txBox="1"/>
          <p:nvPr/>
        </p:nvSpPr>
        <p:spPr>
          <a:xfrm>
            <a:off x="323085" y="2729696"/>
            <a:ext cx="1629276" cy="1158202"/>
          </a:xfrm>
          <a:prstGeom prst="rect">
            <a:avLst/>
          </a:prstGeom>
          <a:solidFill>
            <a:schemeClr val="bg1"/>
          </a:solidFill>
        </p:spPr>
        <p:txBody>
          <a:bodyPr wrap="square" rtlCol="0">
            <a:spAutoFit/>
          </a:bodyPr>
          <a:lstStyle/>
          <a:p>
            <a:pPr>
              <a:lnSpc>
                <a:spcPct val="150000"/>
              </a:lnSpc>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번호</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평점</a:t>
            </a: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 </a:t>
            </a:r>
          </a:p>
          <a:p>
            <a:pPr>
              <a:lnSpc>
                <a:spcPct val="150000"/>
              </a:lnSpc>
              <a:buClr>
                <a:srgbClr val="6600FF"/>
              </a:buClr>
            </a:pP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리뷰로 구성된</a:t>
            </a:r>
            <a:endPar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endParaRPr>
          </a:p>
          <a:p>
            <a:pPr>
              <a:lnSpc>
                <a:spcPct val="150000"/>
              </a:lnSpc>
              <a:buClr>
                <a:srgbClr val="6600FF"/>
              </a:buClr>
            </a:pPr>
            <a:r>
              <a:rPr lang="en-US" altLang="ko-KR"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txt</a:t>
            </a:r>
            <a:r>
              <a:rPr lang="ko-KR" altLang="en-US" sz="1600" b="1" dirty="0">
                <a:solidFill>
                  <a:srgbClr val="D92A6E"/>
                </a:solidFill>
                <a:latin typeface="굴림" panose="020B0600000101010101" pitchFamily="50" charset="-127"/>
                <a:ea typeface="굴림" panose="020B0600000101010101" pitchFamily="50" charset="-127"/>
                <a:cs typeface="Tahoma" panose="020B0604030504040204" pitchFamily="34" charset="0"/>
              </a:rPr>
              <a:t>파일</a:t>
            </a:r>
            <a:endParaRPr lang="ko-KR" altLang="en-US" sz="853" dirty="0"/>
          </a:p>
        </p:txBody>
      </p:sp>
      <p:sp>
        <p:nvSpPr>
          <p:cNvPr id="6" name="TextBox 5">
            <a:extLst>
              <a:ext uri="{FF2B5EF4-FFF2-40B4-BE49-F238E27FC236}">
                <a16:creationId xmlns:a16="http://schemas.microsoft.com/office/drawing/2014/main" xmlns="" id="{6B5B1947-28DD-4DB3-B6C4-A1FF4FE087EB}"/>
              </a:ext>
            </a:extLst>
          </p:cNvPr>
          <p:cNvSpPr txBox="1"/>
          <p:nvPr/>
        </p:nvSpPr>
        <p:spPr>
          <a:xfrm>
            <a:off x="242767" y="525459"/>
            <a:ext cx="1828800" cy="400110"/>
          </a:xfrm>
          <a:prstGeom prst="rect">
            <a:avLst/>
          </a:prstGeom>
          <a:noFill/>
        </p:spPr>
        <p:txBody>
          <a:bodyPr wrap="square" rtlCol="0">
            <a:spAutoFit/>
          </a:bodyPr>
          <a:lstStyle/>
          <a:p>
            <a:r>
              <a:rPr lang="ko-KR" altLang="en-US" sz="2000" b="1" dirty="0">
                <a:solidFill>
                  <a:srgbClr val="D92A6E"/>
                </a:solidFill>
                <a:latin typeface="굴림" panose="020B0600000101010101" pitchFamily="50" charset="-127"/>
                <a:ea typeface="굴림" panose="020B0600000101010101" pitchFamily="50" charset="-127"/>
                <a:cs typeface="Tahoma" panose="020B0604030504040204" pitchFamily="34" charset="0"/>
              </a:rPr>
              <a:t>데이터 수집</a:t>
            </a:r>
            <a:endParaRPr lang="ko-KR" altLang="en-US" dirty="0"/>
          </a:p>
        </p:txBody>
      </p:sp>
      <p:cxnSp>
        <p:nvCxnSpPr>
          <p:cNvPr id="7" name="직선 연결선 6">
            <a:extLst>
              <a:ext uri="{FF2B5EF4-FFF2-40B4-BE49-F238E27FC236}">
                <a16:creationId xmlns:a16="http://schemas.microsoft.com/office/drawing/2014/main" xmlns="" id="{1F27E591-88BD-4F0C-94C2-6AFC767F7096}"/>
              </a:ext>
            </a:extLst>
          </p:cNvPr>
          <p:cNvCxnSpPr>
            <a:cxnSpLocks/>
          </p:cNvCxnSpPr>
          <p:nvPr/>
        </p:nvCxnSpPr>
        <p:spPr>
          <a:xfrm>
            <a:off x="2071581" y="166816"/>
            <a:ext cx="0" cy="4856680"/>
          </a:xfrm>
          <a:prstGeom prst="line">
            <a:avLst/>
          </a:prstGeom>
          <a:ln w="12700">
            <a:solidFill>
              <a:srgbClr val="FCD2D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00326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02">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19459</TotalTime>
  <Words>6376</Words>
  <Application>Microsoft Office PowerPoint</Application>
  <PresentationFormat>화면 슬라이드 쇼(16:9)</PresentationFormat>
  <Paragraphs>1137</Paragraphs>
  <Slides>102</Slides>
  <Notes>0</Notes>
  <HiddenSlides>0</HiddenSlides>
  <MMClips>0</MMClips>
  <ScaleCrop>false</ScaleCrop>
  <HeadingPairs>
    <vt:vector size="6" baseType="variant">
      <vt:variant>
        <vt:lpstr>사용한 글꼴</vt:lpstr>
      </vt:variant>
      <vt:variant>
        <vt:i4>19</vt:i4>
      </vt:variant>
      <vt:variant>
        <vt:lpstr>테마</vt:lpstr>
      </vt:variant>
      <vt:variant>
        <vt:i4>2</vt:i4>
      </vt:variant>
      <vt:variant>
        <vt:lpstr>슬라이드 제목</vt:lpstr>
      </vt:variant>
      <vt:variant>
        <vt:i4>102</vt:i4>
      </vt:variant>
    </vt:vector>
  </HeadingPairs>
  <TitlesOfParts>
    <vt:vector size="123" baseType="lpstr">
      <vt:lpstr>Arial Unicode MS</vt:lpstr>
      <vt:lpstr>Helvetica Neue</vt:lpstr>
      <vt:lpstr>inherit</vt:lpstr>
      <vt:lpstr>NanumGothic</vt:lpstr>
      <vt:lpstr>Open Sans</vt:lpstr>
      <vt:lpstr>var(--jp-code-font-family)</vt:lpstr>
      <vt:lpstr>굴림</vt:lpstr>
      <vt:lpstr>굴림체</vt:lpstr>
      <vt:lpstr>나눔고딕</vt:lpstr>
      <vt:lpstr>돋움</vt:lpstr>
      <vt:lpstr>맑은 고딕</vt:lpstr>
      <vt:lpstr>Arial</vt:lpstr>
      <vt:lpstr>Calibri</vt:lpstr>
      <vt:lpstr>Calibri Light</vt:lpstr>
      <vt:lpstr>Cambria Math</vt:lpstr>
      <vt:lpstr>Courier New</vt:lpstr>
      <vt:lpstr>Impact</vt:lpstr>
      <vt:lpstr>Tahoma</vt:lpstr>
      <vt:lpstr>Wingdings</vt:lpstr>
      <vt:lpstr>Theme02</vt:lpstr>
      <vt:lpstr>Office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1</dc:creator>
  <cp:lastModifiedBy>stc403-19</cp:lastModifiedBy>
  <cp:revision>1171</cp:revision>
  <dcterms:created xsi:type="dcterms:W3CDTF">2017-11-06T00:03:57Z</dcterms:created>
  <dcterms:modified xsi:type="dcterms:W3CDTF">2018-06-26T05:22:27Z</dcterms:modified>
</cp:coreProperties>
</file>